
<file path=[Content_Types].xml><?xml version="1.0" encoding="utf-8"?>
<Types xmlns="http://schemas.openxmlformats.org/package/2006/content-types">
  <Default ContentType="application/vnd.openxmlformats-officedocument.spreadsheetml.sheet" Extension="xlsx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1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presentation.main+xml" PartName="/ppt/presentation.xml"/>
  <Override ContentType="application/vnd.ms-office.chartcolorstyle+xml" PartName="/ppt/charts/colors4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3.xml"/>
  <Override ContentType="application/vnd.openxmlformats-officedocument.drawingml.chart+xml" PartName="/ppt/charts/chart2.xml"/>
  <Override ContentType="application/vnd.openxmlformats-officedocument.drawingml.chart+xml" PartName="/ppt/charts/chart4.xml"/>
  <Override ContentType="application/vnd.openxmlformats-officedocument.drawingml.chart+xml" PartName="/ppt/charts/chart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Master+xml" PartName="/ppt/notesMasters/notesMaster1.xml"/>
  <Override ContentType="application/vnd.ms-office.chartstyle+xml" PartName="/ppt/charts/style3.xml"/>
  <Override ContentType="application/vnd.ms-office.chartstyle+xml" PartName="/ppt/charts/style4.xml"/>
  <Override ContentType="application/vnd.ms-office.chartstyle+xml" PartName="/ppt/charts/style1.xml"/>
  <Override ContentType="application/vnd.ms-office.chartstyle+xml" PartName="/ppt/charts/style2.xml"/>
  <Override ContentType="application/vnd.openxmlformats-officedocument.presentationml.presProps+xml" PartName="/ppt/presProps1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</p:sldIdLst>
  <p:sldSz cy="6858000" cx="12192000"/>
  <p:notesSz cx="12192000" cy="6858000"/>
  <p:defaultTextStyle>
    <a:defPPr lvl="0">
      <a:defRPr lang="ru-RU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1.xml><?xml version="1.0" encoding="utf-8"?>
<a:tblStyleLst xmlns:a="http://schemas.openxmlformats.org/drawingml/2006/main" xmlns:r="http://schemas.openxmlformats.org/officeDocument/2006/relationships" def="{90651C3A-4460-11DB-9652-00E08161165F}">
  <a:tblStyle styleId="{2D5ABB26-0587-4C30-8999-92F81FD0307C}" styleName="No Style, No Grid">
    <a:wholeTbl>
      <a:tcTxStyle>
        <a:fontRef idx="minor">
          <a:scrgbClr b="0" g="0" r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tableStyles" Target="tableStyles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521497683120951E-2"/>
          <c:y val="3.1217977287312213E-2"/>
          <c:w val="0.8978095150967329"/>
          <c:h val="0.789799921806163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5BB0CA3-0046-4947-87F9-3B1A1FE81272}" type="VALUE">
                      <a:rPr lang="en-US" smtClean="0"/>
                      <a:pPr/>
                      <a:t>[VALUE]</a:t>
                    </a:fld>
                    <a:br>
                      <a:rPr lang="en-US"/>
                    </a:br>
                    <a:r>
                      <a:rPr lang="en-US" sz="1600"/>
                      <a:t>NNT 6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CD0-44D2-989C-CF5979DF703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A44DBEF-33B9-4FB8-8F05-B0DDDD7A5EFE}" type="VALUE">
                      <a:rPr lang="en-US" smtClean="0"/>
                      <a:pPr/>
                      <a:t>[VALUE]</a:t>
                    </a:fld>
                    <a:br>
                      <a:rPr lang="en-US"/>
                    </a:br>
                    <a:r>
                      <a:rPr lang="en-US" sz="1600"/>
                      <a:t>NNT 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CD0-44D2-989C-CF5979DF703E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spc="-2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Răspuns**</c:v>
                </c:pt>
                <c:pt idx="1">
                  <c:v>Remisiune**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0.69299999999999995</c:v>
                </c:pt>
                <c:pt idx="1">
                  <c:v>0.52500000000000002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4F-4DF6-B17D-DECD28F561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Răspuns**</c:v>
                </c:pt>
                <c:pt idx="1">
                  <c:v>Remisiune**</c:v>
                </c:pt>
              </c:strCache>
            </c:strRef>
          </c:cat>
          <c:val>
            <c:numRef>
              <c:f>Sheet1!$C$2:$C$3</c:f>
              <c:numCache>
                <c:formatCode>0.0%</c:formatCode>
                <c:ptCount val="2"/>
                <c:pt idx="0">
                  <c:v>0.52</c:v>
                </c:pt>
                <c:pt idx="1">
                  <c:v>0.31000000000000011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4F-4DF6-B17D-DECD28F561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10"/>
        <c:axId val="159270016"/>
        <c:axId val="159271936"/>
      </c:barChart>
      <c:catAx>
        <c:axId val="159270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sq" cmpd="sng" algn="ctr">
            <a:solidFill>
              <a:schemeClr val="tx1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585555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271936"/>
        <c:crossesAt val="0"/>
        <c:auto val="1"/>
        <c:lblAlgn val="ctr"/>
        <c:lblOffset val="0"/>
        <c:noMultiLvlLbl val="0"/>
      </c:catAx>
      <c:valAx>
        <c:axId val="159271936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 w="19050" cap="sq">
            <a:solidFill>
              <a:schemeClr val="tx1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585555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27001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884295964049297E-2"/>
          <c:y val="7.8265362068238364E-2"/>
          <c:w val="0.9154467168158047"/>
          <c:h val="0.742752537025237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7000">
                    <a:srgbClr val="E9E9E9"/>
                  </a:gs>
                  <a:gs pos="53000">
                    <a:schemeClr val="accent2"/>
                  </a:gs>
                </a:gsLst>
                <a:lin ang="54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548-42B4-A8F0-A35CCB66606D}"/>
              </c:ext>
            </c:extLst>
          </c:dPt>
          <c:val>
            <c:numRef>
              <c:f>Sheet1!$A$2:$A$3</c:f>
              <c:numCache>
                <c:formatCode>General</c:formatCode>
                <c:ptCount val="2"/>
                <c:pt idx="0" formatCode="0">
                  <c:v>750</c:v>
                </c:pt>
                <c:pt idx="1">
                  <c:v>635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multiLvl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</c:multiLvlStrRef>
                </c15:cat>
              </c15:filteredCategoryTitle>
            </c:ext>
            <c:ext xmlns:c16="http://schemas.microsoft.com/office/drawing/2014/chart" uri="{C3380CC4-5D6E-409C-BE32-E72D297353CC}">
              <c16:uniqueId val="{00000000-CC4F-4DF6-B17D-DECD28F56182}"/>
            </c:ext>
          </c:extLst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Sheet1!$B$2:$B$3</c:f>
              <c:numCache>
                <c:formatCode>General</c:formatCode>
                <c:ptCount val="2"/>
                <c:pt idx="0" formatCode="0">
                  <c:v>273</c:v>
                </c:pt>
                <c:pt idx="1">
                  <c:v>88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multiLvl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</c:multiLvlStrRef>
                </c15:cat>
              </c15:filteredCategoryTitle>
            </c:ext>
            <c:ext xmlns:c16="http://schemas.microsoft.com/office/drawing/2014/chart" uri="{C3380CC4-5D6E-409C-BE32-E72D297353CC}">
              <c16:uniqueId val="{00000001-CC4F-4DF6-B17D-DECD28F56182}"/>
            </c:ext>
          </c:extLst>
        </c:ser>
        <c:ser>
          <c:idx val="2"/>
          <c:order val="2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multiLvl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</c:multiLvlStrRef>
                </c15:cat>
              </c15:filteredCategoryTitle>
            </c:ext>
            <c:ext xmlns:c16="http://schemas.microsoft.com/office/drawing/2014/chart" uri="{C3380CC4-5D6E-409C-BE32-E72D297353CC}">
              <c16:uniqueId val="{00000003-5548-42B4-A8F0-A35CCB6660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9"/>
        <c:overlap val="-8"/>
        <c:axId val="159461760"/>
        <c:axId val="159463296"/>
      </c:barChart>
      <c:catAx>
        <c:axId val="15946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sq" cmpd="sng" algn="ctr">
            <a:solidFill>
              <a:schemeClr val="tx1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463296"/>
        <c:crossesAt val="0"/>
        <c:auto val="1"/>
        <c:lblAlgn val="ctr"/>
        <c:lblOffset val="0"/>
        <c:noMultiLvlLbl val="0"/>
      </c:catAx>
      <c:valAx>
        <c:axId val="159463296"/>
        <c:scaling>
          <c:orientation val="minMax"/>
          <c:max val="800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 w="19050" cap="sq">
            <a:solidFill>
              <a:schemeClr val="tx1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585555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9461760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bg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443-4B43-9547-CA5281A91B8F}"/>
              </c:ext>
            </c:extLst>
          </c:dPt>
          <c:dPt>
            <c:idx val="1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443-4B43-9547-CA5281A91B8F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30</c:v>
                </c:pt>
                <c:pt idx="1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443-4B43-9547-CA5281A91B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72"/>
        <c:holeSize val="75"/>
      </c:doughnut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bg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4AB-446D-B1CB-1EAE992D9EFC}"/>
              </c:ext>
            </c:extLst>
          </c:dPt>
          <c:dPt>
            <c:idx val="1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4AB-446D-B1CB-1EAE992D9EFC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51</c:v>
                </c:pt>
                <c:pt idx="1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4AB-446D-B1CB-1EAE992D9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E5BB9-3D81-4C4B-9633-20E78B1C9AF5}" type="datetimeFigureOut">
              <a:rPr lang="en-MD" smtClean="0"/>
              <a:t>05/22/2024</a:t>
            </a:fld>
            <a:endParaRPr lang="en-M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M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02268-54D1-B045-88E8-BC2ABA1E5FE1}" type="slidenum">
              <a:rPr lang="en-MD" smtClean="0"/>
              <a:t>‹#›</a:t>
            </a:fld>
            <a:endParaRPr lang="en-MD"/>
          </a:p>
        </p:txBody>
      </p:sp>
    </p:spTree>
    <p:extLst>
      <p:ext uri="{BB962C8B-B14F-4D97-AF65-F5344CB8AC3E}">
        <p14:creationId xmlns:p14="http://schemas.microsoft.com/office/powerpoint/2010/main" val="4036935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42925" y="808038"/>
            <a:ext cx="6273800" cy="3530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err="1"/>
              <a:t>Idei</a:t>
            </a:r>
            <a:r>
              <a:rPr lang="en-GB" b="1" dirty="0"/>
              <a:t> </a:t>
            </a:r>
            <a:r>
              <a:rPr lang="en-GB" b="1" dirty="0" err="1"/>
              <a:t>principale</a:t>
            </a:r>
            <a:endParaRPr lang="ro-RO" dirty="0"/>
          </a:p>
          <a:p>
            <a:r>
              <a:rPr lang="en-GB" dirty="0" err="1"/>
              <a:t>Esketamină</a:t>
            </a:r>
            <a:r>
              <a:rPr lang="en-GB" dirty="0"/>
              <a:t> + AD oral </a:t>
            </a:r>
            <a:r>
              <a:rPr lang="en-GB" dirty="0" err="1"/>
              <a:t>acționează</a:t>
            </a:r>
            <a:r>
              <a:rPr lang="en-GB" dirty="0"/>
              <a:t> rapid în </a:t>
            </a:r>
            <a:r>
              <a:rPr lang="en-GB" dirty="0" err="1"/>
              <a:t>ameliorarea</a:t>
            </a:r>
            <a:r>
              <a:rPr lang="en-GB" dirty="0"/>
              <a:t> </a:t>
            </a:r>
            <a:r>
              <a:rPr lang="en-GB" dirty="0" err="1"/>
              <a:t>simptomelor</a:t>
            </a:r>
            <a:r>
              <a:rPr lang="en-GB" dirty="0"/>
              <a:t> </a:t>
            </a:r>
            <a:r>
              <a:rPr lang="en-GB" dirty="0" err="1"/>
              <a:t>depresive</a:t>
            </a:r>
            <a:r>
              <a:rPr lang="en-GB" dirty="0"/>
              <a:t> la </a:t>
            </a:r>
            <a:r>
              <a:rPr lang="en-GB" dirty="0" err="1"/>
              <a:t>pacienții</a:t>
            </a:r>
            <a:r>
              <a:rPr lang="en-GB" dirty="0"/>
              <a:t> cu TDM care nu au </a:t>
            </a:r>
            <a:r>
              <a:rPr lang="en-GB" dirty="0" err="1"/>
              <a:t>răspuns</a:t>
            </a:r>
            <a:r>
              <a:rPr lang="en-GB" dirty="0"/>
              <a:t> la </a:t>
            </a:r>
            <a:r>
              <a:rPr lang="en-GB" dirty="0" err="1"/>
              <a:t>două</a:t>
            </a:r>
            <a:r>
              <a:rPr lang="en-GB" dirty="0"/>
              <a:t> </a:t>
            </a:r>
            <a:r>
              <a:rPr lang="en-GB" dirty="0" err="1"/>
              <a:t>tratamente</a:t>
            </a:r>
            <a:r>
              <a:rPr lang="en-GB" dirty="0"/>
              <a:t> AD</a:t>
            </a:r>
            <a:r>
              <a:rPr lang="en-GB" baseline="30000" dirty="0"/>
              <a:t>1</a:t>
            </a:r>
            <a:r>
              <a:rPr lang="en-GB" dirty="0"/>
              <a:t>.</a:t>
            </a:r>
            <a:endParaRPr lang="ro-RO" dirty="0"/>
          </a:p>
          <a:p>
            <a:r>
              <a:rPr lang="en-GB" dirty="0" err="1"/>
              <a:t>Dimpotrivă</a:t>
            </a:r>
            <a:r>
              <a:rPr lang="en-GB" dirty="0"/>
              <a:t>, </a:t>
            </a:r>
            <a:r>
              <a:rPr lang="en-GB" dirty="0" err="1"/>
              <a:t>este</a:t>
            </a:r>
            <a:r>
              <a:rPr lang="en-GB" dirty="0"/>
              <a:t> </a:t>
            </a:r>
            <a:r>
              <a:rPr lang="en-GB" dirty="0" err="1"/>
              <a:t>posibil</a:t>
            </a:r>
            <a:r>
              <a:rPr lang="en-GB" dirty="0"/>
              <a:t> ca </a:t>
            </a:r>
            <a:r>
              <a:rPr lang="en-GB" dirty="0" err="1"/>
              <a:t>pacienții</a:t>
            </a:r>
            <a:r>
              <a:rPr lang="en-GB" dirty="0"/>
              <a:t> </a:t>
            </a:r>
            <a:r>
              <a:rPr lang="en-GB" dirty="0" err="1"/>
              <a:t>să</a:t>
            </a:r>
            <a:r>
              <a:rPr lang="en-GB" dirty="0"/>
              <a:t> fie </a:t>
            </a:r>
            <a:r>
              <a:rPr lang="en-GB" dirty="0" err="1"/>
              <a:t>nevoiți</a:t>
            </a:r>
            <a:r>
              <a:rPr lang="en-GB" dirty="0"/>
              <a:t> </a:t>
            </a:r>
            <a:r>
              <a:rPr lang="en-GB" dirty="0" err="1"/>
              <a:t>să</a:t>
            </a:r>
            <a:r>
              <a:rPr lang="en-GB" dirty="0"/>
              <a:t> </a:t>
            </a:r>
            <a:r>
              <a:rPr lang="en-GB" dirty="0" err="1"/>
              <a:t>aștepte</a:t>
            </a:r>
            <a:r>
              <a:rPr lang="en-GB" dirty="0"/>
              <a:t> 3-8 </a:t>
            </a:r>
            <a:r>
              <a:rPr lang="en-GB" dirty="0" err="1"/>
              <a:t>săptămâni</a:t>
            </a:r>
            <a:r>
              <a:rPr lang="en-GB" dirty="0"/>
              <a:t> </a:t>
            </a:r>
            <a:r>
              <a:rPr lang="en-GB" dirty="0" err="1"/>
              <a:t>pentru</a:t>
            </a:r>
            <a:r>
              <a:rPr lang="en-GB" dirty="0"/>
              <a:t> un </a:t>
            </a:r>
            <a:r>
              <a:rPr lang="en-GB" dirty="0" err="1"/>
              <a:t>răspuns</a:t>
            </a:r>
            <a:r>
              <a:rPr lang="en-GB" dirty="0"/>
              <a:t> </a:t>
            </a:r>
            <a:r>
              <a:rPr lang="en-GB" dirty="0" err="1"/>
              <a:t>adecvat</a:t>
            </a:r>
            <a:r>
              <a:rPr lang="en-GB" dirty="0"/>
              <a:t> la AD tradiționale</a:t>
            </a:r>
            <a:r>
              <a:rPr lang="en-GB" baseline="30000" dirty="0"/>
              <a:t>2–5</a:t>
            </a:r>
            <a:r>
              <a:rPr lang="en-GB" dirty="0"/>
              <a:t>.</a:t>
            </a:r>
            <a:r>
              <a:rPr lang="en-GB" baseline="30000" dirty="0"/>
              <a:t> </a:t>
            </a:r>
            <a:endParaRPr lang="ro-RO" dirty="0"/>
          </a:p>
          <a:p>
            <a:r>
              <a:rPr lang="en-GB" dirty="0" err="1"/>
              <a:t>Până</a:t>
            </a:r>
            <a:r>
              <a:rPr lang="en-GB" dirty="0"/>
              <a:t> în </a:t>
            </a:r>
            <a:r>
              <a:rPr lang="en-GB" dirty="0" err="1"/>
              <a:t>ziua</a:t>
            </a:r>
            <a:r>
              <a:rPr lang="en-GB" dirty="0"/>
              <a:t> 28, </a:t>
            </a:r>
            <a:r>
              <a:rPr lang="en-GB" dirty="0" err="1"/>
              <a:t>Esketamină</a:t>
            </a:r>
            <a:r>
              <a:rPr lang="en-GB" dirty="0"/>
              <a:t> + AD oral a </a:t>
            </a:r>
            <a:r>
              <a:rPr lang="en-GB" dirty="0" err="1"/>
              <a:t>demonstrat</a:t>
            </a:r>
            <a:r>
              <a:rPr lang="en-GB" dirty="0"/>
              <a:t> o </a:t>
            </a:r>
            <a:r>
              <a:rPr lang="en-GB" dirty="0" err="1"/>
              <a:t>reducere</a:t>
            </a:r>
            <a:r>
              <a:rPr lang="en-GB" dirty="0"/>
              <a:t> </a:t>
            </a:r>
            <a:r>
              <a:rPr lang="en-GB" dirty="0" err="1"/>
              <a:t>semnificativ</a:t>
            </a:r>
            <a:r>
              <a:rPr lang="en-GB" dirty="0"/>
              <a:t> </a:t>
            </a:r>
            <a:r>
              <a:rPr lang="en-GB" dirty="0" err="1"/>
              <a:t>mai</a:t>
            </a:r>
            <a:r>
              <a:rPr lang="en-GB" dirty="0"/>
              <a:t> mare a </a:t>
            </a:r>
            <a:r>
              <a:rPr lang="en-GB" dirty="0" err="1"/>
              <a:t>simptomelor</a:t>
            </a:r>
            <a:r>
              <a:rPr lang="en-GB" dirty="0"/>
              <a:t> </a:t>
            </a:r>
            <a:r>
              <a:rPr lang="en-GB" dirty="0" err="1"/>
              <a:t>depresive</a:t>
            </a:r>
            <a:r>
              <a:rPr lang="en-GB" dirty="0"/>
              <a:t> </a:t>
            </a:r>
            <a:r>
              <a:rPr lang="en-GB" dirty="0" err="1"/>
              <a:t>comparativ</a:t>
            </a:r>
            <a:r>
              <a:rPr lang="en-GB" dirty="0"/>
              <a:t> cu placebo spray </a:t>
            </a:r>
            <a:r>
              <a:rPr lang="en-GB" dirty="0" err="1"/>
              <a:t>nazal</a:t>
            </a:r>
            <a:r>
              <a:rPr lang="en-GB" dirty="0"/>
              <a:t> + AD oral</a:t>
            </a:r>
            <a:r>
              <a:rPr lang="en-GB" baseline="30000" dirty="0"/>
              <a:t>1</a:t>
            </a:r>
            <a:r>
              <a:rPr lang="en-GB" dirty="0"/>
              <a:t>.</a:t>
            </a:r>
            <a:endParaRPr lang="ro-RO" dirty="0"/>
          </a:p>
          <a:p>
            <a:r>
              <a:rPr lang="en-GB" b="1" dirty="0" err="1"/>
              <a:t>Conținut</a:t>
            </a:r>
            <a:endParaRPr lang="ro-RO" dirty="0"/>
          </a:p>
          <a:p>
            <a:r>
              <a:rPr lang="en-GB" dirty="0" err="1"/>
              <a:t>Datele</a:t>
            </a:r>
            <a:r>
              <a:rPr lang="en-GB" dirty="0"/>
              <a:t> </a:t>
            </a:r>
            <a:r>
              <a:rPr lang="en-GB" dirty="0" err="1"/>
              <a:t>prezentate</a:t>
            </a:r>
            <a:r>
              <a:rPr lang="en-GB" dirty="0"/>
              <a:t> pe slide </a:t>
            </a:r>
            <a:r>
              <a:rPr lang="en-GB" dirty="0" err="1"/>
              <a:t>provin</a:t>
            </a:r>
            <a:r>
              <a:rPr lang="en-GB" dirty="0"/>
              <a:t> din </a:t>
            </a:r>
            <a:r>
              <a:rPr lang="en-GB" dirty="0" err="1"/>
              <a:t>studiul</a:t>
            </a:r>
            <a:r>
              <a:rPr lang="en-GB" dirty="0"/>
              <a:t> TRANSFORM 2, care a </a:t>
            </a:r>
            <a:r>
              <a:rPr lang="en-GB" dirty="0" err="1"/>
              <a:t>inclus</a:t>
            </a:r>
            <a:r>
              <a:rPr lang="en-GB" dirty="0"/>
              <a:t> </a:t>
            </a:r>
            <a:r>
              <a:rPr lang="en-GB" dirty="0" err="1"/>
              <a:t>pacienți</a:t>
            </a:r>
            <a:r>
              <a:rPr lang="en-GB" dirty="0"/>
              <a:t> </a:t>
            </a:r>
            <a:r>
              <a:rPr lang="en-GB" dirty="0" err="1"/>
              <a:t>adulți</a:t>
            </a:r>
            <a:r>
              <a:rPr lang="en-GB" dirty="0"/>
              <a:t> cu </a:t>
            </a:r>
            <a:r>
              <a:rPr lang="en-GB" dirty="0" err="1"/>
              <a:t>vârste</a:t>
            </a:r>
            <a:r>
              <a:rPr lang="en-GB" dirty="0"/>
              <a:t> </a:t>
            </a:r>
            <a:r>
              <a:rPr lang="en-GB" dirty="0" err="1"/>
              <a:t>între</a:t>
            </a:r>
            <a:r>
              <a:rPr lang="en-GB" dirty="0"/>
              <a:t> 18 </a:t>
            </a:r>
            <a:r>
              <a:rPr lang="en-GB" dirty="0" err="1"/>
              <a:t>și</a:t>
            </a:r>
            <a:r>
              <a:rPr lang="en-GB" dirty="0"/>
              <a:t> 64 de ani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indică</a:t>
            </a:r>
            <a:r>
              <a:rPr lang="en-GB" dirty="0"/>
              <a:t> </a:t>
            </a:r>
            <a:r>
              <a:rPr lang="en-GB" dirty="0" err="1"/>
              <a:t>obiectivul</a:t>
            </a:r>
            <a:r>
              <a:rPr lang="en-GB" dirty="0"/>
              <a:t> </a:t>
            </a:r>
            <a:r>
              <a:rPr lang="en-GB" dirty="0" err="1"/>
              <a:t>primar</a:t>
            </a:r>
            <a:r>
              <a:rPr lang="en-GB" dirty="0"/>
              <a:t> de </a:t>
            </a:r>
            <a:r>
              <a:rPr lang="en-GB" dirty="0" err="1"/>
              <a:t>modificare</a:t>
            </a:r>
            <a:r>
              <a:rPr lang="en-GB" dirty="0"/>
              <a:t> a </a:t>
            </a:r>
            <a:r>
              <a:rPr lang="en-GB" dirty="0" err="1"/>
              <a:t>scorului</a:t>
            </a:r>
            <a:r>
              <a:rPr lang="en-GB" dirty="0"/>
              <a:t> MADRS de la </a:t>
            </a:r>
            <a:r>
              <a:rPr lang="en-GB" dirty="0" err="1"/>
              <a:t>momentul</a:t>
            </a:r>
            <a:r>
              <a:rPr lang="en-GB" dirty="0"/>
              <a:t> </a:t>
            </a:r>
            <a:r>
              <a:rPr lang="en-GB" dirty="0" err="1"/>
              <a:t>inițial</a:t>
            </a:r>
            <a:r>
              <a:rPr lang="en-GB" dirty="0"/>
              <a:t> (</a:t>
            </a:r>
            <a:r>
              <a:rPr lang="en-GB" dirty="0" err="1"/>
              <a:t>ziua</a:t>
            </a:r>
            <a:r>
              <a:rPr lang="en-GB" dirty="0"/>
              <a:t> 1) </a:t>
            </a:r>
            <a:r>
              <a:rPr lang="en-GB" dirty="0" err="1"/>
              <a:t>până</a:t>
            </a:r>
            <a:r>
              <a:rPr lang="en-GB" dirty="0"/>
              <a:t> în </a:t>
            </a:r>
            <a:r>
              <a:rPr lang="en-GB" dirty="0" err="1"/>
              <a:t>ziua</a:t>
            </a:r>
            <a:r>
              <a:rPr lang="en-GB" dirty="0"/>
              <a:t> 28</a:t>
            </a:r>
            <a:r>
              <a:rPr lang="en-GB" baseline="30000" dirty="0"/>
              <a:t>1</a:t>
            </a:r>
            <a:endParaRPr lang="ro-RO" dirty="0"/>
          </a:p>
          <a:p>
            <a:r>
              <a:rPr lang="en-GB" dirty="0" err="1"/>
              <a:t>Scorul</a:t>
            </a:r>
            <a:r>
              <a:rPr lang="en-GB" dirty="0"/>
              <a:t> </a:t>
            </a:r>
            <a:r>
              <a:rPr lang="en-GB" dirty="0" err="1"/>
              <a:t>mediu</a:t>
            </a:r>
            <a:r>
              <a:rPr lang="en-GB" dirty="0"/>
              <a:t> total MADRS s-a </a:t>
            </a:r>
            <a:r>
              <a:rPr lang="en-GB" dirty="0" err="1"/>
              <a:t>redus</a:t>
            </a:r>
            <a:r>
              <a:rPr lang="en-GB" dirty="0"/>
              <a:t> de la </a:t>
            </a:r>
            <a:r>
              <a:rPr lang="en-GB" dirty="0" err="1"/>
              <a:t>momentul</a:t>
            </a:r>
            <a:r>
              <a:rPr lang="en-GB" dirty="0"/>
              <a:t> </a:t>
            </a:r>
            <a:r>
              <a:rPr lang="en-GB" dirty="0" err="1"/>
              <a:t>inițial</a:t>
            </a:r>
            <a:r>
              <a:rPr lang="en-GB" dirty="0"/>
              <a:t> </a:t>
            </a:r>
            <a:r>
              <a:rPr lang="en-GB" dirty="0" err="1"/>
              <a:t>până</a:t>
            </a:r>
            <a:r>
              <a:rPr lang="en-GB" dirty="0"/>
              <a:t> în </a:t>
            </a:r>
            <a:r>
              <a:rPr lang="en-GB" dirty="0" err="1"/>
              <a:t>ziua</a:t>
            </a:r>
            <a:r>
              <a:rPr lang="en-GB" dirty="0"/>
              <a:t> 28, cu o </a:t>
            </a:r>
            <a:r>
              <a:rPr lang="en-GB" dirty="0" err="1"/>
              <a:t>îmbunătățire</a:t>
            </a:r>
            <a:r>
              <a:rPr lang="en-GB" dirty="0"/>
              <a:t> </a:t>
            </a:r>
            <a:r>
              <a:rPr lang="en-GB" dirty="0" err="1"/>
              <a:t>semnificativă</a:t>
            </a:r>
            <a:r>
              <a:rPr lang="en-GB" dirty="0"/>
              <a:t> statistic la </a:t>
            </a:r>
            <a:r>
              <a:rPr lang="en-GB" dirty="0" err="1"/>
              <a:t>pacienții</a:t>
            </a:r>
            <a:r>
              <a:rPr lang="en-GB" dirty="0"/>
              <a:t> </a:t>
            </a:r>
            <a:r>
              <a:rPr lang="en-GB" dirty="0" err="1"/>
              <a:t>tratați</a:t>
            </a:r>
            <a:r>
              <a:rPr lang="en-GB" dirty="0"/>
              <a:t> cu </a:t>
            </a:r>
            <a:r>
              <a:rPr lang="en-GB" dirty="0" err="1"/>
              <a:t>Esketamină</a:t>
            </a:r>
            <a:r>
              <a:rPr lang="en-GB" dirty="0"/>
              <a:t> + AD oral </a:t>
            </a:r>
            <a:r>
              <a:rPr lang="en-GB" dirty="0" err="1"/>
              <a:t>comparativ</a:t>
            </a:r>
            <a:r>
              <a:rPr lang="en-GB" dirty="0"/>
              <a:t> cu placebo spray </a:t>
            </a:r>
            <a:r>
              <a:rPr lang="en-GB" dirty="0" err="1"/>
              <a:t>nazal</a:t>
            </a:r>
            <a:r>
              <a:rPr lang="en-GB" dirty="0"/>
              <a:t> + AD oral</a:t>
            </a:r>
            <a:r>
              <a:rPr lang="en-GB" baseline="30000" dirty="0"/>
              <a:t>1</a:t>
            </a:r>
            <a:endParaRPr lang="ro-RO" dirty="0"/>
          </a:p>
          <a:p>
            <a:r>
              <a:rPr lang="en-GB" b="1" dirty="0" err="1"/>
              <a:t>Informații</a:t>
            </a:r>
            <a:r>
              <a:rPr lang="en-GB" b="1" dirty="0"/>
              <a:t> </a:t>
            </a:r>
            <a:r>
              <a:rPr lang="en-GB" b="1" dirty="0" err="1"/>
              <a:t>suplimentare</a:t>
            </a:r>
            <a:endParaRPr lang="ro-RO" dirty="0"/>
          </a:p>
          <a:p>
            <a:r>
              <a:rPr lang="en-GB" dirty="0" err="1"/>
              <a:t>Scorul</a:t>
            </a:r>
            <a:r>
              <a:rPr lang="en-GB" dirty="0"/>
              <a:t> total MADRS </a:t>
            </a:r>
            <a:r>
              <a:rPr lang="en-GB" dirty="0" err="1"/>
              <a:t>este</a:t>
            </a:r>
            <a:r>
              <a:rPr lang="en-GB" dirty="0"/>
              <a:t> </a:t>
            </a:r>
            <a:r>
              <a:rPr lang="en-GB" dirty="0" err="1"/>
              <a:t>situat</a:t>
            </a:r>
            <a:r>
              <a:rPr lang="en-GB" dirty="0"/>
              <a:t> </a:t>
            </a:r>
            <a:r>
              <a:rPr lang="en-GB" dirty="0" err="1"/>
              <a:t>între</a:t>
            </a:r>
            <a:r>
              <a:rPr lang="en-GB" dirty="0"/>
              <a:t> 0 </a:t>
            </a:r>
            <a:r>
              <a:rPr lang="en-GB" dirty="0" err="1"/>
              <a:t>și</a:t>
            </a:r>
            <a:r>
              <a:rPr lang="en-GB" dirty="0"/>
              <a:t> 60. Un </a:t>
            </a:r>
            <a:r>
              <a:rPr lang="en-GB" dirty="0" err="1"/>
              <a:t>scor</a:t>
            </a:r>
            <a:r>
              <a:rPr lang="en-GB" dirty="0"/>
              <a:t> </a:t>
            </a:r>
            <a:r>
              <a:rPr lang="en-GB" dirty="0" err="1"/>
              <a:t>mai</a:t>
            </a:r>
            <a:r>
              <a:rPr lang="en-GB" dirty="0"/>
              <a:t> mare </a:t>
            </a:r>
            <a:r>
              <a:rPr lang="en-GB" dirty="0" err="1"/>
              <a:t>indică</a:t>
            </a:r>
            <a:r>
              <a:rPr lang="en-GB" dirty="0"/>
              <a:t> o </a:t>
            </a:r>
            <a:r>
              <a:rPr lang="en-GB" dirty="0" err="1"/>
              <a:t>afecțiune</a:t>
            </a:r>
            <a:r>
              <a:rPr lang="en-GB" dirty="0"/>
              <a:t> </a:t>
            </a:r>
            <a:r>
              <a:rPr lang="en-GB" dirty="0" err="1"/>
              <a:t>mai</a:t>
            </a:r>
            <a:r>
              <a:rPr lang="en-GB" dirty="0"/>
              <a:t> </a:t>
            </a:r>
            <a:r>
              <a:rPr lang="en-GB" dirty="0" err="1"/>
              <a:t>severă</a:t>
            </a:r>
            <a:r>
              <a:rPr lang="en-GB" dirty="0"/>
              <a:t>, </a:t>
            </a:r>
            <a:r>
              <a:rPr lang="en-GB" dirty="0" err="1"/>
              <a:t>iar</a:t>
            </a:r>
            <a:r>
              <a:rPr lang="en-GB" dirty="0"/>
              <a:t> o </a:t>
            </a:r>
            <a:r>
              <a:rPr lang="en-GB" dirty="0" err="1"/>
              <a:t>schimbare</a:t>
            </a:r>
            <a:r>
              <a:rPr lang="en-GB" dirty="0"/>
              <a:t> </a:t>
            </a:r>
            <a:r>
              <a:rPr lang="en-GB" dirty="0" err="1"/>
              <a:t>negativă</a:t>
            </a:r>
            <a:r>
              <a:rPr lang="en-GB" dirty="0"/>
              <a:t> </a:t>
            </a:r>
            <a:r>
              <a:rPr lang="en-GB" dirty="0" err="1"/>
              <a:t>indică</a:t>
            </a:r>
            <a:r>
              <a:rPr lang="en-GB" dirty="0"/>
              <a:t> o îmbunătățire</a:t>
            </a:r>
            <a:r>
              <a:rPr lang="en-GB" baseline="30000" dirty="0"/>
              <a:t>6</a:t>
            </a:r>
            <a:endParaRPr lang="ro-RO" dirty="0"/>
          </a:p>
          <a:p>
            <a:r>
              <a:rPr lang="en-GB" dirty="0"/>
              <a:t>Media </a:t>
            </a:r>
            <a:r>
              <a:rPr lang="en-GB" dirty="0" err="1"/>
              <a:t>celor</a:t>
            </a:r>
            <a:r>
              <a:rPr lang="en-GB" dirty="0"/>
              <a:t> </a:t>
            </a:r>
            <a:r>
              <a:rPr lang="en-GB" dirty="0" err="1"/>
              <a:t>mai</a:t>
            </a:r>
            <a:r>
              <a:rPr lang="en-GB" dirty="0"/>
              <a:t> </a:t>
            </a:r>
            <a:r>
              <a:rPr lang="en-GB" dirty="0" err="1"/>
              <a:t>mici</a:t>
            </a:r>
            <a:r>
              <a:rPr lang="en-GB" dirty="0"/>
              <a:t> </a:t>
            </a:r>
            <a:r>
              <a:rPr lang="en-GB" dirty="0" err="1"/>
              <a:t>pătrate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eroarea</a:t>
            </a:r>
            <a:r>
              <a:rPr lang="en-GB" dirty="0"/>
              <a:t> standard s-a </a:t>
            </a:r>
            <a:r>
              <a:rPr lang="en-GB" dirty="0" err="1"/>
              <a:t>bazat</a:t>
            </a:r>
            <a:r>
              <a:rPr lang="en-GB" dirty="0"/>
              <a:t> pe </a:t>
            </a:r>
            <a:r>
              <a:rPr lang="en-GB" dirty="0" err="1"/>
              <a:t>modelul</a:t>
            </a:r>
            <a:r>
              <a:rPr lang="en-GB" dirty="0"/>
              <a:t> mixt </a:t>
            </a:r>
            <a:r>
              <a:rPr lang="en-GB" dirty="0" err="1"/>
              <a:t>pentru</a:t>
            </a:r>
            <a:r>
              <a:rPr lang="en-GB" dirty="0"/>
              <a:t> </a:t>
            </a:r>
            <a:r>
              <a:rPr lang="en-GB" dirty="0" err="1"/>
              <a:t>măsurători</a:t>
            </a:r>
            <a:r>
              <a:rPr lang="en-GB" dirty="0"/>
              <a:t> repetate</a:t>
            </a:r>
            <a:r>
              <a:rPr lang="en-GB" baseline="30000" dirty="0"/>
              <a:t>1</a:t>
            </a:r>
            <a:endParaRPr lang="ro-RO" dirty="0"/>
          </a:p>
          <a:p>
            <a:r>
              <a:rPr lang="en-GB" dirty="0" err="1"/>
              <a:t>Modelul</a:t>
            </a:r>
            <a:r>
              <a:rPr lang="en-GB" dirty="0"/>
              <a:t> a </a:t>
            </a:r>
            <a:r>
              <a:rPr lang="en-GB" dirty="0" err="1"/>
              <a:t>inclus</a:t>
            </a:r>
            <a:r>
              <a:rPr lang="en-GB" dirty="0"/>
              <a:t> </a:t>
            </a:r>
            <a:r>
              <a:rPr lang="en-GB" dirty="0" err="1"/>
              <a:t>scorul</a:t>
            </a:r>
            <a:r>
              <a:rPr lang="en-GB" dirty="0"/>
              <a:t> MADRS de la </a:t>
            </a:r>
            <a:r>
              <a:rPr lang="en-GB" dirty="0" err="1"/>
              <a:t>momentul</a:t>
            </a:r>
            <a:r>
              <a:rPr lang="en-GB" dirty="0"/>
              <a:t> </a:t>
            </a:r>
            <a:r>
              <a:rPr lang="en-GB" dirty="0" err="1"/>
              <a:t>inițial</a:t>
            </a:r>
            <a:r>
              <a:rPr lang="en-GB" dirty="0"/>
              <a:t> ca o </a:t>
            </a:r>
            <a:r>
              <a:rPr lang="en-GB" dirty="0" err="1"/>
              <a:t>covariată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tratamentul</a:t>
            </a:r>
            <a:r>
              <a:rPr lang="en-GB" dirty="0"/>
              <a:t>, </a:t>
            </a:r>
            <a:r>
              <a:rPr lang="en-GB" dirty="0" err="1"/>
              <a:t>țara</a:t>
            </a:r>
            <a:r>
              <a:rPr lang="en-GB" dirty="0"/>
              <a:t>, </a:t>
            </a:r>
            <a:r>
              <a:rPr lang="en-GB" dirty="0" err="1"/>
              <a:t>clasa</a:t>
            </a:r>
            <a:r>
              <a:rPr lang="en-GB" dirty="0"/>
              <a:t> de AD </a:t>
            </a:r>
            <a:r>
              <a:rPr lang="en-GB" dirty="0" err="1"/>
              <a:t>orale</a:t>
            </a:r>
            <a:r>
              <a:rPr lang="en-GB" dirty="0"/>
              <a:t> (SNRI </a:t>
            </a:r>
            <a:r>
              <a:rPr lang="en-GB" dirty="0" err="1"/>
              <a:t>sau</a:t>
            </a:r>
            <a:r>
              <a:rPr lang="en-GB" dirty="0"/>
              <a:t> SSRI), </a:t>
            </a:r>
            <a:r>
              <a:rPr lang="en-GB" dirty="0" err="1"/>
              <a:t>ziua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interacțiunea</a:t>
            </a:r>
            <a:r>
              <a:rPr lang="en-GB" dirty="0"/>
              <a:t> zi-</a:t>
            </a:r>
            <a:r>
              <a:rPr lang="en-GB" dirty="0" err="1"/>
              <a:t>tratament</a:t>
            </a:r>
            <a:r>
              <a:rPr lang="en-GB" dirty="0"/>
              <a:t> ca </a:t>
            </a:r>
            <a:r>
              <a:rPr lang="en-GB" dirty="0" err="1"/>
              <a:t>efecte</a:t>
            </a:r>
            <a:r>
              <a:rPr lang="en-GB" dirty="0"/>
              <a:t> fixe </a:t>
            </a:r>
            <a:r>
              <a:rPr lang="en-GB" dirty="0" err="1"/>
              <a:t>și</a:t>
            </a:r>
            <a:r>
              <a:rPr lang="en-GB" dirty="0"/>
              <a:t> un </a:t>
            </a:r>
            <a:r>
              <a:rPr lang="en-GB" dirty="0" err="1"/>
              <a:t>efect</a:t>
            </a:r>
            <a:r>
              <a:rPr lang="en-GB" dirty="0"/>
              <a:t> </a:t>
            </a:r>
            <a:r>
              <a:rPr lang="en-GB" dirty="0" err="1"/>
              <a:t>aleatoriu</a:t>
            </a:r>
            <a:r>
              <a:rPr lang="en-GB" dirty="0"/>
              <a:t> la </a:t>
            </a:r>
            <a:r>
              <a:rPr lang="en-GB" dirty="0" err="1"/>
              <a:t>nivel</a:t>
            </a:r>
            <a:r>
              <a:rPr lang="en-GB" dirty="0"/>
              <a:t> de pacient</a:t>
            </a:r>
            <a:r>
              <a:rPr lang="en-GB" baseline="30000" dirty="0"/>
              <a:t>1</a:t>
            </a:r>
            <a:endParaRPr lang="ro-RO" dirty="0"/>
          </a:p>
          <a:p>
            <a:r>
              <a:rPr lang="en-GB" dirty="0"/>
              <a:t>În </a:t>
            </a:r>
            <a:r>
              <a:rPr lang="en-GB" dirty="0" err="1"/>
              <a:t>studiul</a:t>
            </a:r>
            <a:r>
              <a:rPr lang="en-GB" dirty="0"/>
              <a:t> TRANSFORM 3, care a </a:t>
            </a:r>
            <a:r>
              <a:rPr lang="en-GB" dirty="0" err="1"/>
              <a:t>inclus</a:t>
            </a:r>
            <a:r>
              <a:rPr lang="en-GB" dirty="0"/>
              <a:t> </a:t>
            </a:r>
            <a:r>
              <a:rPr lang="en-GB" dirty="0" err="1"/>
              <a:t>pacienți</a:t>
            </a:r>
            <a:r>
              <a:rPr lang="en-GB" dirty="0"/>
              <a:t> </a:t>
            </a:r>
            <a:r>
              <a:rPr lang="en-GB" dirty="0" err="1"/>
              <a:t>vârstnici</a:t>
            </a:r>
            <a:r>
              <a:rPr lang="en-GB" dirty="0"/>
              <a:t> (cu </a:t>
            </a:r>
            <a:r>
              <a:rPr lang="en-GB" dirty="0" err="1"/>
              <a:t>vârsta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</a:t>
            </a:r>
            <a:r>
              <a:rPr lang="en-GB" dirty="0"/>
              <a:t>65 de ani) (</a:t>
            </a:r>
            <a:r>
              <a:rPr lang="en-GB" dirty="0" err="1"/>
              <a:t>datele</a:t>
            </a:r>
            <a:r>
              <a:rPr lang="en-GB" dirty="0"/>
              <a:t> nu sunt </a:t>
            </a:r>
            <a:r>
              <a:rPr lang="en-GB" dirty="0" err="1"/>
              <a:t>prezentate</a:t>
            </a:r>
            <a:r>
              <a:rPr lang="en-GB" dirty="0"/>
              <a:t>), </a:t>
            </a:r>
            <a:r>
              <a:rPr lang="en-GB" dirty="0" err="1"/>
              <a:t>Esketamină</a:t>
            </a:r>
            <a:r>
              <a:rPr lang="en-GB" dirty="0"/>
              <a:t> + AD oral a </a:t>
            </a:r>
            <a:r>
              <a:rPr lang="en-GB" dirty="0" err="1"/>
              <a:t>demonstrat</a:t>
            </a:r>
            <a:r>
              <a:rPr lang="en-GB" dirty="0"/>
              <a:t> o </a:t>
            </a:r>
            <a:r>
              <a:rPr lang="en-GB" dirty="0" err="1"/>
              <a:t>diferență</a:t>
            </a:r>
            <a:r>
              <a:rPr lang="en-GB" dirty="0"/>
              <a:t> de 3,6 </a:t>
            </a:r>
            <a:r>
              <a:rPr lang="en-GB" dirty="0" err="1"/>
              <a:t>puncte</a:t>
            </a:r>
            <a:r>
              <a:rPr lang="en-GB" dirty="0"/>
              <a:t>, </a:t>
            </a:r>
            <a:r>
              <a:rPr lang="en-GB" dirty="0" err="1"/>
              <a:t>nesemnificativă</a:t>
            </a:r>
            <a:r>
              <a:rPr lang="en-GB" dirty="0"/>
              <a:t> statistic, </a:t>
            </a:r>
            <a:r>
              <a:rPr lang="en-GB" dirty="0" err="1"/>
              <a:t>dar</a:t>
            </a:r>
            <a:r>
              <a:rPr lang="en-GB" dirty="0"/>
              <a:t> </a:t>
            </a:r>
            <a:r>
              <a:rPr lang="en-GB" dirty="0" err="1"/>
              <a:t>importantă</a:t>
            </a:r>
            <a:r>
              <a:rPr lang="en-GB" dirty="0"/>
              <a:t> clinic în </a:t>
            </a:r>
            <a:r>
              <a:rPr lang="en-GB" dirty="0" err="1"/>
              <a:t>privința</a:t>
            </a:r>
            <a:r>
              <a:rPr lang="en-GB" dirty="0"/>
              <a:t> </a:t>
            </a:r>
            <a:r>
              <a:rPr lang="en-GB" dirty="0" err="1"/>
              <a:t>scorului</a:t>
            </a:r>
            <a:r>
              <a:rPr lang="en-GB" dirty="0"/>
              <a:t> total MADRS </a:t>
            </a:r>
            <a:r>
              <a:rPr lang="en-GB" dirty="0" err="1"/>
              <a:t>comparativ</a:t>
            </a:r>
            <a:r>
              <a:rPr lang="en-GB" dirty="0"/>
              <a:t> cu placebo spray </a:t>
            </a:r>
            <a:r>
              <a:rPr lang="en-GB" dirty="0" err="1"/>
              <a:t>nazal</a:t>
            </a:r>
            <a:r>
              <a:rPr lang="en-GB" dirty="0"/>
              <a:t> + AD oral în </a:t>
            </a:r>
            <a:r>
              <a:rPr lang="en-GB" dirty="0" err="1"/>
              <a:t>ziua</a:t>
            </a:r>
            <a:r>
              <a:rPr lang="en-GB" dirty="0"/>
              <a:t> 28</a:t>
            </a:r>
            <a:r>
              <a:rPr lang="en-GB" baseline="30000" dirty="0"/>
              <a:t>7</a:t>
            </a:r>
            <a:endParaRPr lang="ro-RO" dirty="0"/>
          </a:p>
          <a:p>
            <a:r>
              <a:rPr lang="en-GB" b="1" dirty="0" err="1"/>
              <a:t>Bibliografie</a:t>
            </a:r>
            <a:endParaRPr lang="ro-RO" dirty="0"/>
          </a:p>
          <a:p>
            <a:pPr marL="256779" indent="-256779">
              <a:buAutoNum type="arabicPeriod"/>
            </a:pPr>
            <a:r>
              <a:rPr lang="pl-PL" dirty="0"/>
              <a:t>Popova V</a:t>
            </a:r>
            <a:r>
              <a:rPr lang="en-GB" dirty="0"/>
              <a:t>,</a:t>
            </a:r>
            <a:r>
              <a:rPr lang="pl-PL" dirty="0"/>
              <a:t> et al. </a:t>
            </a:r>
            <a:r>
              <a:rPr lang="pl-PL" i="1" dirty="0"/>
              <a:t>Am J Psychiatry. </a:t>
            </a:r>
            <a:r>
              <a:rPr lang="pl-PL" dirty="0"/>
              <a:t>2019;176:428–38.</a:t>
            </a:r>
            <a:endParaRPr lang="en-GB" dirty="0"/>
          </a:p>
          <a:p>
            <a:pPr marL="256779" indent="-256779">
              <a:buAutoNum type="arabicPeriod"/>
            </a:pPr>
            <a:r>
              <a:rPr lang="en-GB" dirty="0"/>
              <a:t>Taylor D, et al. The Maudsley Prescribing Guidelines in Psychiatry. 13th Edition. Chapter 3, Wiley Blackwell, 2018.</a:t>
            </a:r>
          </a:p>
          <a:p>
            <a:pPr marL="256779" indent="-256779">
              <a:buAutoNum type="arabicPeriod"/>
            </a:pPr>
            <a:r>
              <a:rPr lang="en-GB" dirty="0" err="1"/>
              <a:t>Gelenberg</a:t>
            </a:r>
            <a:r>
              <a:rPr lang="en-GB" dirty="0"/>
              <a:t> AJ, et al. Practice Guideline for the Treatment of Patients With Major Depressive Disorder. Third edition. Part A-II-6, American Psychiatric Association, 2010. </a:t>
            </a:r>
          </a:p>
          <a:p>
            <a:pPr marL="256779" indent="-256779">
              <a:buAutoNum type="arabicPeriod"/>
            </a:pPr>
            <a:r>
              <a:rPr lang="en-GB" dirty="0" err="1"/>
              <a:t>Cleare</a:t>
            </a:r>
            <a:r>
              <a:rPr lang="en-GB" dirty="0"/>
              <a:t> A, et al. </a:t>
            </a:r>
            <a:r>
              <a:rPr lang="en-GB" i="1" dirty="0"/>
              <a:t>J </a:t>
            </a:r>
            <a:r>
              <a:rPr lang="en-GB" i="1" dirty="0" err="1"/>
              <a:t>Psychopharmacol</a:t>
            </a:r>
            <a:r>
              <a:rPr lang="en-GB" dirty="0"/>
              <a:t>. 2015;29:459–525.</a:t>
            </a:r>
          </a:p>
          <a:p>
            <a:pPr marL="256779" indent="-256779">
              <a:buAutoNum type="arabicPeriod"/>
            </a:pPr>
            <a:r>
              <a:rPr lang="en-GB" dirty="0" err="1"/>
              <a:t>Qaseem</a:t>
            </a:r>
            <a:r>
              <a:rPr lang="en-GB" dirty="0"/>
              <a:t> A, et al. </a:t>
            </a:r>
            <a:r>
              <a:rPr lang="en-GB" i="1" dirty="0"/>
              <a:t>Ann Intern Med. </a:t>
            </a:r>
            <a:r>
              <a:rPr lang="en-GB" dirty="0"/>
              <a:t>2008;149:725–33.</a:t>
            </a:r>
          </a:p>
          <a:p>
            <a:pPr marL="256779" indent="-256779">
              <a:buAutoNum type="arabicPeriod"/>
            </a:pPr>
            <a:r>
              <a:rPr lang="en-GB" dirty="0"/>
              <a:t>Montgomery SA, </a:t>
            </a:r>
            <a:r>
              <a:rPr lang="en-GB" dirty="0" err="1"/>
              <a:t>Åsberg</a:t>
            </a:r>
            <a:r>
              <a:rPr lang="en-GB" dirty="0"/>
              <a:t> M. </a:t>
            </a:r>
            <a:r>
              <a:rPr lang="en-GB" i="1" dirty="0"/>
              <a:t>Br J Psychiatry</a:t>
            </a:r>
            <a:r>
              <a:rPr lang="en-GB" dirty="0"/>
              <a:t>. 1979;134:382–389.</a:t>
            </a:r>
            <a:endParaRPr lang="pl-PL" dirty="0"/>
          </a:p>
          <a:p>
            <a:pPr marL="256779" indent="-256779">
              <a:buAutoNum type="arabicPeriod"/>
            </a:pPr>
            <a:r>
              <a:rPr lang="pl-PL" dirty="0"/>
              <a:t>Ochs-Ross R, et al. </a:t>
            </a:r>
            <a:r>
              <a:rPr lang="pl-PL" i="1" dirty="0"/>
              <a:t>Am J Geriatr Psychiatry</a:t>
            </a:r>
            <a:r>
              <a:rPr lang="pl-PL" dirty="0"/>
              <a:t>. 2019;27:S180–S181</a:t>
            </a:r>
            <a:r>
              <a:rPr lang="en-GB" dirty="0"/>
              <a:t>.</a:t>
            </a:r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907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6F2C76-391D-4E59-B6E9-CBAA6A638671}" type="slidenum"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90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75717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7640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42925" y="808038"/>
            <a:ext cx="6273800" cy="3530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err="1"/>
              <a:t>Idei</a:t>
            </a:r>
            <a:r>
              <a:rPr lang="en-GB" b="1" dirty="0"/>
              <a:t> </a:t>
            </a:r>
            <a:r>
              <a:rPr lang="en-GB" b="1" dirty="0" err="1"/>
              <a:t>principale</a:t>
            </a:r>
            <a:endParaRPr lang="ro-RO" dirty="0"/>
          </a:p>
          <a:p>
            <a:r>
              <a:rPr lang="en-GB" dirty="0" err="1"/>
              <a:t>Esketamină</a:t>
            </a:r>
            <a:r>
              <a:rPr lang="en-GB" dirty="0"/>
              <a:t> a </a:t>
            </a:r>
            <a:r>
              <a:rPr lang="en-GB" dirty="0" err="1"/>
              <a:t>demonstrat</a:t>
            </a:r>
            <a:r>
              <a:rPr lang="en-GB" dirty="0"/>
              <a:t> rate </a:t>
            </a:r>
            <a:r>
              <a:rPr lang="en-GB" dirty="0" err="1"/>
              <a:t>înalte</a:t>
            </a:r>
            <a:r>
              <a:rPr lang="en-GB" dirty="0"/>
              <a:t> de </a:t>
            </a:r>
            <a:r>
              <a:rPr lang="en-GB" dirty="0" err="1"/>
              <a:t>răspuns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remisiune</a:t>
            </a:r>
            <a:r>
              <a:rPr lang="en-GB" dirty="0"/>
              <a:t>, </a:t>
            </a:r>
            <a:r>
              <a:rPr lang="en-GB" dirty="0" err="1"/>
              <a:t>iar</a:t>
            </a:r>
            <a:r>
              <a:rPr lang="en-GB" dirty="0"/>
              <a:t> </a:t>
            </a:r>
            <a:r>
              <a:rPr lang="en-GB" dirty="0" err="1"/>
              <a:t>majoritatea</a:t>
            </a:r>
            <a:r>
              <a:rPr lang="en-GB" dirty="0"/>
              <a:t> </a:t>
            </a:r>
            <a:r>
              <a:rPr lang="en-GB" dirty="0" err="1"/>
              <a:t>pacienților</a:t>
            </a:r>
            <a:r>
              <a:rPr lang="en-GB" dirty="0"/>
              <a:t> au </a:t>
            </a:r>
            <a:r>
              <a:rPr lang="en-GB" dirty="0" err="1"/>
              <a:t>obținut</a:t>
            </a:r>
            <a:r>
              <a:rPr lang="en-GB" dirty="0"/>
              <a:t> </a:t>
            </a:r>
            <a:r>
              <a:rPr lang="en-GB" dirty="0" err="1"/>
              <a:t>aceste</a:t>
            </a:r>
            <a:r>
              <a:rPr lang="en-GB" dirty="0"/>
              <a:t> </a:t>
            </a:r>
            <a:r>
              <a:rPr lang="en-GB" dirty="0" err="1"/>
              <a:t>obiective</a:t>
            </a:r>
            <a:r>
              <a:rPr lang="en-GB" dirty="0"/>
              <a:t> </a:t>
            </a:r>
            <a:r>
              <a:rPr lang="en-GB" dirty="0" err="1"/>
              <a:t>până</a:t>
            </a:r>
            <a:r>
              <a:rPr lang="en-GB" dirty="0"/>
              <a:t> în </a:t>
            </a:r>
            <a:r>
              <a:rPr lang="en-GB" dirty="0" err="1"/>
              <a:t>ziua</a:t>
            </a:r>
            <a:r>
              <a:rPr lang="en-GB" dirty="0"/>
              <a:t> 28</a:t>
            </a:r>
            <a:r>
              <a:rPr lang="en-GB" baseline="30000" dirty="0"/>
              <a:t>1</a:t>
            </a:r>
            <a:r>
              <a:rPr lang="en-GB" dirty="0"/>
              <a:t>.</a:t>
            </a:r>
            <a:endParaRPr lang="ro-RO" dirty="0"/>
          </a:p>
          <a:p>
            <a:r>
              <a:rPr lang="en-GB" b="1" dirty="0" err="1"/>
              <a:t>Conținut</a:t>
            </a:r>
            <a:endParaRPr lang="ro-RO" dirty="0"/>
          </a:p>
          <a:p>
            <a:r>
              <a:rPr lang="en-GB" dirty="0" err="1"/>
              <a:t>Aceste</a:t>
            </a:r>
            <a:r>
              <a:rPr lang="en-GB" dirty="0"/>
              <a:t> date </a:t>
            </a:r>
            <a:r>
              <a:rPr lang="en-GB" dirty="0" err="1"/>
              <a:t>provin</a:t>
            </a:r>
            <a:r>
              <a:rPr lang="en-GB" dirty="0"/>
              <a:t> din </a:t>
            </a:r>
            <a:r>
              <a:rPr lang="en-GB" dirty="0" err="1"/>
              <a:t>studiul</a:t>
            </a:r>
            <a:r>
              <a:rPr lang="en-GB" dirty="0"/>
              <a:t> TRANSFORM 2, care a </a:t>
            </a:r>
            <a:r>
              <a:rPr lang="en-GB" dirty="0" err="1"/>
              <a:t>inclus</a:t>
            </a:r>
            <a:r>
              <a:rPr lang="en-GB" dirty="0"/>
              <a:t> </a:t>
            </a:r>
            <a:r>
              <a:rPr lang="en-GB" dirty="0" err="1"/>
              <a:t>pacienți</a:t>
            </a:r>
            <a:r>
              <a:rPr lang="en-GB" dirty="0"/>
              <a:t> </a:t>
            </a:r>
            <a:r>
              <a:rPr lang="en-GB" dirty="0" err="1"/>
              <a:t>adulți</a:t>
            </a:r>
            <a:r>
              <a:rPr lang="en-GB" dirty="0"/>
              <a:t> cu </a:t>
            </a:r>
            <a:r>
              <a:rPr lang="en-GB" dirty="0" err="1"/>
              <a:t>vârste</a:t>
            </a:r>
            <a:r>
              <a:rPr lang="en-GB" dirty="0"/>
              <a:t> </a:t>
            </a:r>
            <a:r>
              <a:rPr lang="en-GB" dirty="0" err="1"/>
              <a:t>între</a:t>
            </a:r>
            <a:r>
              <a:rPr lang="en-GB" dirty="0"/>
              <a:t> 18 </a:t>
            </a:r>
            <a:r>
              <a:rPr lang="en-GB" dirty="0" err="1"/>
              <a:t>și</a:t>
            </a:r>
            <a:r>
              <a:rPr lang="en-GB" dirty="0"/>
              <a:t> 64 de ani, care au </a:t>
            </a:r>
            <a:r>
              <a:rPr lang="en-GB" dirty="0" err="1"/>
              <a:t>prezentat</a:t>
            </a:r>
            <a:r>
              <a:rPr lang="en-GB" dirty="0"/>
              <a:t> </a:t>
            </a:r>
            <a:r>
              <a:rPr lang="en-GB" dirty="0" err="1"/>
              <a:t>obiectivele</a:t>
            </a:r>
            <a:r>
              <a:rPr lang="en-GB" dirty="0"/>
              <a:t> </a:t>
            </a:r>
            <a:r>
              <a:rPr lang="en-GB" dirty="0" err="1"/>
              <a:t>secundare</a:t>
            </a:r>
            <a:r>
              <a:rPr lang="en-GB" dirty="0"/>
              <a:t> </a:t>
            </a:r>
            <a:r>
              <a:rPr lang="en-GB" dirty="0" err="1"/>
              <a:t>cheie</a:t>
            </a:r>
            <a:r>
              <a:rPr lang="en-GB" dirty="0"/>
              <a:t> </a:t>
            </a:r>
            <a:r>
              <a:rPr lang="en-GB" dirty="0" err="1"/>
              <a:t>reprezentate</a:t>
            </a:r>
            <a:r>
              <a:rPr lang="en-GB" dirty="0"/>
              <a:t> de </a:t>
            </a:r>
            <a:r>
              <a:rPr lang="en-GB" dirty="0" err="1"/>
              <a:t>ratele</a:t>
            </a:r>
            <a:r>
              <a:rPr lang="en-GB" dirty="0"/>
              <a:t> de </a:t>
            </a:r>
            <a:r>
              <a:rPr lang="en-GB" dirty="0" err="1"/>
              <a:t>remisiune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răspuns</a:t>
            </a:r>
            <a:r>
              <a:rPr lang="en-GB" dirty="0"/>
              <a:t> din </a:t>
            </a:r>
            <a:r>
              <a:rPr lang="en-GB" dirty="0" err="1"/>
              <a:t>ziua</a:t>
            </a:r>
            <a:r>
              <a:rPr lang="en-GB" dirty="0"/>
              <a:t> 28</a:t>
            </a:r>
            <a:r>
              <a:rPr lang="en-GB" baseline="30000" dirty="0"/>
              <a:t>1</a:t>
            </a:r>
            <a:endParaRPr lang="ro-RO" dirty="0"/>
          </a:p>
          <a:p>
            <a:r>
              <a:rPr lang="en-GB" dirty="0"/>
              <a:t>Nu a </a:t>
            </a:r>
            <a:r>
              <a:rPr lang="en-GB" dirty="0" err="1"/>
              <a:t>fost</a:t>
            </a:r>
            <a:r>
              <a:rPr lang="en-GB" dirty="0"/>
              <a:t> </a:t>
            </a:r>
            <a:r>
              <a:rPr lang="en-GB" dirty="0" err="1"/>
              <a:t>efectuată</a:t>
            </a:r>
            <a:r>
              <a:rPr lang="en-GB" dirty="0"/>
              <a:t> o </a:t>
            </a:r>
            <a:r>
              <a:rPr lang="en-GB" dirty="0" err="1"/>
              <a:t>analiză</a:t>
            </a:r>
            <a:r>
              <a:rPr lang="en-GB" dirty="0"/>
              <a:t> </a:t>
            </a:r>
            <a:r>
              <a:rPr lang="en-GB" dirty="0" err="1"/>
              <a:t>statistică</a:t>
            </a:r>
            <a:r>
              <a:rPr lang="en-GB" dirty="0"/>
              <a:t> a </a:t>
            </a:r>
            <a:r>
              <a:rPr lang="en-GB" dirty="0" err="1"/>
              <a:t>acestor</a:t>
            </a:r>
            <a:r>
              <a:rPr lang="en-GB" dirty="0"/>
              <a:t> date</a:t>
            </a:r>
            <a:r>
              <a:rPr lang="en-GB" baseline="30000" dirty="0"/>
              <a:t>1</a:t>
            </a:r>
            <a:endParaRPr lang="ro-RO" dirty="0"/>
          </a:p>
          <a:p>
            <a:r>
              <a:rPr lang="en-GB" dirty="0" err="1"/>
              <a:t>Numărul</a:t>
            </a:r>
            <a:r>
              <a:rPr lang="en-GB" dirty="0"/>
              <a:t> care </a:t>
            </a:r>
            <a:r>
              <a:rPr lang="en-GB" dirty="0" err="1"/>
              <a:t>necesită</a:t>
            </a:r>
            <a:r>
              <a:rPr lang="en-GB" dirty="0"/>
              <a:t> </a:t>
            </a:r>
            <a:r>
              <a:rPr lang="en-GB" dirty="0" err="1"/>
              <a:t>tratament</a:t>
            </a:r>
            <a:r>
              <a:rPr lang="en-GB" dirty="0"/>
              <a:t> (NNT) </a:t>
            </a:r>
            <a:r>
              <a:rPr lang="en-GB" dirty="0" err="1"/>
              <a:t>pentru</a:t>
            </a:r>
            <a:r>
              <a:rPr lang="en-GB" dirty="0"/>
              <a:t> </a:t>
            </a:r>
            <a:r>
              <a:rPr lang="en-GB" dirty="0" err="1"/>
              <a:t>răspuns</a:t>
            </a:r>
            <a:r>
              <a:rPr lang="en-GB" dirty="0"/>
              <a:t> a </a:t>
            </a:r>
            <a:r>
              <a:rPr lang="en-GB" dirty="0" err="1"/>
              <a:t>fost</a:t>
            </a:r>
            <a:r>
              <a:rPr lang="en-GB" dirty="0"/>
              <a:t> de 6, </a:t>
            </a:r>
            <a:r>
              <a:rPr lang="en-GB" dirty="0" err="1"/>
              <a:t>iar</a:t>
            </a:r>
            <a:r>
              <a:rPr lang="en-GB" dirty="0"/>
              <a:t> </a:t>
            </a:r>
            <a:r>
              <a:rPr lang="en-GB" dirty="0" err="1"/>
              <a:t>pentru</a:t>
            </a:r>
            <a:r>
              <a:rPr lang="en-GB" dirty="0"/>
              <a:t> </a:t>
            </a:r>
            <a:r>
              <a:rPr lang="en-GB" dirty="0" err="1"/>
              <a:t>remisiune</a:t>
            </a:r>
            <a:r>
              <a:rPr lang="en-GB" dirty="0"/>
              <a:t> a </a:t>
            </a:r>
            <a:r>
              <a:rPr lang="en-GB" dirty="0" err="1"/>
              <a:t>fost</a:t>
            </a:r>
            <a:r>
              <a:rPr lang="en-GB" dirty="0"/>
              <a:t> 5</a:t>
            </a:r>
            <a:r>
              <a:rPr lang="en-GB" baseline="30000" dirty="0"/>
              <a:t>1</a:t>
            </a:r>
            <a:endParaRPr lang="ro-RO" dirty="0"/>
          </a:p>
          <a:p>
            <a:r>
              <a:rPr lang="en-GB" b="1" dirty="0" err="1"/>
              <a:t>Informații</a:t>
            </a:r>
            <a:r>
              <a:rPr lang="en-GB" b="1" dirty="0"/>
              <a:t> </a:t>
            </a:r>
            <a:r>
              <a:rPr lang="en-GB" b="1" dirty="0" err="1"/>
              <a:t>suplimentare</a:t>
            </a:r>
            <a:endParaRPr lang="ro-RO" dirty="0"/>
          </a:p>
          <a:p>
            <a:r>
              <a:rPr lang="en-GB" dirty="0"/>
              <a:t>NNT a </a:t>
            </a:r>
            <a:r>
              <a:rPr lang="en-GB" dirty="0" err="1"/>
              <a:t>fost</a:t>
            </a:r>
            <a:r>
              <a:rPr lang="en-GB" dirty="0"/>
              <a:t> </a:t>
            </a:r>
            <a:r>
              <a:rPr lang="en-GB" dirty="0" err="1"/>
              <a:t>estimat</a:t>
            </a:r>
            <a:r>
              <a:rPr lang="en-GB" dirty="0"/>
              <a:t> </a:t>
            </a:r>
            <a:r>
              <a:rPr lang="en-GB" dirty="0" err="1"/>
              <a:t>prin</a:t>
            </a:r>
            <a:r>
              <a:rPr lang="en-GB" dirty="0"/>
              <a:t> </a:t>
            </a:r>
            <a:r>
              <a:rPr lang="en-GB" dirty="0" err="1"/>
              <a:t>diferența</a:t>
            </a:r>
            <a:r>
              <a:rPr lang="en-GB" dirty="0"/>
              <a:t> </a:t>
            </a:r>
            <a:r>
              <a:rPr lang="en-GB" dirty="0" err="1"/>
              <a:t>reciprocă</a:t>
            </a:r>
            <a:r>
              <a:rPr lang="en-GB" dirty="0"/>
              <a:t> a riscurilor</a:t>
            </a:r>
            <a:r>
              <a:rPr lang="en-GB" baseline="30000" dirty="0"/>
              <a:t>1</a:t>
            </a:r>
            <a:endParaRPr lang="ro-RO" dirty="0"/>
          </a:p>
          <a:p>
            <a:r>
              <a:rPr lang="en-GB" dirty="0" err="1"/>
              <a:t>Scorurile</a:t>
            </a:r>
            <a:r>
              <a:rPr lang="en-GB" dirty="0"/>
              <a:t> MADRS au </a:t>
            </a:r>
            <a:r>
              <a:rPr lang="en-GB" dirty="0" err="1"/>
              <a:t>fost</a:t>
            </a:r>
            <a:r>
              <a:rPr lang="en-GB" dirty="0"/>
              <a:t> </a:t>
            </a:r>
            <a:r>
              <a:rPr lang="en-GB" dirty="0" err="1"/>
              <a:t>utilizate</a:t>
            </a:r>
            <a:r>
              <a:rPr lang="en-GB" dirty="0"/>
              <a:t> </a:t>
            </a:r>
            <a:r>
              <a:rPr lang="en-GB" dirty="0" err="1"/>
              <a:t>pentru</a:t>
            </a:r>
            <a:r>
              <a:rPr lang="en-GB" dirty="0"/>
              <a:t> </a:t>
            </a:r>
            <a:r>
              <a:rPr lang="en-GB" dirty="0" err="1"/>
              <a:t>calculul</a:t>
            </a:r>
            <a:r>
              <a:rPr lang="en-GB" dirty="0"/>
              <a:t> </a:t>
            </a:r>
            <a:r>
              <a:rPr lang="en-GB" dirty="0" err="1"/>
              <a:t>răspunsului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remisiunii</a:t>
            </a:r>
            <a:r>
              <a:rPr lang="en-GB" dirty="0"/>
              <a:t>:</a:t>
            </a:r>
            <a:endParaRPr lang="ro-RO" dirty="0"/>
          </a:p>
          <a:p>
            <a:pPr lvl="1"/>
            <a:r>
              <a:rPr lang="en-GB" dirty="0"/>
              <a:t> </a:t>
            </a:r>
            <a:r>
              <a:rPr lang="en-GB" dirty="0" err="1"/>
              <a:t>Răspuns</a:t>
            </a:r>
            <a:r>
              <a:rPr lang="en-GB" dirty="0"/>
              <a:t> = o </a:t>
            </a:r>
            <a:r>
              <a:rPr lang="en-GB" dirty="0" err="1"/>
              <a:t>reducere</a:t>
            </a:r>
            <a:r>
              <a:rPr lang="en-GB" dirty="0"/>
              <a:t> cu ≥50% a </a:t>
            </a:r>
            <a:r>
              <a:rPr lang="en-GB" dirty="0" err="1"/>
              <a:t>scorului</a:t>
            </a:r>
            <a:r>
              <a:rPr lang="en-GB" dirty="0"/>
              <a:t> total MADRS </a:t>
            </a:r>
            <a:r>
              <a:rPr lang="en-GB" dirty="0" err="1"/>
              <a:t>față</a:t>
            </a:r>
            <a:r>
              <a:rPr lang="en-GB" dirty="0"/>
              <a:t> de </a:t>
            </a:r>
            <a:r>
              <a:rPr lang="en-GB" dirty="0" err="1"/>
              <a:t>momentul</a:t>
            </a:r>
            <a:r>
              <a:rPr lang="en-GB" dirty="0"/>
              <a:t> inițial</a:t>
            </a:r>
            <a:r>
              <a:rPr lang="en-GB" baseline="30000" dirty="0"/>
              <a:t>1</a:t>
            </a:r>
            <a:endParaRPr lang="ro-RO" dirty="0"/>
          </a:p>
          <a:p>
            <a:pPr lvl="1"/>
            <a:r>
              <a:rPr lang="en-GB" dirty="0"/>
              <a:t> </a:t>
            </a:r>
            <a:r>
              <a:rPr lang="en-GB" dirty="0" err="1"/>
              <a:t>Remisiune</a:t>
            </a:r>
            <a:r>
              <a:rPr lang="en-GB" dirty="0"/>
              <a:t> = </a:t>
            </a:r>
            <a:r>
              <a:rPr lang="en-GB" dirty="0" err="1"/>
              <a:t>scor</a:t>
            </a:r>
            <a:r>
              <a:rPr lang="en-GB" dirty="0"/>
              <a:t> total MADRS ≤12</a:t>
            </a:r>
            <a:r>
              <a:rPr lang="en-GB" baseline="30000" dirty="0"/>
              <a:t>1</a:t>
            </a:r>
            <a:endParaRPr lang="ro-RO" dirty="0"/>
          </a:p>
          <a:p>
            <a:r>
              <a:rPr lang="en-GB" dirty="0"/>
              <a:t>În </a:t>
            </a:r>
            <a:r>
              <a:rPr lang="en-GB" dirty="0" err="1"/>
              <a:t>studiul</a:t>
            </a:r>
            <a:r>
              <a:rPr lang="en-GB" dirty="0"/>
              <a:t> TRANSFORM 3, care a </a:t>
            </a:r>
            <a:r>
              <a:rPr lang="en-GB" dirty="0" err="1"/>
              <a:t>inclus</a:t>
            </a:r>
            <a:r>
              <a:rPr lang="en-GB" dirty="0"/>
              <a:t> </a:t>
            </a:r>
            <a:r>
              <a:rPr lang="en-GB" dirty="0" err="1"/>
              <a:t>pacienți</a:t>
            </a:r>
            <a:r>
              <a:rPr lang="en-GB" dirty="0"/>
              <a:t> </a:t>
            </a:r>
            <a:r>
              <a:rPr lang="en-GB" dirty="0" err="1"/>
              <a:t>vârstnici</a:t>
            </a:r>
            <a:r>
              <a:rPr lang="en-GB" dirty="0"/>
              <a:t> (</a:t>
            </a:r>
            <a:r>
              <a:rPr lang="en-GB" dirty="0">
                <a:sym typeface="Symbol" panose="05050102010706020507" pitchFamily="18" charset="2"/>
              </a:rPr>
              <a:t></a:t>
            </a:r>
            <a:r>
              <a:rPr lang="en-GB" dirty="0"/>
              <a:t>65 de ani) (</a:t>
            </a:r>
            <a:r>
              <a:rPr lang="en-GB" dirty="0" err="1"/>
              <a:t>datele</a:t>
            </a:r>
            <a:r>
              <a:rPr lang="en-GB" dirty="0"/>
              <a:t> nu sunt </a:t>
            </a:r>
            <a:r>
              <a:rPr lang="en-GB" dirty="0" err="1"/>
              <a:t>prezentate</a:t>
            </a:r>
            <a:r>
              <a:rPr lang="en-GB" dirty="0"/>
              <a:t>), </a:t>
            </a:r>
            <a:r>
              <a:rPr lang="en-GB" dirty="0" err="1"/>
              <a:t>Esketamină</a:t>
            </a:r>
            <a:r>
              <a:rPr lang="en-GB" dirty="0"/>
              <a:t> + AD oral a </a:t>
            </a:r>
            <a:r>
              <a:rPr lang="en-GB" dirty="0" err="1"/>
              <a:t>demonstrat</a:t>
            </a:r>
            <a:r>
              <a:rPr lang="en-GB" dirty="0"/>
              <a:t> </a:t>
            </a:r>
            <a:r>
              <a:rPr lang="en-GB" dirty="0" err="1"/>
              <a:t>eficacitate</a:t>
            </a:r>
            <a:r>
              <a:rPr lang="en-GB" dirty="0"/>
              <a:t> </a:t>
            </a:r>
            <a:r>
              <a:rPr lang="en-GB" dirty="0" err="1"/>
              <a:t>nesemnificativă</a:t>
            </a:r>
            <a:r>
              <a:rPr lang="en-GB" dirty="0"/>
              <a:t> statistic, </a:t>
            </a:r>
            <a:r>
              <a:rPr lang="en-GB" dirty="0" err="1"/>
              <a:t>dar</a:t>
            </a:r>
            <a:r>
              <a:rPr lang="en-GB" dirty="0"/>
              <a:t> </a:t>
            </a:r>
            <a:r>
              <a:rPr lang="en-GB" dirty="0" err="1"/>
              <a:t>importantă</a:t>
            </a:r>
            <a:r>
              <a:rPr lang="en-GB" dirty="0"/>
              <a:t> clinic în </a:t>
            </a:r>
            <a:r>
              <a:rPr lang="en-GB" dirty="0" err="1"/>
              <a:t>ziua</a:t>
            </a:r>
            <a:r>
              <a:rPr lang="en-GB" dirty="0"/>
              <a:t> 28:</a:t>
            </a:r>
            <a:r>
              <a:rPr lang="en-GB" baseline="30000" dirty="0"/>
              <a:t>2</a:t>
            </a:r>
            <a:endParaRPr lang="ro-RO" dirty="0"/>
          </a:p>
          <a:p>
            <a:pPr lvl="1"/>
            <a:r>
              <a:rPr lang="en-GB" dirty="0"/>
              <a:t> </a:t>
            </a:r>
            <a:r>
              <a:rPr lang="en-GB" dirty="0" err="1"/>
              <a:t>Esketamină</a:t>
            </a:r>
            <a:r>
              <a:rPr lang="en-GB" dirty="0"/>
              <a:t> + AD oral a </a:t>
            </a:r>
            <a:r>
              <a:rPr lang="en-GB" dirty="0" err="1"/>
              <a:t>ajutat</a:t>
            </a:r>
            <a:r>
              <a:rPr lang="en-GB" dirty="0"/>
              <a:t> 27% </a:t>
            </a:r>
            <a:r>
              <a:rPr lang="en-GB" dirty="0" err="1"/>
              <a:t>dintre</a:t>
            </a:r>
            <a:r>
              <a:rPr lang="en-GB" dirty="0"/>
              <a:t> </a:t>
            </a:r>
            <a:r>
              <a:rPr lang="en-GB" dirty="0" err="1"/>
              <a:t>pacienți</a:t>
            </a:r>
            <a:r>
              <a:rPr lang="en-GB" dirty="0"/>
              <a:t> </a:t>
            </a:r>
            <a:r>
              <a:rPr lang="en-GB" dirty="0" err="1"/>
              <a:t>să</a:t>
            </a:r>
            <a:r>
              <a:rPr lang="en-GB" dirty="0"/>
              <a:t> </a:t>
            </a:r>
            <a:r>
              <a:rPr lang="en-GB" dirty="0" err="1"/>
              <a:t>obțină</a:t>
            </a:r>
            <a:r>
              <a:rPr lang="en-GB" dirty="0"/>
              <a:t> un </a:t>
            </a:r>
            <a:r>
              <a:rPr lang="en-GB" dirty="0" err="1"/>
              <a:t>răspuns</a:t>
            </a:r>
            <a:r>
              <a:rPr lang="en-GB" dirty="0"/>
              <a:t> </a:t>
            </a:r>
            <a:r>
              <a:rPr lang="en-GB" dirty="0" err="1"/>
              <a:t>comparativ</a:t>
            </a:r>
            <a:r>
              <a:rPr lang="en-GB" dirty="0"/>
              <a:t> cu 13,3% cu placebo spray </a:t>
            </a:r>
            <a:r>
              <a:rPr lang="en-GB" dirty="0" err="1"/>
              <a:t>nazal</a:t>
            </a:r>
            <a:r>
              <a:rPr lang="en-GB" dirty="0"/>
              <a:t> + AD oral</a:t>
            </a:r>
            <a:r>
              <a:rPr lang="en-GB" baseline="30000" dirty="0"/>
              <a:t>2</a:t>
            </a:r>
            <a:endParaRPr lang="ro-RO" dirty="0"/>
          </a:p>
          <a:p>
            <a:pPr lvl="1"/>
            <a:r>
              <a:rPr lang="en-GB" dirty="0"/>
              <a:t> </a:t>
            </a:r>
            <a:r>
              <a:rPr lang="en-GB" dirty="0" err="1"/>
              <a:t>Esketamină</a:t>
            </a:r>
            <a:r>
              <a:rPr lang="en-GB" dirty="0"/>
              <a:t> + AD oral a </a:t>
            </a:r>
            <a:r>
              <a:rPr lang="en-GB" dirty="0" err="1"/>
              <a:t>ajutat</a:t>
            </a:r>
            <a:r>
              <a:rPr lang="en-GB" dirty="0"/>
              <a:t> 17,5% </a:t>
            </a:r>
            <a:r>
              <a:rPr lang="en-GB" dirty="0" err="1"/>
              <a:t>dintre</a:t>
            </a:r>
            <a:r>
              <a:rPr lang="en-GB" dirty="0"/>
              <a:t> </a:t>
            </a:r>
            <a:r>
              <a:rPr lang="en-GB" dirty="0" err="1"/>
              <a:t>pacienți</a:t>
            </a:r>
            <a:r>
              <a:rPr lang="en-GB" dirty="0"/>
              <a:t> </a:t>
            </a:r>
            <a:r>
              <a:rPr lang="en-GB" dirty="0" err="1"/>
              <a:t>să</a:t>
            </a:r>
            <a:r>
              <a:rPr lang="en-GB" dirty="0"/>
              <a:t> </a:t>
            </a:r>
            <a:r>
              <a:rPr lang="en-GB" dirty="0" err="1"/>
              <a:t>obțină</a:t>
            </a:r>
            <a:r>
              <a:rPr lang="en-GB" dirty="0"/>
              <a:t> </a:t>
            </a:r>
            <a:r>
              <a:rPr lang="en-GB" dirty="0" err="1"/>
              <a:t>remisiune</a:t>
            </a:r>
            <a:r>
              <a:rPr lang="en-GB" dirty="0"/>
              <a:t> </a:t>
            </a:r>
            <a:r>
              <a:rPr lang="en-GB" dirty="0" err="1"/>
              <a:t>comparativ</a:t>
            </a:r>
            <a:r>
              <a:rPr lang="en-GB" dirty="0"/>
              <a:t> cu 6,7% cu placebo spray </a:t>
            </a:r>
            <a:r>
              <a:rPr lang="en-GB" dirty="0" err="1"/>
              <a:t>nazal</a:t>
            </a:r>
            <a:r>
              <a:rPr lang="en-GB" dirty="0"/>
              <a:t> + AD oral</a:t>
            </a:r>
            <a:r>
              <a:rPr lang="en-GB" baseline="30000" dirty="0"/>
              <a:t>2</a:t>
            </a:r>
            <a:endParaRPr lang="ro-RO" dirty="0"/>
          </a:p>
          <a:p>
            <a:r>
              <a:rPr lang="en-GB" b="1" dirty="0" err="1"/>
              <a:t>Bibliografie</a:t>
            </a:r>
            <a:endParaRPr lang="en-GB" b="1" u="none" dirty="0"/>
          </a:p>
          <a:p>
            <a:pPr marL="256779" indent="-256779">
              <a:buAutoNum type="arabicPeriod"/>
            </a:pPr>
            <a:r>
              <a:rPr lang="pl-PL" dirty="0"/>
              <a:t>Popova V</a:t>
            </a:r>
            <a:r>
              <a:rPr lang="en-GB" dirty="0"/>
              <a:t>,</a:t>
            </a:r>
            <a:r>
              <a:rPr lang="pl-PL" dirty="0"/>
              <a:t> et al. </a:t>
            </a:r>
            <a:r>
              <a:rPr lang="pl-PL" i="1" dirty="0"/>
              <a:t>Am J Psychiatry. </a:t>
            </a:r>
            <a:r>
              <a:rPr lang="pl-PL" dirty="0"/>
              <a:t>2019;176:428–38.</a:t>
            </a:r>
          </a:p>
          <a:p>
            <a:pPr marL="256779" indent="-256779">
              <a:buAutoNum type="arabicPeriod"/>
            </a:pPr>
            <a:r>
              <a:rPr lang="pl-PL" dirty="0"/>
              <a:t>Ochs-Ross R, et al. </a:t>
            </a:r>
            <a:r>
              <a:rPr lang="pl-PL" i="1" dirty="0"/>
              <a:t>Am J Geriatr Psychiatry</a:t>
            </a:r>
            <a:r>
              <a:rPr lang="pl-PL" dirty="0"/>
              <a:t>. 2019;27:S180–S181</a:t>
            </a:r>
            <a:r>
              <a:rPr lang="en-GB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907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6F2C76-391D-4E59-B6E9-CBAA6A638671}" type="slidenum"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90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75717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5248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42925" y="808038"/>
            <a:ext cx="6273800" cy="3530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err="1"/>
              <a:t>Idei</a:t>
            </a:r>
            <a:r>
              <a:rPr lang="en-GB" b="1" dirty="0"/>
              <a:t> </a:t>
            </a:r>
            <a:r>
              <a:rPr lang="en-GB" b="1" dirty="0" err="1"/>
              <a:t>principale</a:t>
            </a:r>
            <a:endParaRPr lang="ro-RO" dirty="0"/>
          </a:p>
          <a:p>
            <a:r>
              <a:rPr lang="en-GB" dirty="0" err="1"/>
              <a:t>Esketamină</a:t>
            </a:r>
            <a:r>
              <a:rPr lang="en-GB" dirty="0"/>
              <a:t> + AD oral a </a:t>
            </a:r>
            <a:r>
              <a:rPr lang="en-GB" dirty="0" err="1"/>
              <a:t>determinat</a:t>
            </a:r>
            <a:r>
              <a:rPr lang="en-GB" dirty="0"/>
              <a:t> o </a:t>
            </a:r>
            <a:r>
              <a:rPr lang="en-GB" dirty="0" err="1"/>
              <a:t>reducere</a:t>
            </a:r>
            <a:r>
              <a:rPr lang="en-GB" dirty="0"/>
              <a:t> </a:t>
            </a:r>
            <a:r>
              <a:rPr lang="en-GB" dirty="0" err="1"/>
              <a:t>semnificativă</a:t>
            </a:r>
            <a:r>
              <a:rPr lang="en-GB" dirty="0"/>
              <a:t> a </a:t>
            </a:r>
            <a:r>
              <a:rPr lang="en-GB" dirty="0" err="1"/>
              <a:t>riscului</a:t>
            </a:r>
            <a:r>
              <a:rPr lang="en-GB" dirty="0"/>
              <a:t> de </a:t>
            </a:r>
            <a:r>
              <a:rPr lang="en-GB" dirty="0" err="1"/>
              <a:t>recădere</a:t>
            </a:r>
            <a:r>
              <a:rPr lang="en-GB" dirty="0"/>
              <a:t> la </a:t>
            </a:r>
            <a:r>
              <a:rPr lang="en-GB" dirty="0" err="1"/>
              <a:t>pacienții</a:t>
            </a:r>
            <a:r>
              <a:rPr lang="en-GB" dirty="0"/>
              <a:t> cu </a:t>
            </a:r>
            <a:r>
              <a:rPr lang="en-GB" dirty="0" err="1"/>
              <a:t>răspuns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remisiune</a:t>
            </a:r>
            <a:r>
              <a:rPr lang="en-GB" dirty="0"/>
              <a:t> stabile </a:t>
            </a:r>
            <a:r>
              <a:rPr lang="en-GB" dirty="0" err="1"/>
              <a:t>comparativ</a:t>
            </a:r>
            <a:r>
              <a:rPr lang="en-GB" dirty="0"/>
              <a:t> cu placebo spray </a:t>
            </a:r>
            <a:r>
              <a:rPr lang="en-GB" dirty="0" err="1"/>
              <a:t>nazal</a:t>
            </a:r>
            <a:r>
              <a:rPr lang="en-GB" dirty="0"/>
              <a:t> + AD oral, </a:t>
            </a:r>
            <a:r>
              <a:rPr lang="en-GB" dirty="0" err="1"/>
              <a:t>după</a:t>
            </a:r>
            <a:r>
              <a:rPr lang="en-GB" dirty="0"/>
              <a:t> 16 </a:t>
            </a:r>
            <a:r>
              <a:rPr lang="en-GB" dirty="0" err="1"/>
              <a:t>săptămâni</a:t>
            </a:r>
            <a:r>
              <a:rPr lang="en-GB" dirty="0"/>
              <a:t> de </a:t>
            </a:r>
            <a:r>
              <a:rPr lang="en-GB" dirty="0" err="1"/>
              <a:t>tratament</a:t>
            </a:r>
            <a:r>
              <a:rPr lang="en-GB" dirty="0"/>
              <a:t> cu </a:t>
            </a:r>
            <a:r>
              <a:rPr lang="en-GB" dirty="0" err="1"/>
              <a:t>Esketamină</a:t>
            </a:r>
            <a:r>
              <a:rPr lang="en-GB" dirty="0"/>
              <a:t>.</a:t>
            </a:r>
            <a:endParaRPr lang="ro-RO" dirty="0"/>
          </a:p>
          <a:p>
            <a:r>
              <a:rPr lang="en-GB" b="1" dirty="0" err="1"/>
              <a:t>Conținut</a:t>
            </a:r>
            <a:r>
              <a:rPr lang="en-GB" b="1" dirty="0"/>
              <a:t> </a:t>
            </a:r>
            <a:endParaRPr lang="ro-RO" dirty="0"/>
          </a:p>
          <a:p>
            <a:r>
              <a:rPr lang="en-GB" dirty="0" err="1"/>
              <a:t>Aceste</a:t>
            </a:r>
            <a:r>
              <a:rPr lang="en-GB" dirty="0"/>
              <a:t> date </a:t>
            </a:r>
            <a:r>
              <a:rPr lang="en-GB" dirty="0" err="1"/>
              <a:t>provin</a:t>
            </a:r>
            <a:r>
              <a:rPr lang="en-GB" dirty="0"/>
              <a:t> din </a:t>
            </a:r>
            <a:r>
              <a:rPr lang="en-GB" dirty="0" err="1"/>
              <a:t>studiul</a:t>
            </a:r>
            <a:r>
              <a:rPr lang="en-GB" dirty="0"/>
              <a:t> SUSTAIN 1 (</a:t>
            </a:r>
            <a:r>
              <a:rPr lang="en-GB" dirty="0" err="1"/>
              <a:t>pacienți</a:t>
            </a:r>
            <a:r>
              <a:rPr lang="en-GB" dirty="0"/>
              <a:t> </a:t>
            </a:r>
            <a:r>
              <a:rPr lang="en-GB" dirty="0" err="1"/>
              <a:t>adulți</a:t>
            </a:r>
            <a:r>
              <a:rPr lang="en-GB" dirty="0"/>
              <a:t> cu </a:t>
            </a:r>
            <a:r>
              <a:rPr lang="en-GB" dirty="0" err="1"/>
              <a:t>vârste</a:t>
            </a:r>
            <a:r>
              <a:rPr lang="en-GB" dirty="0"/>
              <a:t> </a:t>
            </a:r>
            <a:r>
              <a:rPr lang="en-GB" dirty="0" err="1"/>
              <a:t>între</a:t>
            </a:r>
            <a:r>
              <a:rPr lang="en-GB" dirty="0"/>
              <a:t> 18 </a:t>
            </a:r>
            <a:r>
              <a:rPr lang="en-GB" dirty="0" err="1"/>
              <a:t>și</a:t>
            </a:r>
            <a:r>
              <a:rPr lang="en-GB" dirty="0"/>
              <a:t> 64 de ani), un </a:t>
            </a:r>
            <a:r>
              <a:rPr lang="en-GB" dirty="0" err="1"/>
              <a:t>studiu</a:t>
            </a:r>
            <a:r>
              <a:rPr lang="en-GB" dirty="0"/>
              <a:t> de </a:t>
            </a:r>
            <a:r>
              <a:rPr lang="en-GB" dirty="0" err="1"/>
              <a:t>faza</a:t>
            </a:r>
            <a:r>
              <a:rPr lang="en-GB" dirty="0"/>
              <a:t> III </a:t>
            </a:r>
            <a:r>
              <a:rPr lang="en-GB" dirty="0" err="1"/>
              <a:t>randomizat</a:t>
            </a:r>
            <a:r>
              <a:rPr lang="en-GB" dirty="0"/>
              <a:t>, al </a:t>
            </a:r>
            <a:r>
              <a:rPr lang="en-GB" dirty="0" err="1"/>
              <a:t>întreruperii</a:t>
            </a:r>
            <a:r>
              <a:rPr lang="en-GB" dirty="0"/>
              <a:t> </a:t>
            </a:r>
            <a:r>
              <a:rPr lang="en-GB" dirty="0" err="1"/>
              <a:t>tratamentului</a:t>
            </a:r>
            <a:r>
              <a:rPr lang="en-GB" dirty="0"/>
              <a:t>, în care </a:t>
            </a:r>
            <a:r>
              <a:rPr lang="en-GB" dirty="0" err="1"/>
              <a:t>pacienții</a:t>
            </a:r>
            <a:r>
              <a:rPr lang="en-GB" dirty="0"/>
              <a:t> au </a:t>
            </a:r>
            <a:r>
              <a:rPr lang="en-GB" dirty="0" err="1"/>
              <a:t>fost</a:t>
            </a:r>
            <a:r>
              <a:rPr lang="en-GB" dirty="0"/>
              <a:t> </a:t>
            </a:r>
            <a:r>
              <a:rPr lang="en-GB" dirty="0" err="1"/>
              <a:t>recrutați</a:t>
            </a:r>
            <a:r>
              <a:rPr lang="en-GB" dirty="0"/>
              <a:t> în mod direct </a:t>
            </a:r>
            <a:r>
              <a:rPr lang="en-GB" dirty="0" err="1"/>
              <a:t>sau</a:t>
            </a:r>
            <a:r>
              <a:rPr lang="en-GB" dirty="0"/>
              <a:t> au </a:t>
            </a:r>
            <a:r>
              <a:rPr lang="en-GB" dirty="0" err="1"/>
              <a:t>fost</a:t>
            </a:r>
            <a:r>
              <a:rPr lang="en-GB" dirty="0"/>
              <a:t> </a:t>
            </a:r>
            <a:r>
              <a:rPr lang="en-GB" dirty="0" err="1"/>
              <a:t>transferați</a:t>
            </a:r>
            <a:r>
              <a:rPr lang="en-GB" dirty="0"/>
              <a:t> din </a:t>
            </a:r>
            <a:r>
              <a:rPr lang="en-GB" dirty="0" err="1"/>
              <a:t>studiile</a:t>
            </a:r>
            <a:r>
              <a:rPr lang="en-GB" dirty="0"/>
              <a:t> TRANSFORM 1 </a:t>
            </a:r>
            <a:r>
              <a:rPr lang="en-GB" dirty="0" err="1"/>
              <a:t>și</a:t>
            </a:r>
            <a:r>
              <a:rPr lang="en-GB" dirty="0"/>
              <a:t> 2 </a:t>
            </a:r>
            <a:r>
              <a:rPr lang="en-GB" dirty="0" err="1"/>
              <a:t>după</a:t>
            </a:r>
            <a:r>
              <a:rPr lang="en-GB" dirty="0"/>
              <a:t> </a:t>
            </a:r>
            <a:r>
              <a:rPr lang="en-GB" dirty="0" err="1"/>
              <a:t>ce</a:t>
            </a:r>
            <a:r>
              <a:rPr lang="en-GB" dirty="0"/>
              <a:t> au </a:t>
            </a:r>
            <a:r>
              <a:rPr lang="en-GB" dirty="0" err="1"/>
              <a:t>obținut</a:t>
            </a:r>
            <a:r>
              <a:rPr lang="en-GB" dirty="0"/>
              <a:t> un </a:t>
            </a:r>
            <a:r>
              <a:rPr lang="en-GB" dirty="0" err="1"/>
              <a:t>răspuns</a:t>
            </a:r>
            <a:r>
              <a:rPr lang="en-GB" dirty="0"/>
              <a:t> (</a:t>
            </a:r>
            <a:r>
              <a:rPr lang="en-GB" dirty="0" err="1"/>
              <a:t>reducere</a:t>
            </a:r>
            <a:r>
              <a:rPr lang="en-GB" dirty="0"/>
              <a:t> cu ≥50% </a:t>
            </a:r>
            <a:r>
              <a:rPr lang="en-GB" dirty="0" err="1"/>
              <a:t>față</a:t>
            </a:r>
            <a:r>
              <a:rPr lang="en-GB" dirty="0"/>
              <a:t> de </a:t>
            </a:r>
            <a:r>
              <a:rPr lang="en-GB" dirty="0" err="1"/>
              <a:t>momentul</a:t>
            </a:r>
            <a:r>
              <a:rPr lang="en-GB" dirty="0"/>
              <a:t> </a:t>
            </a:r>
            <a:r>
              <a:rPr lang="en-GB" dirty="0" err="1"/>
              <a:t>inițial</a:t>
            </a:r>
            <a:r>
              <a:rPr lang="en-GB" dirty="0"/>
              <a:t> a </a:t>
            </a:r>
            <a:r>
              <a:rPr lang="en-GB" dirty="0" err="1"/>
              <a:t>scorului</a:t>
            </a:r>
            <a:r>
              <a:rPr lang="en-GB" dirty="0"/>
              <a:t> total MADRS) cu </a:t>
            </a:r>
            <a:r>
              <a:rPr lang="en-GB" dirty="0" err="1"/>
              <a:t>Esketamină</a:t>
            </a:r>
            <a:endParaRPr lang="ro-RO" dirty="0"/>
          </a:p>
          <a:p>
            <a:r>
              <a:rPr lang="en-GB" dirty="0" err="1"/>
              <a:t>Dintre</a:t>
            </a:r>
            <a:r>
              <a:rPr lang="en-GB" dirty="0"/>
              <a:t> </a:t>
            </a:r>
            <a:r>
              <a:rPr lang="en-GB" dirty="0" err="1"/>
              <a:t>pacienții</a:t>
            </a:r>
            <a:r>
              <a:rPr lang="en-GB" dirty="0"/>
              <a:t> care au </a:t>
            </a:r>
            <a:r>
              <a:rPr lang="en-GB" dirty="0" err="1"/>
              <a:t>obținut</a:t>
            </a:r>
            <a:r>
              <a:rPr lang="en-GB" dirty="0"/>
              <a:t> </a:t>
            </a:r>
            <a:r>
              <a:rPr lang="en-GB" b="1" dirty="0" err="1"/>
              <a:t>răspuns</a:t>
            </a:r>
            <a:r>
              <a:rPr lang="en-GB" b="1" dirty="0"/>
              <a:t> </a:t>
            </a:r>
            <a:r>
              <a:rPr lang="en-GB" b="1" dirty="0" err="1"/>
              <a:t>stabil</a:t>
            </a:r>
            <a:r>
              <a:rPr lang="en-GB" dirty="0"/>
              <a:t>, 25,8% din </a:t>
            </a:r>
            <a:r>
              <a:rPr lang="en-GB" dirty="0" err="1"/>
              <a:t>grupul</a:t>
            </a:r>
            <a:r>
              <a:rPr lang="en-GB" dirty="0"/>
              <a:t> cu </a:t>
            </a:r>
            <a:r>
              <a:rPr lang="en-GB" dirty="0" err="1"/>
              <a:t>Esketamină</a:t>
            </a:r>
            <a:r>
              <a:rPr lang="en-GB" dirty="0"/>
              <a:t> + AD oral </a:t>
            </a:r>
            <a:r>
              <a:rPr lang="en-GB" dirty="0" err="1"/>
              <a:t>și</a:t>
            </a:r>
            <a:r>
              <a:rPr lang="en-GB" dirty="0"/>
              <a:t> 57,6% din </a:t>
            </a:r>
            <a:r>
              <a:rPr lang="en-GB" dirty="0" err="1"/>
              <a:t>grupul</a:t>
            </a:r>
            <a:r>
              <a:rPr lang="en-GB" dirty="0"/>
              <a:t> cu placebo spray </a:t>
            </a:r>
            <a:r>
              <a:rPr lang="en-GB" dirty="0" err="1"/>
              <a:t>nazal</a:t>
            </a:r>
            <a:r>
              <a:rPr lang="en-GB" dirty="0"/>
              <a:t> + AD oral au </a:t>
            </a:r>
            <a:r>
              <a:rPr lang="en-GB" dirty="0" err="1"/>
              <a:t>prezentat</a:t>
            </a:r>
            <a:r>
              <a:rPr lang="en-GB" dirty="0"/>
              <a:t> un </a:t>
            </a:r>
            <a:r>
              <a:rPr lang="en-GB" dirty="0" err="1"/>
              <a:t>eveniment</a:t>
            </a:r>
            <a:r>
              <a:rPr lang="en-GB" dirty="0"/>
              <a:t> de </a:t>
            </a:r>
            <a:r>
              <a:rPr lang="en-GB" dirty="0" err="1"/>
              <a:t>recădere</a:t>
            </a:r>
            <a:r>
              <a:rPr lang="en-GB" dirty="0"/>
              <a:t> în </a:t>
            </a:r>
            <a:r>
              <a:rPr lang="en-GB" dirty="0" err="1"/>
              <a:t>faza</a:t>
            </a:r>
            <a:r>
              <a:rPr lang="en-GB" dirty="0"/>
              <a:t> de </a:t>
            </a:r>
            <a:r>
              <a:rPr lang="en-GB" dirty="0" err="1"/>
              <a:t>întreținere</a:t>
            </a:r>
            <a:endParaRPr lang="ro-RO" dirty="0"/>
          </a:p>
          <a:p>
            <a:r>
              <a:rPr lang="en-GB" dirty="0" err="1"/>
              <a:t>Dintre</a:t>
            </a:r>
            <a:r>
              <a:rPr lang="en-GB" dirty="0"/>
              <a:t> </a:t>
            </a:r>
            <a:r>
              <a:rPr lang="en-GB" dirty="0" err="1"/>
              <a:t>pacienții</a:t>
            </a:r>
            <a:r>
              <a:rPr lang="en-GB" dirty="0"/>
              <a:t> care au </a:t>
            </a:r>
            <a:r>
              <a:rPr lang="en-GB" dirty="0" err="1"/>
              <a:t>obținut</a:t>
            </a:r>
            <a:r>
              <a:rPr lang="en-GB" dirty="0"/>
              <a:t> </a:t>
            </a:r>
            <a:r>
              <a:rPr lang="en-GB" b="1" dirty="0" err="1"/>
              <a:t>remisiune</a:t>
            </a:r>
            <a:r>
              <a:rPr lang="en-GB" b="1" dirty="0"/>
              <a:t> </a:t>
            </a:r>
            <a:r>
              <a:rPr lang="en-GB" b="1" dirty="0" err="1"/>
              <a:t>stabilă</a:t>
            </a:r>
            <a:r>
              <a:rPr lang="en-GB" dirty="0"/>
              <a:t>,</a:t>
            </a:r>
            <a:r>
              <a:rPr lang="en-GB" b="1" dirty="0"/>
              <a:t> </a:t>
            </a:r>
            <a:r>
              <a:rPr lang="en-GB" dirty="0"/>
              <a:t>26,7% din </a:t>
            </a:r>
            <a:r>
              <a:rPr lang="en-GB" dirty="0" err="1"/>
              <a:t>grupul</a:t>
            </a:r>
            <a:r>
              <a:rPr lang="en-GB" dirty="0"/>
              <a:t> cu </a:t>
            </a:r>
            <a:r>
              <a:rPr lang="en-GB" dirty="0" err="1"/>
              <a:t>Esketamină</a:t>
            </a:r>
            <a:r>
              <a:rPr lang="en-GB" dirty="0"/>
              <a:t> + AD oral </a:t>
            </a:r>
            <a:r>
              <a:rPr lang="en-GB" dirty="0" err="1"/>
              <a:t>și</a:t>
            </a:r>
            <a:r>
              <a:rPr lang="en-GB" dirty="0"/>
              <a:t> 45,3% din </a:t>
            </a:r>
            <a:r>
              <a:rPr lang="en-GB" dirty="0" err="1"/>
              <a:t>grupul</a:t>
            </a:r>
            <a:r>
              <a:rPr lang="en-GB" dirty="0"/>
              <a:t> cu placebo spray </a:t>
            </a:r>
            <a:r>
              <a:rPr lang="en-GB" dirty="0" err="1"/>
              <a:t>nazal</a:t>
            </a:r>
            <a:r>
              <a:rPr lang="en-GB" dirty="0"/>
              <a:t> + AD oral au </a:t>
            </a:r>
            <a:r>
              <a:rPr lang="en-GB" dirty="0" err="1"/>
              <a:t>prezentat</a:t>
            </a:r>
            <a:r>
              <a:rPr lang="en-GB" dirty="0"/>
              <a:t> un </a:t>
            </a:r>
            <a:r>
              <a:rPr lang="en-GB" dirty="0" err="1"/>
              <a:t>eveniment</a:t>
            </a:r>
            <a:r>
              <a:rPr lang="en-GB" dirty="0"/>
              <a:t> de </a:t>
            </a:r>
            <a:r>
              <a:rPr lang="en-GB" dirty="0" err="1"/>
              <a:t>recădere</a:t>
            </a:r>
            <a:r>
              <a:rPr lang="en-GB" dirty="0"/>
              <a:t> în </a:t>
            </a:r>
            <a:r>
              <a:rPr lang="en-GB" dirty="0" err="1"/>
              <a:t>faza</a:t>
            </a:r>
            <a:r>
              <a:rPr lang="en-GB" dirty="0"/>
              <a:t> de </a:t>
            </a:r>
            <a:r>
              <a:rPr lang="en-GB" dirty="0" err="1"/>
              <a:t>întreținere</a:t>
            </a:r>
            <a:endParaRPr lang="ro-RO" dirty="0"/>
          </a:p>
          <a:p>
            <a:r>
              <a:rPr lang="en-GB" b="1" dirty="0" err="1"/>
              <a:t>Informații</a:t>
            </a:r>
            <a:r>
              <a:rPr lang="en-GB" b="1" dirty="0"/>
              <a:t> </a:t>
            </a:r>
            <a:r>
              <a:rPr lang="en-GB" b="1" dirty="0" err="1"/>
              <a:t>suplimentare</a:t>
            </a:r>
            <a:endParaRPr lang="ro-RO" dirty="0"/>
          </a:p>
          <a:p>
            <a:r>
              <a:rPr lang="en-GB" b="1" dirty="0" err="1"/>
              <a:t>Remisiune</a:t>
            </a:r>
            <a:r>
              <a:rPr lang="en-GB" b="1" dirty="0"/>
              <a:t> </a:t>
            </a:r>
            <a:r>
              <a:rPr lang="en-GB" b="1" dirty="0" err="1"/>
              <a:t>stabilă</a:t>
            </a:r>
            <a:r>
              <a:rPr lang="en-GB" b="1" dirty="0"/>
              <a:t> </a:t>
            </a:r>
            <a:r>
              <a:rPr lang="en-GB" dirty="0"/>
              <a:t>=</a:t>
            </a:r>
            <a:r>
              <a:rPr lang="en-GB" b="1" dirty="0"/>
              <a:t> </a:t>
            </a:r>
            <a:r>
              <a:rPr lang="en-GB" dirty="0" err="1"/>
              <a:t>pacienții</a:t>
            </a:r>
            <a:r>
              <a:rPr lang="en-GB" dirty="0"/>
              <a:t> cu </a:t>
            </a:r>
            <a:r>
              <a:rPr lang="en-GB" dirty="0" err="1"/>
              <a:t>scorul</a:t>
            </a:r>
            <a:r>
              <a:rPr lang="en-GB" dirty="0"/>
              <a:t> total MADRS ≤12 în </a:t>
            </a:r>
            <a:r>
              <a:rPr lang="en-GB" dirty="0" err="1"/>
              <a:t>cel</a:t>
            </a:r>
            <a:r>
              <a:rPr lang="en-GB" dirty="0"/>
              <a:t> </a:t>
            </a:r>
            <a:r>
              <a:rPr lang="en-GB" dirty="0" err="1"/>
              <a:t>puțin</a:t>
            </a:r>
            <a:r>
              <a:rPr lang="en-GB" dirty="0"/>
              <a:t> 3 din </a:t>
            </a:r>
            <a:r>
              <a:rPr lang="en-GB" dirty="0" err="1"/>
              <a:t>ultimele</a:t>
            </a:r>
            <a:r>
              <a:rPr lang="en-GB" dirty="0"/>
              <a:t> 4 </a:t>
            </a:r>
            <a:r>
              <a:rPr lang="en-GB" dirty="0" err="1"/>
              <a:t>săptămâni</a:t>
            </a:r>
            <a:r>
              <a:rPr lang="en-GB" dirty="0"/>
              <a:t> ale </a:t>
            </a:r>
            <a:r>
              <a:rPr lang="en-GB" dirty="0" err="1"/>
              <a:t>fazei</a:t>
            </a:r>
            <a:r>
              <a:rPr lang="en-GB" dirty="0"/>
              <a:t> de </a:t>
            </a:r>
            <a:r>
              <a:rPr lang="en-GB" dirty="0" err="1"/>
              <a:t>optimizare</a:t>
            </a:r>
            <a:r>
              <a:rPr lang="en-GB" dirty="0"/>
              <a:t>, </a:t>
            </a:r>
            <a:r>
              <a:rPr lang="en-GB" dirty="0" err="1"/>
              <a:t>fiind</a:t>
            </a:r>
            <a:r>
              <a:rPr lang="en-GB" dirty="0"/>
              <a:t> </a:t>
            </a:r>
            <a:r>
              <a:rPr lang="en-GB" dirty="0" err="1"/>
              <a:t>permisă</a:t>
            </a:r>
            <a:r>
              <a:rPr lang="en-GB" dirty="0"/>
              <a:t> o </a:t>
            </a:r>
            <a:r>
              <a:rPr lang="en-GB" dirty="0" err="1"/>
              <a:t>deviație</a:t>
            </a:r>
            <a:r>
              <a:rPr lang="en-GB" dirty="0"/>
              <a:t> (</a:t>
            </a:r>
            <a:r>
              <a:rPr lang="en-GB" dirty="0" err="1"/>
              <a:t>scor</a:t>
            </a:r>
            <a:r>
              <a:rPr lang="en-GB" dirty="0"/>
              <a:t> MADRS &gt;12) </a:t>
            </a:r>
            <a:r>
              <a:rPr lang="en-GB" dirty="0" err="1"/>
              <a:t>sau</a:t>
            </a:r>
            <a:r>
              <a:rPr lang="en-GB" dirty="0"/>
              <a:t> o </a:t>
            </a:r>
            <a:r>
              <a:rPr lang="en-GB" dirty="0" err="1"/>
              <a:t>evaluare</a:t>
            </a:r>
            <a:r>
              <a:rPr lang="en-GB" dirty="0"/>
              <a:t> </a:t>
            </a:r>
            <a:r>
              <a:rPr lang="en-GB" dirty="0" err="1"/>
              <a:t>lipsă</a:t>
            </a:r>
            <a:r>
              <a:rPr lang="en-GB" dirty="0"/>
              <a:t> a </a:t>
            </a:r>
            <a:r>
              <a:rPr lang="en-GB" dirty="0" err="1"/>
              <a:t>scorului</a:t>
            </a:r>
            <a:r>
              <a:rPr lang="en-GB" dirty="0"/>
              <a:t> MADRS </a:t>
            </a:r>
            <a:r>
              <a:rPr lang="en-GB" dirty="0" err="1"/>
              <a:t>numai</a:t>
            </a:r>
            <a:r>
              <a:rPr lang="en-GB" dirty="0"/>
              <a:t> în </a:t>
            </a:r>
            <a:r>
              <a:rPr lang="en-GB" dirty="0" err="1"/>
              <a:t>săptămânile</a:t>
            </a:r>
            <a:r>
              <a:rPr lang="en-GB" dirty="0"/>
              <a:t> 13 </a:t>
            </a:r>
            <a:r>
              <a:rPr lang="en-GB" dirty="0" err="1"/>
              <a:t>și</a:t>
            </a:r>
            <a:r>
              <a:rPr lang="en-GB" dirty="0"/>
              <a:t> 14</a:t>
            </a:r>
            <a:r>
              <a:rPr lang="en-GB" baseline="30000" dirty="0"/>
              <a:t>1</a:t>
            </a:r>
            <a:endParaRPr lang="ro-RO" dirty="0"/>
          </a:p>
          <a:p>
            <a:r>
              <a:rPr lang="en-GB" b="1" dirty="0" err="1"/>
              <a:t>Răspuns</a:t>
            </a:r>
            <a:r>
              <a:rPr lang="en-GB" b="1" dirty="0"/>
              <a:t> </a:t>
            </a:r>
            <a:r>
              <a:rPr lang="en-GB" b="1" dirty="0" err="1"/>
              <a:t>stabil</a:t>
            </a:r>
            <a:r>
              <a:rPr lang="en-GB" b="1" dirty="0"/>
              <a:t> </a:t>
            </a:r>
            <a:r>
              <a:rPr lang="en-GB" dirty="0"/>
              <a:t>= </a:t>
            </a:r>
            <a:r>
              <a:rPr lang="en-GB" dirty="0" err="1"/>
              <a:t>pacienți</a:t>
            </a:r>
            <a:r>
              <a:rPr lang="en-GB" dirty="0"/>
              <a:t> care au </a:t>
            </a:r>
            <a:r>
              <a:rPr lang="en-GB" dirty="0" err="1"/>
              <a:t>prezentat</a:t>
            </a:r>
            <a:r>
              <a:rPr lang="en-GB" dirty="0"/>
              <a:t> o </a:t>
            </a:r>
            <a:r>
              <a:rPr lang="en-GB" dirty="0" err="1"/>
              <a:t>reducere</a:t>
            </a:r>
            <a:r>
              <a:rPr lang="en-GB" dirty="0"/>
              <a:t> cu ≥50% a </a:t>
            </a:r>
            <a:r>
              <a:rPr lang="en-GB" dirty="0" err="1"/>
              <a:t>scorului</a:t>
            </a:r>
            <a:r>
              <a:rPr lang="en-GB" dirty="0"/>
              <a:t> total MADRS </a:t>
            </a:r>
            <a:r>
              <a:rPr lang="en-GB" dirty="0" err="1"/>
              <a:t>față</a:t>
            </a:r>
            <a:r>
              <a:rPr lang="en-GB" dirty="0"/>
              <a:t> de </a:t>
            </a:r>
            <a:r>
              <a:rPr lang="en-GB" dirty="0" err="1"/>
              <a:t>momentul</a:t>
            </a:r>
            <a:r>
              <a:rPr lang="en-GB" dirty="0"/>
              <a:t> </a:t>
            </a:r>
            <a:r>
              <a:rPr lang="en-GB" dirty="0" err="1"/>
              <a:t>inițial</a:t>
            </a:r>
            <a:r>
              <a:rPr lang="en-GB" dirty="0"/>
              <a:t> în </a:t>
            </a:r>
            <a:r>
              <a:rPr lang="en-GB" dirty="0" err="1"/>
              <a:t>ultimele</a:t>
            </a:r>
            <a:r>
              <a:rPr lang="en-GB" dirty="0"/>
              <a:t> 2 </a:t>
            </a:r>
            <a:r>
              <a:rPr lang="en-GB" dirty="0" err="1"/>
              <a:t>săptămâni</a:t>
            </a:r>
            <a:r>
              <a:rPr lang="en-GB" dirty="0"/>
              <a:t> ale </a:t>
            </a:r>
            <a:r>
              <a:rPr lang="en-GB" dirty="0" err="1"/>
              <a:t>fazei</a:t>
            </a:r>
            <a:r>
              <a:rPr lang="en-GB" dirty="0"/>
              <a:t> de </a:t>
            </a:r>
            <a:r>
              <a:rPr lang="en-GB" dirty="0" err="1"/>
              <a:t>optimizare</a:t>
            </a:r>
            <a:r>
              <a:rPr lang="en-GB" dirty="0"/>
              <a:t>, </a:t>
            </a:r>
            <a:r>
              <a:rPr lang="en-GB" dirty="0" err="1"/>
              <a:t>dar</a:t>
            </a:r>
            <a:r>
              <a:rPr lang="en-GB" dirty="0"/>
              <a:t> care nu au </a:t>
            </a:r>
            <a:r>
              <a:rPr lang="en-GB" dirty="0" err="1"/>
              <a:t>obținut</a:t>
            </a:r>
            <a:r>
              <a:rPr lang="en-GB" dirty="0"/>
              <a:t> </a:t>
            </a:r>
            <a:r>
              <a:rPr lang="en-GB" dirty="0" err="1"/>
              <a:t>criteriile</a:t>
            </a:r>
            <a:r>
              <a:rPr lang="en-GB" dirty="0"/>
              <a:t> </a:t>
            </a:r>
            <a:r>
              <a:rPr lang="en-GB" dirty="0" err="1"/>
              <a:t>remisiunii</a:t>
            </a:r>
            <a:r>
              <a:rPr lang="en-GB" dirty="0"/>
              <a:t> stabile</a:t>
            </a:r>
            <a:endParaRPr lang="ro-RO" dirty="0"/>
          </a:p>
          <a:p>
            <a:r>
              <a:rPr lang="en-GB" b="1" dirty="0" err="1"/>
              <a:t>Bibliografie</a:t>
            </a:r>
            <a:endParaRPr lang="ro-RO" dirty="0"/>
          </a:p>
          <a:p>
            <a:r>
              <a:rPr lang="en-GB" dirty="0"/>
              <a:t>Daly E, et al. </a:t>
            </a:r>
            <a:r>
              <a:rPr lang="en-GB" i="1" dirty="0"/>
              <a:t>JAMA Psychiatry. </a:t>
            </a:r>
            <a:r>
              <a:rPr lang="en-GB" dirty="0"/>
              <a:t>2019 Jun 5. </a:t>
            </a:r>
            <a:r>
              <a:rPr lang="en-GB" dirty="0" err="1"/>
              <a:t>doi</a:t>
            </a:r>
            <a:r>
              <a:rPr lang="en-GB" dirty="0"/>
              <a:t>: 10.1001/jamapsychiatry.2019.1189. [</a:t>
            </a:r>
            <a:r>
              <a:rPr lang="en-GB" dirty="0" err="1"/>
              <a:t>Epub</a:t>
            </a:r>
            <a:r>
              <a:rPr lang="en-GB" dirty="0"/>
              <a:t> ahead of print].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907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6F2C76-391D-4E59-B6E9-CBAA6A638671}" type="slidenum"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90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75717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1705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929" algn="just" defTabSz="642915">
              <a:spcBef>
                <a:spcPts val="422"/>
              </a:spcBef>
            </a:pP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*</a:t>
            </a:r>
            <a:r>
              <a:rPr lang="en-US" sz="1200" spc="-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La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pacienții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adulți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cu</a:t>
            </a:r>
            <a:r>
              <a:rPr lang="en-US" sz="1200" spc="-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vârsta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cuprinse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între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18</a:t>
            </a:r>
            <a:r>
              <a:rPr lang="en-US" sz="1200" spc="-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și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64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de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ani</a:t>
            </a:r>
            <a:endParaRPr lang="en-US" sz="1200" dirty="0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marL="8929" marR="4465" algn="just" defTabSz="642915">
              <a:spcBef>
                <a:spcPts val="352"/>
              </a:spcBef>
            </a:pP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**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Recidivele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au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fost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măsurate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pe o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perioadă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de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întreținere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cu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durată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variabilă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, care a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continuat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până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la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atingerea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unui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număr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pre-</a:t>
            </a:r>
            <a:r>
              <a:rPr lang="en-US" sz="1200" spc="-4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specificat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de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recăderi</a:t>
            </a:r>
            <a:endParaRPr lang="en-US" sz="1200" dirty="0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marL="8929" marR="3572" algn="just" defTabSz="642915">
              <a:spcBef>
                <a:spcPts val="352"/>
              </a:spcBef>
            </a:pP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Studiu</a:t>
            </a:r>
            <a:r>
              <a:rPr lang="en-US" sz="1200" spc="-39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de</a:t>
            </a:r>
            <a:r>
              <a:rPr lang="en-US" sz="1200" spc="-3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fază</a:t>
            </a:r>
            <a:r>
              <a:rPr lang="en-US" sz="1200" spc="-3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3,</a:t>
            </a:r>
            <a:r>
              <a:rPr lang="en-US" sz="1200" spc="-3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multicentric,</a:t>
            </a:r>
            <a:r>
              <a:rPr lang="en-US" sz="1200" spc="-3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dublu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-orb,</a:t>
            </a:r>
            <a:r>
              <a:rPr lang="en-US" sz="1200" spc="-3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randomizat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,</a:t>
            </a:r>
            <a:r>
              <a:rPr lang="en-US" sz="1200" spc="-3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studiu</a:t>
            </a:r>
            <a:r>
              <a:rPr lang="en-US" sz="1200" spc="-3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de</a:t>
            </a:r>
            <a:r>
              <a:rPr lang="en-US" sz="1200" spc="-3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b="1" dirty="0" err="1">
                <a:solidFill>
                  <a:srgbClr val="757171"/>
                </a:solidFill>
                <a:latin typeface="AvenirNext LT Pro Bold"/>
                <a:cs typeface="AvenirNext LT Pro Bold"/>
              </a:rPr>
              <a:t>întrerupere</a:t>
            </a:r>
            <a:r>
              <a:rPr lang="en-US" sz="1200" b="1" spc="-35" dirty="0">
                <a:solidFill>
                  <a:srgbClr val="757171"/>
                </a:solidFill>
                <a:latin typeface="AvenirNext LT Pro Bold"/>
                <a:cs typeface="AvenirNext LT Pro Bold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realizat</a:t>
            </a:r>
            <a:r>
              <a:rPr lang="en-US" sz="1200" spc="-3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în</a:t>
            </a:r>
            <a:r>
              <a:rPr lang="en-US" sz="1200" spc="-3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perioada</a:t>
            </a:r>
            <a:r>
              <a:rPr lang="en-US" sz="1200" spc="-3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6</a:t>
            </a:r>
            <a:r>
              <a:rPr lang="en-US" sz="1200" spc="-3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octombrie</a:t>
            </a:r>
            <a:r>
              <a:rPr lang="en-US" sz="1200" spc="-3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2015</a:t>
            </a:r>
            <a:r>
              <a:rPr lang="en-US" sz="1200" spc="-3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-</a:t>
            </a:r>
            <a:r>
              <a:rPr lang="en-US" sz="1200" spc="-3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15</a:t>
            </a:r>
            <a:r>
              <a:rPr lang="en-US" sz="1200" spc="-3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februarie</a:t>
            </a:r>
            <a:r>
              <a:rPr lang="en-US" sz="1200" spc="-3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2018, </a:t>
            </a:r>
            <a:r>
              <a:rPr lang="en-US" sz="1200" spc="-239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în</a:t>
            </a:r>
            <a:r>
              <a:rPr lang="en-US" sz="1200" spc="-21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centre</a:t>
            </a:r>
            <a:r>
              <a:rPr lang="en-US" sz="1200" spc="-18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de</a:t>
            </a:r>
            <a:r>
              <a:rPr lang="en-US" sz="1200" spc="-21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tip</a:t>
            </a:r>
            <a:r>
              <a:rPr lang="en-US" sz="1200" spc="-18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ambulatoriu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,</a:t>
            </a:r>
            <a:r>
              <a:rPr lang="en-US" sz="1200" spc="-21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au</a:t>
            </a:r>
            <a:r>
              <a:rPr lang="en-US" sz="1200" spc="-18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fost</a:t>
            </a:r>
            <a:r>
              <a:rPr lang="en-US" sz="1200" spc="-21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înrolați</a:t>
            </a:r>
            <a:r>
              <a:rPr lang="en-US" sz="1200" spc="-18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705</a:t>
            </a:r>
            <a:r>
              <a:rPr lang="en-US" sz="1200" spc="-21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adulți</a:t>
            </a:r>
            <a:r>
              <a:rPr lang="en-US" sz="1200" spc="-18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cu</a:t>
            </a:r>
            <a:r>
              <a:rPr lang="en-US" sz="1200" spc="-21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DRT</a:t>
            </a:r>
            <a:r>
              <a:rPr lang="en-US" sz="1200" spc="-18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(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Depresie</a:t>
            </a:r>
            <a:r>
              <a:rPr lang="en-US" sz="1200" spc="-21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rezistentă</a:t>
            </a:r>
            <a:r>
              <a:rPr lang="en-US" sz="1200" spc="-18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la</a:t>
            </a:r>
            <a:r>
              <a:rPr lang="en-US" sz="1200" spc="-21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tratament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)</a:t>
            </a:r>
            <a:r>
              <a:rPr lang="en-US" sz="1200" spc="-18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-4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confirmată</a:t>
            </a:r>
            <a:r>
              <a:rPr lang="en-US" sz="1200" spc="-21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prospectiv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;</a:t>
            </a:r>
            <a:r>
              <a:rPr lang="en-US" sz="1200" spc="-18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455</a:t>
            </a:r>
            <a:r>
              <a:rPr lang="en-US" sz="1200" spc="-21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au</a:t>
            </a:r>
            <a:r>
              <a:rPr lang="en-US" sz="1200" spc="-18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intrat</a:t>
            </a:r>
            <a:r>
              <a:rPr lang="en-US" sz="1200" spc="-21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în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-23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faza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de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optimizare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și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au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fost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tratați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cu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Esketamină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spray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nazal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(56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sau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84 mg) plus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antidepresiv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oral.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După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16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săptămâni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de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tratament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cu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Esketamină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,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297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dintre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pacienții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care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au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obținut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fie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o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remisiune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stabilă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fie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răspuns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stabil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au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intrat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în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faza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de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b="1" dirty="0" err="1">
                <a:solidFill>
                  <a:srgbClr val="757171"/>
                </a:solidFill>
                <a:latin typeface="AvenirNext LT Pro Bold"/>
                <a:cs typeface="AvenirNext LT Pro Bold"/>
              </a:rPr>
              <a:t>întrerupere</a:t>
            </a:r>
            <a:r>
              <a:rPr lang="en-US" sz="1200" b="1" dirty="0">
                <a:solidFill>
                  <a:srgbClr val="757171"/>
                </a:solidFill>
                <a:latin typeface="AvenirNext LT Pro Bold"/>
                <a:cs typeface="AvenirNext LT Pro Bold"/>
              </a:rPr>
              <a:t> </a:t>
            </a:r>
            <a:r>
              <a:rPr lang="en-US" sz="1200" b="1" spc="-236" dirty="0">
                <a:solidFill>
                  <a:srgbClr val="757171"/>
                </a:solidFill>
                <a:latin typeface="AvenirNext LT Pro Bold"/>
                <a:cs typeface="AvenirNext LT Pro Bold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randomizată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.</a:t>
            </a:r>
            <a:endParaRPr lang="en-US" sz="1200" dirty="0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defTabSz="642915">
              <a:spcBef>
                <a:spcPts val="7"/>
              </a:spcBef>
            </a:pPr>
            <a:endParaRPr lang="en-US" sz="2400" dirty="0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90541C-0D49-4F2B-A1F5-4E70EC4F928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56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4647" marR="39736" algn="just" defTabSz="642915">
              <a:spcBef>
                <a:spcPts val="70"/>
              </a:spcBef>
            </a:pP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*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Rezultate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din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studiul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SUSTAIN-3, o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extensie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deschisă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pe termen lung care a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investigat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siguranța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Esketamină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.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Studiul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a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evaluat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schimbările</a:t>
            </a:r>
            <a:r>
              <a:rPr lang="en-US" sz="1200" spc="-28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timpurii</a:t>
            </a:r>
            <a:r>
              <a:rPr lang="en-US" sz="1200" spc="-2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ale</a:t>
            </a:r>
            <a:r>
              <a:rPr lang="en-US" sz="1200" spc="-2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stării</a:t>
            </a:r>
            <a:r>
              <a:rPr lang="en-US" sz="1200" spc="-2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de</a:t>
            </a:r>
            <a:r>
              <a:rPr lang="en-US" sz="1200" spc="-2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sănătate</a:t>
            </a:r>
            <a:r>
              <a:rPr lang="en-US" sz="1200" spc="-2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ale</a:t>
            </a:r>
            <a:r>
              <a:rPr lang="en-US" sz="1200" spc="-2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pacienților</a:t>
            </a:r>
            <a:r>
              <a:rPr lang="en-US" sz="1200" spc="-2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legate</a:t>
            </a:r>
            <a:r>
              <a:rPr lang="en-US" sz="1200" spc="-2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de</a:t>
            </a:r>
            <a:r>
              <a:rPr lang="en-US" sz="1200" spc="-28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sănătatea</a:t>
            </a:r>
            <a:r>
              <a:rPr lang="en-US" sz="1200" spc="-2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emoțională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,</a:t>
            </a:r>
            <a:r>
              <a:rPr lang="en-US" sz="1200" spc="-2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realizarea</a:t>
            </a:r>
            <a:r>
              <a:rPr lang="en-US" sz="1200" spc="-2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rutinei</a:t>
            </a:r>
            <a:r>
              <a:rPr lang="en-US" sz="1200" spc="-2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zilnice</a:t>
            </a:r>
            <a:r>
              <a:rPr lang="en-US" sz="1200" spc="-2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și</a:t>
            </a:r>
            <a:r>
              <a:rPr lang="en-US" sz="1200" spc="-2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integrare</a:t>
            </a:r>
            <a:r>
              <a:rPr lang="en-US" sz="1200" spc="-2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socială</a:t>
            </a:r>
            <a:r>
              <a:rPr lang="en-US" sz="1200" spc="-2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la </a:t>
            </a:r>
            <a:r>
              <a:rPr lang="en-US" sz="1200" spc="-239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adulți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cu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tulburare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depresivă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majoră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(TRD)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tratați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cu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Esketamină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+ un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antidepresiv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(AD) oral.</a:t>
            </a:r>
            <a:r>
              <a:rPr lang="en-US" sz="1100" baseline="3125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1</a:t>
            </a:r>
            <a:endParaRPr lang="en-US" sz="1100" baseline="31250" dirty="0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marL="44647" marR="39289" algn="just" defTabSz="642915">
              <a:spcBef>
                <a:spcPts val="352"/>
              </a:spcBef>
            </a:pP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**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Rezultate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dintr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-un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studiu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on-line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anonimizat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legat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de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alegerea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tratamentului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condus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la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pacienții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tratați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cu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Esketamină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în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studiile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SUSTAIN-2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și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-3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și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în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rândul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altor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participanți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recrutați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on-line.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Participanții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au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evaluat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tratamente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antidepresive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ipotetice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definite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prin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diverse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nivele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de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îmbunătățire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a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simptomelor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depresive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.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Dintre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cei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care au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acceptat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raportul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de </a:t>
            </a:r>
            <a:r>
              <a:rPr lang="en-US" sz="1200" spc="-4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beneficii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versus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riscuri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,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cea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mai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mare </a:t>
            </a:r>
            <a:r>
              <a:rPr lang="en-US" sz="1200" spc="-23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valoare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a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fost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acordată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îmbunătățirii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simptomelor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depresive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și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cea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mai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mică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valoare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a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fost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acordată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evitării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problemelor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trecătoare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apărute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după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administrarea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unei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doze de terapie.</a:t>
            </a:r>
            <a:r>
              <a:rPr lang="en-US" sz="1100" baseline="3125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2</a:t>
            </a:r>
            <a:endParaRPr lang="en-US" sz="1100" baseline="31250" dirty="0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marL="205376" indent="-161175" algn="just" defTabSz="642915">
              <a:spcBef>
                <a:spcPts val="352"/>
              </a:spcBef>
              <a:buFontTx/>
              <a:buAutoNum type="arabicPeriod"/>
              <a:tabLst>
                <a:tab pos="205822" algn="l"/>
              </a:tabLst>
            </a:pP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Starr</a:t>
            </a:r>
            <a:r>
              <a:rPr lang="en-US" sz="1200" spc="-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HL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et</a:t>
            </a:r>
            <a:r>
              <a:rPr lang="en-US" sz="1200" spc="-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al.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Psychiatry</a:t>
            </a:r>
            <a:r>
              <a:rPr lang="en-US" sz="1200" spc="-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Res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2020.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Published</a:t>
            </a:r>
            <a:r>
              <a:rPr lang="en-US" sz="1200" spc="-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online.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DOI:</a:t>
            </a:r>
            <a:r>
              <a:rPr lang="en-US" sz="1200" spc="-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10.1016/j.psychres.2020.113376</a:t>
            </a:r>
            <a:endParaRPr lang="en-US" sz="1200" dirty="0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marL="44647" marR="39289" algn="just" defTabSz="642915">
              <a:spcBef>
                <a:spcPts val="352"/>
              </a:spcBef>
            </a:pP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fost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selectați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pacienți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din SUA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dintr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-o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extensie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deschisă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, pe termen lung a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studiului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de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siguranță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al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esketaminei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(NCT02782104). 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Pacienții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au</a:t>
            </a:r>
            <a:r>
              <a:rPr lang="en-US" sz="1200" spc="-42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fost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selectați</a:t>
            </a:r>
            <a:r>
              <a:rPr lang="en-US" sz="1200" spc="-42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în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baza</a:t>
            </a:r>
            <a:r>
              <a:rPr lang="en-US" sz="1200" spc="-42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unor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interviuri</a:t>
            </a:r>
            <a:r>
              <a:rPr lang="en-US" sz="1200" spc="-42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semi-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structurate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.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Studiul</a:t>
            </a:r>
            <a:r>
              <a:rPr lang="en-US" sz="1200" spc="-42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evaluat</a:t>
            </a:r>
            <a:r>
              <a:rPr lang="en-US" sz="1200" spc="-42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raportările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pacienților</a:t>
            </a:r>
            <a:r>
              <a:rPr lang="en-US" sz="1200" spc="-42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legate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de</a:t>
            </a:r>
            <a:r>
              <a:rPr lang="en-US" sz="1200" spc="-42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-4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modificările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precoce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-23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ale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stării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de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sănătate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legate de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statusul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emoțional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,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realizarea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activităților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cotidiene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și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integrarea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socială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la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pacienții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adulți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cu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tulburare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-23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depresivă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majoră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tratați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cu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Esketamină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plus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un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antidepresiv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oral.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Au</a:t>
            </a:r>
            <a:r>
              <a:rPr lang="en-US" sz="1200" spc="-42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fost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analizate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rezultatele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de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la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23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de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pacienți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(9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bărbați</a:t>
            </a:r>
            <a:r>
              <a:rPr lang="en-US" sz="1200" spc="-42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și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14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femei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; </a:t>
            </a:r>
            <a:r>
              <a:rPr lang="en-US" sz="1200" spc="-239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vârsta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medie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46 de ani).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Pacienții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care au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descris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că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tratamentul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cu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Esketamină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le-a “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îmbunătățit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mult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”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sau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„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îmbunătățit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”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efectele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depresiei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pe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starea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de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sănătate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au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reprezentat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91,8% (156/170). Din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cei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23 de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pacienti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tratați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cu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Esketamină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+ un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antidepresiv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oral 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analizați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11 au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apreciat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-4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eficacitatea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tratamentului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, 7 au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apreciat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debutul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rapid al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acțiunii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și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5 </a:t>
            </a:r>
            <a:r>
              <a:rPr lang="en-US" sz="1200" spc="-4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profilul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redus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al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efectelor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secundare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.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Toți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-23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pacienții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au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raportat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că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au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fost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satisfăcuți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(52%)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sau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foarte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satisfăcuți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(48%)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de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tratamentul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cu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Esketamină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plus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un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antidepresiv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oral.</a:t>
            </a:r>
            <a:endParaRPr lang="en-US" sz="1200" dirty="0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marL="180820" indent="-136619" algn="just" defTabSz="642915">
              <a:spcBef>
                <a:spcPts val="352"/>
              </a:spcBef>
              <a:buFontTx/>
              <a:buAutoNum type="arabicPeriod" startAt="2"/>
              <a:tabLst>
                <a:tab pos="181266" algn="l"/>
              </a:tabLst>
            </a:pP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Fairchild</a:t>
            </a:r>
            <a:r>
              <a:rPr lang="en-US" sz="1200" spc="-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AO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et</a:t>
            </a:r>
            <a:r>
              <a:rPr lang="en-US" sz="1200" spc="-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al.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Neurol</a:t>
            </a:r>
            <a:r>
              <a:rPr lang="en-US" sz="1200" spc="-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Psychiatry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Brain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Res</a:t>
            </a:r>
            <a:r>
              <a:rPr lang="en-US" sz="1200" spc="-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2020;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37:</a:t>
            </a:r>
            <a:r>
              <a:rPr lang="en-US" sz="1200" spc="-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67–78</a:t>
            </a:r>
            <a:endParaRPr lang="en-US" sz="1200" dirty="0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marL="44647" marR="39289" algn="just" defTabSz="642915">
              <a:spcBef>
                <a:spcPts val="352"/>
              </a:spcBef>
            </a:pP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fost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selectați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pacienți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din SUA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dintr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-o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extensie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deschisă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, pe termen lung a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studiului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de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siguranță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al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esketaminei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(NCT02782104). 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Pacienții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au</a:t>
            </a:r>
            <a:r>
              <a:rPr lang="en-US" sz="1200" spc="-42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fost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selectați</a:t>
            </a:r>
            <a:r>
              <a:rPr lang="en-US" sz="1200" spc="-42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în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baza</a:t>
            </a:r>
            <a:r>
              <a:rPr lang="en-US" sz="1200" spc="-42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unor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interviuri</a:t>
            </a:r>
            <a:r>
              <a:rPr lang="en-US" sz="1200" spc="-42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semi-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structurate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.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Studiul</a:t>
            </a:r>
            <a:r>
              <a:rPr lang="en-US" sz="1200" spc="-42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evaluat</a:t>
            </a:r>
            <a:r>
              <a:rPr lang="en-US" sz="1200" spc="-42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raportările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pacienților</a:t>
            </a:r>
            <a:r>
              <a:rPr lang="en-US" sz="1200" spc="-42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legate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de</a:t>
            </a:r>
            <a:r>
              <a:rPr lang="en-US" sz="1200" spc="-42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-4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modificările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precoce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-23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ale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stării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de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sănătate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legate de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statusul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emoțional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,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realizarea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activităților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cotidiene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și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integrarea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socială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la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pacienții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adulți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cu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tulburare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-23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depresivă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majoră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tratați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cu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Esketamină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plus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un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antidepresiv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oral.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Au</a:t>
            </a:r>
            <a:r>
              <a:rPr lang="en-US" sz="1200" spc="-42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fost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analizate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rezultatele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de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la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23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de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pacienți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(9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bărbați</a:t>
            </a:r>
            <a:r>
              <a:rPr lang="en-US" sz="1200" spc="-42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și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14</a:t>
            </a:r>
            <a:r>
              <a:rPr lang="en-US" sz="1200" spc="-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femei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; </a:t>
            </a:r>
            <a:r>
              <a:rPr lang="en-US" sz="1200" spc="-239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vârsta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medie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46 de ani).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Pacienții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care au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descris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că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tratamentul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cu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Esketamină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le-a “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îmbunătățit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mult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”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sau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„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îmbunătățit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”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efectele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depresiei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pe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starea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de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sănătate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au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reprezentat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91,8% (156/170). Din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cei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23 de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pacienți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tratați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cu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Esketamină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+ un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antidepresiv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oral </a:t>
            </a:r>
            <a:r>
              <a:rPr lang="en-US" sz="12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analizați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11 au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apreciat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-4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eficacitatea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tratamentului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, 7 au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apreciat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debutul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rapid al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acțiunii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și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5 </a:t>
            </a:r>
            <a:r>
              <a:rPr lang="en-US" sz="1200" spc="-4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profilul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redus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al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efectelor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secundare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.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Toți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spc="-23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pacienții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au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raportat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că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au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fost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satisfăcuți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(52%)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sau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foarte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satisfăcuți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(48%)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de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tratamentul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cu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Esketamină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plus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un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antidepresiv</a:t>
            </a:r>
            <a:r>
              <a:rPr lang="en-US" sz="12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2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oral.</a:t>
            </a:r>
            <a:endParaRPr lang="en-US" sz="1200" dirty="0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defTabSz="642915">
              <a:spcBef>
                <a:spcPts val="7"/>
              </a:spcBef>
            </a:pPr>
            <a:endParaRPr lang="en-US" sz="2400" dirty="0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90541C-0D49-4F2B-A1F5-4E70EC4F928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7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2006E-E5D8-17D5-1837-E7F6899BB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A1B96C-531A-413A-E97C-878C95B42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32839-F7D6-6490-BCAB-899AD983E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F0435-C8A7-CCAD-A2EC-B9B111858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E74D5-59F7-B051-1FE1-B6D10D25D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28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DA85D-D462-E2B4-8B5B-E1AE050DD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F2E1C2-CBA8-268C-1B03-0B8D5226CF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9916E-84CE-8E74-3529-6429BBC01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D74D91-9DD5-E9CF-59D4-7ECCA8E87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EDD47-93D6-2177-1AD8-2ECE03BCD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295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95EB3F-6068-49FE-59FA-B053E17623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62E12A-FA02-5885-6742-6137744665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C076C-8A9F-D8DC-0D03-9983559FA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40072-3964-299C-5C22-F87154F48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F9D7B-FA9A-859C-D54D-9D9C97EE0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417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D91046"/>
                </a:solidFill>
              </a:defRPr>
            </a:lvl1pPr>
          </a:lstStyle>
          <a:p>
            <a:r>
              <a:rPr lang="en-US" dirty="0"/>
              <a:t>Chart layout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7849A53-A0FB-45DE-A711-39BFA4DD95C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5999" y="1423392"/>
            <a:ext cx="11160064" cy="276999"/>
          </a:xfrm>
        </p:spPr>
        <p:txBody>
          <a:bodyPr>
            <a:spAutoFit/>
          </a:bodyPr>
          <a:lstStyle>
            <a:lvl1pPr>
              <a:defRPr sz="2000" b="0">
                <a:solidFill>
                  <a:schemeClr val="accent2"/>
                </a:solidFill>
              </a:defRPr>
            </a:lvl1pPr>
            <a:lvl2pPr marL="0" indent="0">
              <a:buNone/>
              <a:defRPr b="0">
                <a:solidFill>
                  <a:schemeClr val="tx1"/>
                </a:solidFill>
              </a:defRPr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Chart title</a:t>
            </a:r>
            <a:endParaRPr lang="en-GB" dirty="0"/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992CF536-D642-4914-AF80-6ECC771F32F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5938" y="5878746"/>
            <a:ext cx="11160000" cy="338126"/>
          </a:xfrm>
        </p:spPr>
        <p:txBody>
          <a:bodyPr bIns="90000" anchor="b" anchorCtr="0">
            <a:spAutoFit/>
          </a:bodyPr>
          <a:lstStyle>
            <a:lvl1pPr>
              <a:spcBef>
                <a:spcPts val="200"/>
              </a:spcBef>
              <a:defRPr sz="800" b="0" spc="-20" baseline="0">
                <a:solidFill>
                  <a:srgbClr val="000000"/>
                </a:solidFill>
              </a:defRPr>
            </a:lvl1pPr>
            <a:lvl2pPr marL="0" indent="0">
              <a:spcBef>
                <a:spcPts val="200"/>
              </a:spcBef>
              <a:buNone/>
              <a:defRPr sz="800" b="0" spc="-20" baseline="0">
                <a:solidFill>
                  <a:srgbClr val="000000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 sz="900" b="0">
                <a:solidFill>
                  <a:schemeClr val="tx1"/>
                </a:solidFill>
              </a:defRPr>
            </a:lvl4pPr>
            <a:lvl5pPr>
              <a:defRPr sz="9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Source note style #1</a:t>
            </a:r>
          </a:p>
          <a:p>
            <a:pPr lvl="1"/>
            <a:r>
              <a:rPr lang="en-US" dirty="0"/>
              <a:t>Source note style #2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030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05">
          <p15:clr>
            <a:srgbClr val="C35EA4"/>
          </p15:clr>
        </p15:guide>
        <p15:guide id="2" pos="835">
          <p15:clr>
            <a:srgbClr val="C35EA4"/>
          </p15:clr>
        </p15:guide>
        <p15:guide id="3" orient="horz" pos="102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0212" y="2713423"/>
            <a:ext cx="11331575" cy="756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0367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l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D91046"/>
                </a:solidFill>
              </a:defRPr>
            </a:lvl1pPr>
          </a:lstStyle>
          <a:p>
            <a:r>
              <a:rPr lang="en-US" dirty="0"/>
              <a:t>Solo title slide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27B9490-ECFA-44E5-B1BF-3C0DE105380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5938" y="5878746"/>
            <a:ext cx="11160000" cy="338126"/>
          </a:xfrm>
        </p:spPr>
        <p:txBody>
          <a:bodyPr bIns="90000" anchor="b" anchorCtr="0">
            <a:spAutoFit/>
          </a:bodyPr>
          <a:lstStyle>
            <a:lvl1pPr>
              <a:spcBef>
                <a:spcPts val="200"/>
              </a:spcBef>
              <a:defRPr sz="800" b="0" spc="-20" baseline="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0" indent="0">
              <a:spcBef>
                <a:spcPts val="200"/>
              </a:spcBef>
              <a:buNone/>
              <a:defRPr sz="800" b="0" spc="-20" baseline="0">
                <a:solidFill>
                  <a:schemeClr val="accent5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 sz="900" b="0">
                <a:solidFill>
                  <a:schemeClr val="tx1"/>
                </a:solidFill>
              </a:defRPr>
            </a:lvl4pPr>
            <a:lvl5pPr>
              <a:defRPr sz="9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Source note style #1</a:t>
            </a:r>
          </a:p>
          <a:p>
            <a:pPr lvl="1"/>
            <a:r>
              <a:rPr lang="en-US" dirty="0"/>
              <a:t>Source note style #2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227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727">
          <p15:clr>
            <a:srgbClr val="FBAE40"/>
          </p15:clr>
        </p15:guide>
        <p15:guide id="2" pos="395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22276-F784-ABC8-6616-E729AE157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CF2CC-3D3F-A4C2-7AD6-0B8B7C37C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2A73B-21A7-5916-D04F-892850344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D0C60-D22A-8908-4AE5-903D48BEB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B917E-FD7B-E090-66BF-151F1F0CB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12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3A7AD-65B7-4B86-FD7C-1FAA175D2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F94C20-059F-BE36-DC04-16BDAC2E4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B7A67-F329-36CE-E25F-2D7FDD661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BAD61-99C5-D9BC-8E9C-D2753857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E7A9F0-4B38-0972-AB8B-889729CD5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944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FA67B-3C3D-E6C2-C403-24B7A400F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34565-B334-EC30-15AB-11ECFFDC95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4E50F6-6C64-72BF-C152-13A254737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7E27F8-3F04-0E8D-050F-81FD6C8F6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0421CF-36EE-7BE4-53E9-B7BDCF731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AEF55D-22A9-6D0B-EE3F-E96B3FEF7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116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E818B-108B-E081-126C-78384D4E4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047E0-859A-1B54-2F44-3853CF609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E98EDB-1087-3E1D-D89D-D38D1FD14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F956DF-0D8C-0F89-D0F4-D7AF9E38B1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3909EE-5AC3-BC7C-6639-C73F4B44FA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D3EF16-07DA-9C7A-9E0F-EB47F933D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4196E0-9D12-2ECF-AA27-52C3C73F0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925BFC-1E39-86E3-7E40-E53D975C0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461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D9719-6DDE-7AD1-16BC-DEB0C645C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36B969-BA65-4D85-7FFC-684EB44F8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F7DA24-E88B-B77F-712E-400D01771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C440BE-E5B6-DA44-B91F-668042F01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60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6CA1F6-EC70-B2F7-4E23-31B54018C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CF2B13-4185-8DAE-34DC-F842FEE0D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A50BA0-7199-A34B-0225-F0AD1DD8E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26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73625-FFA2-4A20-C28C-46C83AAFB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AC012-DF5F-CA62-F125-CDB2A8A6C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84EDD0-9009-D3E4-16C3-1797BEE408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0DEE3-3F91-51BD-D03C-DE8F59189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BCFF14-E374-9B4A-E438-0958F0A39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8C81C1-6353-52A6-E7DD-5EF3A6462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82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D142C-6E8F-523C-99C2-2AE581BCB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F823C7-C0B4-10B8-AAF9-9E742CD3AB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F38B5D-E4A7-9B20-FC58-C1C8B27302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E60A3-1013-0D20-A77E-868C0A24B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724F4E-21B6-227B-7BA4-4BCF0BB3B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56D18E-BA91-C4A5-E17C-44C5DC6D2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059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D75469-3DA9-B361-E589-230DA1BFF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35BE9-0190-90D3-E6B3-908BE3313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AEB1D-C80A-BFFB-6942-21B6262EA3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05940-3A74-C82C-8CC3-4C94F9F777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C5309-E6CA-7BA4-6660-096417E067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675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5" r:id="rId12"/>
    <p:sldLayoutId id="2147483686" r:id="rId13"/>
    <p:sldLayoutId id="2147483687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.png"/><Relationship Id="rId10" Type="http://schemas.openxmlformats.org/officeDocument/2006/relationships/image" Target="../media/image13.png"/><Relationship Id="rId4" Type="http://schemas.openxmlformats.org/officeDocument/2006/relationships/image" Target="../media/image4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1.pn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linicaltrials.gov/ct2/show/NCT02497287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1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hyperlink" Target="https://www.ema.europa.eu/en/documents/rmp-summary/spravato-epar-risk-management-plan-summary_en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cines.org.uk/emc/product/4750/smpc" TargetMode="External"/><Relationship Id="rId2" Type="http://schemas.openxmlformats.org/officeDocument/2006/relationships/hyperlink" Target="https://www.medicines.org.uk/emc/product/6564/smp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1571" y="2015546"/>
            <a:ext cx="6761480" cy="1769745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25400" marR="17780">
              <a:lnSpc>
                <a:spcPct val="80000"/>
              </a:lnSpc>
              <a:spcBef>
                <a:spcPts val="1160"/>
              </a:spcBef>
            </a:pPr>
            <a:r>
              <a:rPr lang="ro-RO" sz="4400" b="1" dirty="0">
                <a:solidFill>
                  <a:srgbClr val="D91046"/>
                </a:solidFill>
                <a:latin typeface="Arial Unicode MS"/>
                <a:cs typeface="Arial Unicode MS"/>
              </a:rPr>
              <a:t>Ce ştim despre eficacitatea pe termen scurt a Esketamină?</a:t>
            </a:r>
            <a:endParaRPr lang="ro-RO" sz="4400" dirty="0">
              <a:latin typeface="Arial Unicode MS"/>
              <a:cs typeface="Arial Unicode M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206E80-9195-A093-3C9C-A5FBBE6247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435D43B-74E5-1F4F-76FA-53CBE915D911}"/>
              </a:ext>
            </a:extLst>
          </p:cNvPr>
          <p:cNvSpPr txBox="1"/>
          <p:nvPr/>
        </p:nvSpPr>
        <p:spPr>
          <a:xfrm>
            <a:off x="31376" y="8965"/>
            <a:ext cx="93412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+mj-lt"/>
              </a:rPr>
              <a:t>ТОО «Johnson</a:t>
            </a:r>
            <a:r>
              <a:rPr lang="en-US" sz="2000" dirty="0">
                <a:latin typeface="+mj-lt"/>
              </a:rPr>
              <a:t> </a:t>
            </a:r>
            <a:r>
              <a:rPr lang="ru-RU" sz="2000" dirty="0">
                <a:latin typeface="+mj-lt"/>
              </a:rPr>
              <a:t>&amp;</a:t>
            </a:r>
            <a:r>
              <a:rPr lang="en-US" sz="2000" dirty="0">
                <a:latin typeface="+mj-lt"/>
              </a:rPr>
              <a:t> </a:t>
            </a:r>
            <a:r>
              <a:rPr lang="ru-RU" sz="2000" dirty="0">
                <a:latin typeface="+mj-lt"/>
              </a:rPr>
              <a:t>Johnson </a:t>
            </a:r>
            <a:r>
              <a:rPr lang="en-US" sz="2000" dirty="0">
                <a:latin typeface="+mj-lt"/>
              </a:rPr>
              <a:t>Kazakhstan</a:t>
            </a:r>
            <a:r>
              <a:rPr lang="ru-RU" sz="2000" dirty="0">
                <a:latin typeface="+mj-lt"/>
              </a:rPr>
              <a:t>»</a:t>
            </a:r>
            <a:r>
              <a:rPr lang="en-US" sz="2000" dirty="0">
                <a:latin typeface="+mj-lt"/>
              </a:rPr>
              <a:t> / </a:t>
            </a:r>
            <a:r>
              <a:rPr lang="ru-RU" sz="2000" dirty="0">
                <a:latin typeface="+mj-lt"/>
              </a:rPr>
              <a:t>«Johnson</a:t>
            </a:r>
            <a:r>
              <a:rPr lang="en-US" sz="2000" dirty="0">
                <a:latin typeface="+mj-lt"/>
              </a:rPr>
              <a:t> </a:t>
            </a:r>
            <a:r>
              <a:rPr lang="ru-RU" sz="2000" dirty="0">
                <a:latin typeface="+mj-lt"/>
              </a:rPr>
              <a:t>&amp;</a:t>
            </a:r>
            <a:r>
              <a:rPr lang="en-US" sz="2000" dirty="0">
                <a:latin typeface="+mj-lt"/>
              </a:rPr>
              <a:t> </a:t>
            </a:r>
            <a:r>
              <a:rPr lang="ru-RU" sz="2000" dirty="0">
                <a:latin typeface="+mj-lt"/>
              </a:rPr>
              <a:t>Johnson </a:t>
            </a:r>
            <a:r>
              <a:rPr lang="en-US" sz="2000" dirty="0">
                <a:latin typeface="+mj-lt"/>
              </a:rPr>
              <a:t>Kazakhstan</a:t>
            </a:r>
            <a:r>
              <a:rPr lang="ru-RU" sz="2000" dirty="0">
                <a:latin typeface="+mj-lt"/>
              </a:rPr>
              <a:t>»</a:t>
            </a:r>
            <a:r>
              <a:rPr lang="en-US" sz="2000" dirty="0">
                <a:latin typeface="+mj-lt"/>
              </a:rPr>
              <a:t> LLC </a:t>
            </a:r>
            <a:endParaRPr lang="ru-RU" sz="2000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85120B-B1A4-D90F-2402-BBF5A709E55F}"/>
              </a:ext>
            </a:extLst>
          </p:cNvPr>
          <p:cNvSpPr txBox="1"/>
          <p:nvPr/>
        </p:nvSpPr>
        <p:spPr>
          <a:xfrm>
            <a:off x="31376" y="404593"/>
            <a:ext cx="85823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0" i="0" dirty="0">
                <a:solidFill>
                  <a:srgbClr val="4D5156"/>
                </a:solidFill>
                <a:effectLst/>
                <a:latin typeface="+mj-lt"/>
              </a:rPr>
              <a:t>Республика Казахстан 050040, г. </a:t>
            </a:r>
            <a:r>
              <a:rPr lang="ru-RU" sz="1400" b="1" i="0" dirty="0">
                <a:solidFill>
                  <a:srgbClr val="5F6368"/>
                </a:solidFill>
                <a:effectLst/>
                <a:latin typeface="+mj-lt"/>
              </a:rPr>
              <a:t>Алматы</a:t>
            </a:r>
            <a:r>
              <a:rPr lang="ru-RU" sz="1400" b="0" i="0" dirty="0">
                <a:solidFill>
                  <a:srgbClr val="4D5156"/>
                </a:solidFill>
                <a:effectLst/>
                <a:latin typeface="+mj-lt"/>
              </a:rPr>
              <a:t>, ул. Тимирязева, 42, павильон 23 «А» Телефон: +7 727 356 88 11</a:t>
            </a:r>
            <a:r>
              <a:rPr lang="en-US" sz="1400" b="0" i="0" dirty="0">
                <a:solidFill>
                  <a:srgbClr val="4D5156"/>
                </a:solidFill>
                <a:effectLst/>
                <a:latin typeface="+mj-lt"/>
              </a:rPr>
              <a:t>/</a:t>
            </a:r>
          </a:p>
          <a:p>
            <a:r>
              <a:rPr lang="en-US" sz="1400" dirty="0">
                <a:solidFill>
                  <a:srgbClr val="4D5156"/>
                </a:solidFill>
                <a:latin typeface="+mj-lt"/>
              </a:rPr>
              <a:t>Pav. 23, 42 </a:t>
            </a:r>
            <a:r>
              <a:rPr lang="en-US" sz="1400" dirty="0" err="1">
                <a:solidFill>
                  <a:srgbClr val="4D5156"/>
                </a:solidFill>
                <a:latin typeface="+mj-lt"/>
              </a:rPr>
              <a:t>Timiryazev</a:t>
            </a:r>
            <a:r>
              <a:rPr lang="en-US" sz="1400" dirty="0">
                <a:solidFill>
                  <a:srgbClr val="4D5156"/>
                </a:solidFill>
                <a:latin typeface="+mj-lt"/>
              </a:rPr>
              <a:t> str. Almaty, Republic of Kazakhstan, 050040, Tel: +7 727 356 88 11</a:t>
            </a:r>
            <a:endParaRPr lang="en-US" sz="1400" b="0" i="0" dirty="0">
              <a:solidFill>
                <a:srgbClr val="4D5156"/>
              </a:solidFill>
              <a:effectLst/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152ACE-D5B6-BE32-C697-4406ACA03444}"/>
              </a:ext>
            </a:extLst>
          </p:cNvPr>
          <p:cNvSpPr txBox="1"/>
          <p:nvPr/>
        </p:nvSpPr>
        <p:spPr>
          <a:xfrm>
            <a:off x="31376" y="6427113"/>
            <a:ext cx="104080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b="0" i="0" u="none" strike="noStrike" baseline="0" dirty="0">
                <a:solidFill>
                  <a:srgbClr val="000000"/>
                </a:solidFill>
                <a:latin typeface="+mj-lt"/>
              </a:rPr>
              <a:t>Материал предназначен для медицинских и фармацевтических работников</a:t>
            </a:r>
            <a:r>
              <a:rPr lang="en-US" sz="1000" dirty="0">
                <a:solidFill>
                  <a:srgbClr val="000000"/>
                </a:solidFill>
                <a:latin typeface="+mj-lt"/>
              </a:rPr>
              <a:t> / The material is intended for medical and pharmaceutical professionals</a:t>
            </a:r>
            <a:endParaRPr lang="ru-RU" sz="10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r>
              <a:rPr lang="ru-RU" sz="1000" b="0" i="0" u="none" strike="noStrike" baseline="0" dirty="0">
                <a:solidFill>
                  <a:srgbClr val="000000"/>
                </a:solidFill>
                <a:latin typeface="+mj-lt"/>
              </a:rPr>
              <a:t>Материал разработан медицинским отделом </a:t>
            </a:r>
            <a:r>
              <a:rPr lang="ru-RU" sz="1000" dirty="0">
                <a:latin typeface="+mj-lt"/>
              </a:rPr>
              <a:t>ТОО «</a:t>
            </a:r>
            <a:r>
              <a:rPr lang="ro-RO" sz="1000" dirty="0">
                <a:latin typeface="+mj-lt"/>
              </a:rPr>
              <a:t>Johnson &amp; Johnson Kazakhstan»</a:t>
            </a:r>
            <a:r>
              <a:rPr lang="en-US" sz="1000" dirty="0">
                <a:latin typeface="+mj-lt"/>
              </a:rPr>
              <a:t> / The material is developed by the Medical Department of LLC "Johnson &amp; Johnson Kazakhstan".</a:t>
            </a:r>
            <a:endParaRPr lang="ro-RO" sz="1000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17AEAC-3375-AA80-7A81-7E8A16D80F59}"/>
              </a:ext>
            </a:extLst>
          </p:cNvPr>
          <p:cNvSpPr txBox="1"/>
          <p:nvPr/>
        </p:nvSpPr>
        <p:spPr>
          <a:xfrm>
            <a:off x="371571" y="4267200"/>
            <a:ext cx="61139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CP-453843</a:t>
            </a:r>
            <a:endParaRPr lang="en-US" b="0" i="0" dirty="0">
              <a:solidFill>
                <a:srgbClr val="303030"/>
              </a:solidFill>
              <a:effectLst/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303030"/>
                </a:solidFill>
                <a:latin typeface="Arial" panose="020B0604020202020204" pitchFamily="34" charset="0"/>
              </a:rPr>
              <a:t>Date of preparation: May 2024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4985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251203"/>
            <a:ext cx="12192000" cy="4295140"/>
            <a:chOff x="0" y="1251203"/>
            <a:chExt cx="12192000" cy="4295140"/>
          </a:xfrm>
        </p:grpSpPr>
        <p:sp>
          <p:nvSpPr>
            <p:cNvPr id="3" name="object 3"/>
            <p:cNvSpPr/>
            <p:nvPr/>
          </p:nvSpPr>
          <p:spPr>
            <a:xfrm>
              <a:off x="0" y="1251203"/>
              <a:ext cx="12192000" cy="4295140"/>
            </a:xfrm>
            <a:custGeom>
              <a:avLst/>
              <a:gdLst/>
              <a:ahLst/>
              <a:cxnLst/>
              <a:rect l="l" t="t" r="r" b="b"/>
              <a:pathLst>
                <a:path w="12192000" h="4295140">
                  <a:moveTo>
                    <a:pt x="12192000" y="0"/>
                  </a:moveTo>
                  <a:lnTo>
                    <a:pt x="0" y="0"/>
                  </a:lnTo>
                  <a:lnTo>
                    <a:pt x="0" y="4294632"/>
                  </a:lnTo>
                  <a:lnTo>
                    <a:pt x="12192000" y="4294632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2E2E2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580894" y="1995677"/>
              <a:ext cx="8740140" cy="2197735"/>
            </a:xfrm>
            <a:custGeom>
              <a:avLst/>
              <a:gdLst/>
              <a:ahLst/>
              <a:cxnLst/>
              <a:rect l="l" t="t" r="r" b="b"/>
              <a:pathLst>
                <a:path w="8740140" h="2197735">
                  <a:moveTo>
                    <a:pt x="0" y="0"/>
                  </a:moveTo>
                  <a:lnTo>
                    <a:pt x="1013663" y="896302"/>
                  </a:lnTo>
                  <a:lnTo>
                    <a:pt x="2877934" y="883031"/>
                  </a:lnTo>
                  <a:lnTo>
                    <a:pt x="4763477" y="1108760"/>
                  </a:lnTo>
                  <a:lnTo>
                    <a:pt x="6960920" y="1739493"/>
                  </a:lnTo>
                  <a:lnTo>
                    <a:pt x="8740140" y="2197608"/>
                  </a:lnTo>
                </a:path>
              </a:pathLst>
            </a:custGeom>
            <a:ln w="19812">
              <a:solidFill>
                <a:srgbClr val="F16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05150" y="1981961"/>
              <a:ext cx="8216265" cy="1706880"/>
            </a:xfrm>
            <a:custGeom>
              <a:avLst/>
              <a:gdLst/>
              <a:ahLst/>
              <a:cxnLst/>
              <a:rect l="l" t="t" r="r" b="b"/>
              <a:pathLst>
                <a:path w="8216265" h="1706879">
                  <a:moveTo>
                    <a:pt x="0" y="0"/>
                  </a:moveTo>
                  <a:lnTo>
                    <a:pt x="623811" y="531329"/>
                  </a:lnTo>
                  <a:lnTo>
                    <a:pt x="2374734" y="551243"/>
                  </a:lnTo>
                  <a:lnTo>
                    <a:pt x="4451743" y="889965"/>
                  </a:lnTo>
                  <a:lnTo>
                    <a:pt x="6394069" y="1295107"/>
                  </a:lnTo>
                  <a:lnTo>
                    <a:pt x="8215883" y="1706880"/>
                  </a:lnTo>
                </a:path>
              </a:pathLst>
            </a:custGeom>
            <a:ln w="19812">
              <a:solidFill>
                <a:srgbClr val="898585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77897" y="188674"/>
            <a:ext cx="10737223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lang="ro-RO" spc="-15" dirty="0"/>
              <a:t>Esketamină</a:t>
            </a:r>
            <a:r>
              <a:rPr sz="3150" spc="-22" baseline="25132" dirty="0"/>
              <a:t> </a:t>
            </a:r>
            <a:r>
              <a:rPr sz="3200" dirty="0"/>
              <a:t>+ </a:t>
            </a:r>
            <a:r>
              <a:rPr sz="3200" spc="-20" dirty="0"/>
              <a:t>SSRI/SNRI: eficacitate </a:t>
            </a:r>
            <a:r>
              <a:rPr sz="3200" spc="-10" dirty="0"/>
              <a:t>în</a:t>
            </a:r>
            <a:r>
              <a:rPr sz="3200" spc="-515" dirty="0"/>
              <a:t> </a:t>
            </a:r>
            <a:r>
              <a:rPr sz="3200" spc="-20" dirty="0"/>
              <a:t>reducerea</a:t>
            </a:r>
            <a:endParaRPr sz="3200" dirty="0"/>
          </a:p>
        </p:txBody>
      </p:sp>
      <p:sp>
        <p:nvSpPr>
          <p:cNvPr id="7" name="object 7"/>
          <p:cNvSpPr txBox="1"/>
          <p:nvPr/>
        </p:nvSpPr>
        <p:spPr>
          <a:xfrm>
            <a:off x="503297" y="691310"/>
            <a:ext cx="10567043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20" dirty="0">
                <a:solidFill>
                  <a:srgbClr val="D91046"/>
                </a:solidFill>
                <a:latin typeface="Arial Unicode MS"/>
                <a:cs typeface="Arial Unicode MS"/>
              </a:rPr>
              <a:t>simptomelor </a:t>
            </a:r>
            <a:r>
              <a:rPr sz="3200" b="1" spc="-15" dirty="0">
                <a:solidFill>
                  <a:srgbClr val="D91046"/>
                </a:solidFill>
                <a:latin typeface="Arial Unicode MS"/>
                <a:cs typeface="Arial Unicode MS"/>
              </a:rPr>
              <a:t>depresive </a:t>
            </a:r>
            <a:r>
              <a:rPr sz="3200" b="1" spc="-10" dirty="0">
                <a:solidFill>
                  <a:srgbClr val="D91046"/>
                </a:solidFill>
                <a:latin typeface="Arial Unicode MS"/>
                <a:cs typeface="Arial Unicode MS"/>
              </a:rPr>
              <a:t>pe </a:t>
            </a:r>
            <a:r>
              <a:rPr sz="3200" b="1" dirty="0">
                <a:solidFill>
                  <a:srgbClr val="D91046"/>
                </a:solidFill>
                <a:latin typeface="Arial Unicode MS"/>
                <a:cs typeface="Arial Unicode MS"/>
              </a:rPr>
              <a:t>o </a:t>
            </a:r>
            <a:r>
              <a:rPr sz="3200" b="1" spc="-20" dirty="0">
                <a:solidFill>
                  <a:srgbClr val="D91046"/>
                </a:solidFill>
                <a:latin typeface="Arial Unicode MS"/>
                <a:cs typeface="Arial Unicode MS"/>
              </a:rPr>
              <a:t>perioadă </a:t>
            </a:r>
            <a:r>
              <a:rPr sz="3200" b="1" spc="-10" dirty="0">
                <a:solidFill>
                  <a:srgbClr val="D91046"/>
                </a:solidFill>
                <a:latin typeface="Arial Unicode MS"/>
                <a:cs typeface="Arial Unicode MS"/>
              </a:rPr>
              <a:t>de 28 de</a:t>
            </a:r>
            <a:r>
              <a:rPr sz="3200" b="1" spc="-315" dirty="0">
                <a:solidFill>
                  <a:srgbClr val="D91046"/>
                </a:solidFill>
                <a:latin typeface="Arial Unicode MS"/>
                <a:cs typeface="Arial Unicode MS"/>
              </a:rPr>
              <a:t> </a:t>
            </a:r>
            <a:r>
              <a:rPr sz="3200" b="1" spc="-15" dirty="0">
                <a:solidFill>
                  <a:srgbClr val="D91046"/>
                </a:solidFill>
                <a:latin typeface="Arial Unicode MS"/>
                <a:cs typeface="Arial Unicode MS"/>
              </a:rPr>
              <a:t>zile</a:t>
            </a:r>
            <a:endParaRPr sz="3200" dirty="0"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65855" y="1262748"/>
            <a:ext cx="1035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0" dirty="0">
                <a:solidFill>
                  <a:srgbClr val="1D1C1C"/>
                </a:solidFill>
                <a:latin typeface="Arial Unicode MS"/>
                <a:cs typeface="Arial Unicode MS"/>
              </a:rPr>
              <a:t>Modificarea</a:t>
            </a:r>
            <a:r>
              <a:rPr sz="1800" b="1" spc="-9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b="1" spc="-30" dirty="0">
                <a:solidFill>
                  <a:srgbClr val="1D1C1C"/>
                </a:solidFill>
                <a:latin typeface="Arial Unicode MS"/>
                <a:cs typeface="Arial Unicode MS"/>
              </a:rPr>
              <a:t>simptomelor</a:t>
            </a:r>
            <a:r>
              <a:rPr sz="1800" b="1" spc="-9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b="1" spc="-30" dirty="0">
                <a:solidFill>
                  <a:srgbClr val="1D1C1C"/>
                </a:solidFill>
                <a:latin typeface="Arial Unicode MS"/>
                <a:cs typeface="Arial Unicode MS"/>
              </a:rPr>
              <a:t>depresive*</a:t>
            </a:r>
            <a:r>
              <a:rPr sz="1800" b="1" spc="-8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pe</a:t>
            </a:r>
            <a:r>
              <a:rPr sz="1800" b="1" spc="-6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b="1" spc="-5" dirty="0">
                <a:solidFill>
                  <a:srgbClr val="1D1C1C"/>
                </a:solidFill>
                <a:latin typeface="Arial Unicode MS"/>
                <a:cs typeface="Arial Unicode MS"/>
              </a:rPr>
              <a:t>o</a:t>
            </a:r>
            <a:r>
              <a:rPr sz="1800" b="1" spc="-6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b="1" spc="-30" dirty="0">
                <a:solidFill>
                  <a:srgbClr val="1D1C1C"/>
                </a:solidFill>
                <a:latin typeface="Arial Unicode MS"/>
                <a:cs typeface="Arial Unicode MS"/>
              </a:rPr>
              <a:t>perioadă</a:t>
            </a:r>
            <a:r>
              <a:rPr sz="1800" b="1" spc="-7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de</a:t>
            </a:r>
            <a:r>
              <a:rPr sz="1800" b="1" spc="-5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28</a:t>
            </a:r>
            <a:r>
              <a:rPr sz="1800" b="1" spc="-6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de</a:t>
            </a:r>
            <a:r>
              <a:rPr sz="1800" b="1" spc="-7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b="1" spc="-25" dirty="0">
                <a:solidFill>
                  <a:srgbClr val="1D1C1C"/>
                </a:solidFill>
                <a:latin typeface="Arial Unicode MS"/>
                <a:cs typeface="Arial Unicode MS"/>
              </a:rPr>
              <a:t>zile</a:t>
            </a:r>
            <a:r>
              <a:rPr sz="1800" b="1" spc="-5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20" dirty="0">
                <a:solidFill>
                  <a:srgbClr val="1D1C1C"/>
                </a:solidFill>
                <a:latin typeface="Arial Unicode MS"/>
                <a:cs typeface="Arial Unicode MS"/>
              </a:rPr>
              <a:t>la</a:t>
            </a:r>
            <a:r>
              <a:rPr sz="1800" spc="-6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35" dirty="0">
                <a:solidFill>
                  <a:srgbClr val="1D1C1C"/>
                </a:solidFill>
                <a:latin typeface="Arial Unicode MS"/>
                <a:cs typeface="Arial Unicode MS"/>
              </a:rPr>
              <a:t>pacienţii</a:t>
            </a:r>
            <a:r>
              <a:rPr sz="180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20" dirty="0">
                <a:solidFill>
                  <a:srgbClr val="1D1C1C"/>
                </a:solidFill>
                <a:latin typeface="Arial Unicode MS"/>
                <a:cs typeface="Arial Unicode MS"/>
              </a:rPr>
              <a:t>cu</a:t>
            </a:r>
            <a:r>
              <a:rPr sz="1800" spc="-4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25" dirty="0">
                <a:solidFill>
                  <a:srgbClr val="1D1C1C"/>
                </a:solidFill>
                <a:latin typeface="Arial Unicode MS"/>
                <a:cs typeface="Arial Unicode MS"/>
              </a:rPr>
              <a:t>TDM</a:t>
            </a:r>
            <a:r>
              <a:rPr sz="1800" spc="-5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35" dirty="0">
                <a:solidFill>
                  <a:srgbClr val="1D1C1C"/>
                </a:solidFill>
                <a:latin typeface="Arial Unicode MS"/>
                <a:cs typeface="Arial Unicode MS"/>
              </a:rPr>
              <a:t>care </a:t>
            </a:r>
            <a:r>
              <a:rPr sz="1800" spc="-25" dirty="0">
                <a:solidFill>
                  <a:srgbClr val="1D1C1C"/>
                </a:solidFill>
                <a:latin typeface="Arial Unicode MS"/>
                <a:cs typeface="Arial Unicode MS"/>
              </a:rPr>
              <a:t>nu</a:t>
            </a:r>
            <a:r>
              <a:rPr sz="1800" spc="-5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25" dirty="0">
                <a:solidFill>
                  <a:srgbClr val="1D1C1C"/>
                </a:solidFill>
                <a:latin typeface="Arial Unicode MS"/>
                <a:cs typeface="Arial Unicode MS"/>
              </a:rPr>
              <a:t>au</a:t>
            </a:r>
            <a:r>
              <a:rPr sz="1800" spc="-4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40" dirty="0">
                <a:solidFill>
                  <a:srgbClr val="1D1C1C"/>
                </a:solidFill>
                <a:latin typeface="Arial Unicode MS"/>
                <a:cs typeface="Arial Unicode MS"/>
              </a:rPr>
              <a:t>răspuns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20" dirty="0">
                <a:solidFill>
                  <a:srgbClr val="1D1C1C"/>
                </a:solidFill>
                <a:latin typeface="Arial Unicode MS"/>
                <a:cs typeface="Arial Unicode MS"/>
              </a:rPr>
              <a:t>la</a:t>
            </a:r>
            <a:endParaRPr sz="1800">
              <a:latin typeface="Arial Unicode MS"/>
              <a:cs typeface="Arial Unicode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34707" y="1509636"/>
            <a:ext cx="30111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spc="-30" dirty="0">
                <a:solidFill>
                  <a:srgbClr val="1D1C1C"/>
                </a:solidFill>
                <a:latin typeface="Arial Unicode MS"/>
                <a:cs typeface="Arial Unicode MS"/>
              </a:rPr>
              <a:t>cel </a:t>
            </a:r>
            <a:r>
              <a:rPr sz="1800" spc="-35" dirty="0">
                <a:solidFill>
                  <a:srgbClr val="1D1C1C"/>
                </a:solidFill>
                <a:latin typeface="Arial Unicode MS"/>
                <a:cs typeface="Arial Unicode MS"/>
              </a:rPr>
              <a:t>puţin două </a:t>
            </a:r>
            <a:r>
              <a:rPr sz="1800" spc="-40" dirty="0">
                <a:solidFill>
                  <a:srgbClr val="1D1C1C"/>
                </a:solidFill>
                <a:latin typeface="Arial Unicode MS"/>
                <a:cs typeface="Arial Unicode MS"/>
              </a:rPr>
              <a:t>tratamente</a:t>
            </a:r>
            <a:r>
              <a:rPr sz="1800" spc="-6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25" dirty="0">
                <a:solidFill>
                  <a:srgbClr val="1D1C1C"/>
                </a:solidFill>
                <a:latin typeface="Arial Unicode MS"/>
                <a:cs typeface="Arial Unicode MS"/>
              </a:rPr>
              <a:t>AD</a:t>
            </a:r>
            <a:r>
              <a:rPr sz="1800" spc="-37" baseline="25462" dirty="0">
                <a:solidFill>
                  <a:srgbClr val="1D1C1C"/>
                </a:solidFill>
                <a:latin typeface="Arial Unicode MS"/>
                <a:cs typeface="Arial Unicode MS"/>
              </a:rPr>
              <a:t>1</a:t>
            </a:r>
            <a:endParaRPr sz="1800" baseline="25462">
              <a:latin typeface="Arial Unicode MS"/>
              <a:cs typeface="Arial Unicode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6348" y="5550496"/>
            <a:ext cx="8266430" cy="28638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 marR="30480">
              <a:lnSpc>
                <a:spcPts val="969"/>
              </a:lnSpc>
              <a:spcBef>
                <a:spcPts val="220"/>
              </a:spcBef>
            </a:pPr>
            <a:r>
              <a:rPr sz="900" b="1" spc="-20" dirty="0">
                <a:latin typeface="Calibri"/>
                <a:cs typeface="Calibri"/>
              </a:rPr>
              <a:t>CI: </a:t>
            </a:r>
            <a:r>
              <a:rPr sz="900" spc="-25" dirty="0">
                <a:latin typeface="Calibri"/>
                <a:cs typeface="Calibri"/>
              </a:rPr>
              <a:t>interval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încredere (</a:t>
            </a:r>
            <a:r>
              <a:rPr sz="900" i="1" spc="-25" dirty="0">
                <a:latin typeface="Calibri"/>
                <a:cs typeface="Calibri"/>
              </a:rPr>
              <a:t>confidence interval</a:t>
            </a:r>
            <a:r>
              <a:rPr sz="900" spc="-25" dirty="0">
                <a:latin typeface="Calibri"/>
                <a:cs typeface="Calibri"/>
              </a:rPr>
              <a:t>); </a:t>
            </a:r>
            <a:r>
              <a:rPr sz="900" b="1" spc="-20" dirty="0">
                <a:latin typeface="Calibri"/>
                <a:cs typeface="Calibri"/>
              </a:rPr>
              <a:t>LS: </a:t>
            </a:r>
            <a:r>
              <a:rPr sz="900" spc="-25" dirty="0">
                <a:latin typeface="Calibri"/>
                <a:cs typeface="Calibri"/>
              </a:rPr>
              <a:t>cele </a:t>
            </a:r>
            <a:r>
              <a:rPr sz="900" spc="-20" dirty="0">
                <a:latin typeface="Calibri"/>
                <a:cs typeface="Calibri"/>
              </a:rPr>
              <a:t>mai mici </a:t>
            </a:r>
            <a:r>
              <a:rPr sz="900" spc="-25" dirty="0">
                <a:latin typeface="Calibri"/>
                <a:cs typeface="Calibri"/>
              </a:rPr>
              <a:t>pătrate (</a:t>
            </a:r>
            <a:r>
              <a:rPr sz="900" i="1" spc="-25" dirty="0">
                <a:latin typeface="Calibri"/>
                <a:cs typeface="Calibri"/>
              </a:rPr>
              <a:t>least square</a:t>
            </a:r>
            <a:r>
              <a:rPr sz="900" spc="-25" dirty="0">
                <a:latin typeface="Calibri"/>
                <a:cs typeface="Calibri"/>
              </a:rPr>
              <a:t>); </a:t>
            </a:r>
            <a:r>
              <a:rPr sz="900" b="1" spc="-20" dirty="0">
                <a:latin typeface="Calibri"/>
                <a:cs typeface="Calibri"/>
              </a:rPr>
              <a:t>ES</a:t>
            </a:r>
            <a:r>
              <a:rPr sz="900" spc="-20" dirty="0">
                <a:latin typeface="Calibri"/>
                <a:cs typeface="Calibri"/>
              </a:rPr>
              <a:t>: </a:t>
            </a:r>
            <a:r>
              <a:rPr sz="900" spc="-25" dirty="0">
                <a:latin typeface="Calibri"/>
                <a:cs typeface="Calibri"/>
              </a:rPr>
              <a:t>eroare </a:t>
            </a:r>
            <a:r>
              <a:rPr sz="900" spc="-30" dirty="0">
                <a:latin typeface="Calibri"/>
                <a:cs typeface="Calibri"/>
              </a:rPr>
              <a:t>standard. </a:t>
            </a:r>
            <a:r>
              <a:rPr sz="900" spc="-25" dirty="0">
                <a:latin typeface="Calibri"/>
                <a:cs typeface="Calibri"/>
              </a:rPr>
              <a:t>Pacienţii </a:t>
            </a:r>
            <a:r>
              <a:rPr sz="900" spc="-20" dirty="0">
                <a:latin typeface="Calibri"/>
                <a:cs typeface="Calibri"/>
              </a:rPr>
              <a:t>din </a:t>
            </a:r>
            <a:r>
              <a:rPr sz="900" spc="-30" dirty="0">
                <a:latin typeface="Calibri"/>
                <a:cs typeface="Calibri"/>
              </a:rPr>
              <a:t>studiul </a:t>
            </a:r>
            <a:r>
              <a:rPr sz="900" spc="-25" dirty="0">
                <a:latin typeface="Calibri"/>
                <a:cs typeface="Calibri"/>
              </a:rPr>
              <a:t>TRANSFORM </a:t>
            </a:r>
            <a:r>
              <a:rPr sz="900" dirty="0">
                <a:latin typeface="Calibri"/>
                <a:cs typeface="Calibri"/>
              </a:rPr>
              <a:t>2 </a:t>
            </a:r>
            <a:r>
              <a:rPr sz="900" spc="-15" dirty="0">
                <a:latin typeface="Calibri"/>
                <a:cs typeface="Calibri"/>
              </a:rPr>
              <a:t>au </a:t>
            </a:r>
            <a:r>
              <a:rPr sz="900" spc="-20" dirty="0">
                <a:latin typeface="Calibri"/>
                <a:cs typeface="Calibri"/>
              </a:rPr>
              <a:t>avut </a:t>
            </a:r>
            <a:r>
              <a:rPr sz="900" spc="-25" dirty="0">
                <a:latin typeface="Calibri"/>
                <a:cs typeface="Calibri"/>
              </a:rPr>
              <a:t>vârste </a:t>
            </a:r>
            <a:r>
              <a:rPr sz="900" spc="-30" dirty="0">
                <a:latin typeface="Calibri"/>
                <a:cs typeface="Calibri"/>
              </a:rPr>
              <a:t>cuprinse </a:t>
            </a:r>
            <a:r>
              <a:rPr sz="900" spc="-25" dirty="0">
                <a:latin typeface="Calibri"/>
                <a:cs typeface="Calibri"/>
              </a:rPr>
              <a:t>între </a:t>
            </a:r>
            <a:r>
              <a:rPr sz="900" spc="-15" dirty="0">
                <a:latin typeface="Calibri"/>
                <a:cs typeface="Calibri"/>
              </a:rPr>
              <a:t>18 şi 64 de </a:t>
            </a:r>
            <a:r>
              <a:rPr sz="900" spc="-25" dirty="0">
                <a:latin typeface="Calibri"/>
                <a:cs typeface="Calibri"/>
              </a:rPr>
              <a:t>ani</a:t>
            </a:r>
            <a:r>
              <a:rPr sz="900" spc="-37" baseline="27777" dirty="0">
                <a:latin typeface="Calibri"/>
                <a:cs typeface="Calibri"/>
              </a:rPr>
              <a:t>1</a:t>
            </a:r>
            <a:r>
              <a:rPr sz="900" spc="-25" dirty="0">
                <a:latin typeface="Calibri"/>
                <a:cs typeface="Calibri"/>
              </a:rPr>
              <a:t>.  Cifrele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0" dirty="0">
                <a:latin typeface="Calibri"/>
                <a:cs typeface="Calibri"/>
              </a:rPr>
              <a:t>sub </a:t>
            </a:r>
            <a:r>
              <a:rPr sz="900" spc="-25" dirty="0">
                <a:latin typeface="Calibri"/>
                <a:cs typeface="Calibri"/>
              </a:rPr>
              <a:t>punctele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date indică </a:t>
            </a:r>
            <a:r>
              <a:rPr sz="900" spc="-30" dirty="0">
                <a:latin typeface="Calibri"/>
                <a:cs typeface="Calibri"/>
              </a:rPr>
              <a:t>diferenţa </a:t>
            </a:r>
            <a:r>
              <a:rPr sz="900" spc="-25" dirty="0">
                <a:latin typeface="Calibri"/>
                <a:cs typeface="Calibri"/>
              </a:rPr>
              <a:t>mediilor </a:t>
            </a:r>
            <a:r>
              <a:rPr sz="900" spc="-10" dirty="0">
                <a:latin typeface="Calibri"/>
                <a:cs typeface="Calibri"/>
              </a:rPr>
              <a:t>LS </a:t>
            </a:r>
            <a:r>
              <a:rPr sz="900" spc="-20" dirty="0">
                <a:latin typeface="Calibri"/>
                <a:cs typeface="Calibri"/>
              </a:rPr>
              <a:t>(95% CI) </a:t>
            </a:r>
            <a:r>
              <a:rPr sz="900" spc="-25" dirty="0">
                <a:latin typeface="Calibri"/>
                <a:cs typeface="Calibri"/>
              </a:rPr>
              <a:t>între grupurile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tratament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lang="ro-RO" sz="900" spc="-25" dirty="0">
                <a:latin typeface="Calibri"/>
                <a:cs typeface="Calibri"/>
              </a:rPr>
              <a:t>Esketamină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şi </a:t>
            </a:r>
            <a:r>
              <a:rPr sz="900" spc="-25" dirty="0">
                <a:latin typeface="Calibri"/>
                <a:cs typeface="Calibri"/>
              </a:rPr>
              <a:t>placebo.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6348" y="5797384"/>
            <a:ext cx="10673080" cy="409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1025"/>
              </a:lnSpc>
              <a:spcBef>
                <a:spcPts val="100"/>
              </a:spcBef>
            </a:pPr>
            <a:r>
              <a:rPr sz="900" spc="-25" dirty="0">
                <a:latin typeface="Calibri"/>
                <a:cs typeface="Calibri"/>
              </a:rPr>
              <a:t>Criteriul final principal: Obiectiv primar: </a:t>
            </a:r>
            <a:r>
              <a:rPr sz="900" spc="-30" dirty="0">
                <a:latin typeface="Calibri"/>
                <a:cs typeface="Calibri"/>
              </a:rPr>
              <a:t>diferenţa </a:t>
            </a:r>
            <a:r>
              <a:rPr sz="900" spc="-25" dirty="0">
                <a:latin typeface="Calibri"/>
                <a:cs typeface="Calibri"/>
              </a:rPr>
              <a:t>dintre grupuri privind scorul total MADRS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0" dirty="0">
                <a:latin typeface="Calibri"/>
                <a:cs typeface="Calibri"/>
              </a:rPr>
              <a:t>ziua 28; </a:t>
            </a:r>
            <a:r>
              <a:rPr sz="900" spc="-30" dirty="0">
                <a:latin typeface="Calibri"/>
                <a:cs typeface="Calibri"/>
              </a:rPr>
              <a:t>eficacitatea </a:t>
            </a:r>
            <a:r>
              <a:rPr sz="900" spc="-15" dirty="0">
                <a:latin typeface="Calibri"/>
                <a:cs typeface="Calibri"/>
              </a:rPr>
              <a:t>la 24 de </a:t>
            </a:r>
            <a:r>
              <a:rPr sz="900" spc="-20" dirty="0">
                <a:latin typeface="Calibri"/>
                <a:cs typeface="Calibri"/>
              </a:rPr>
              <a:t>ore </a:t>
            </a:r>
            <a:r>
              <a:rPr sz="900" spc="-15" dirty="0">
                <a:latin typeface="Calibri"/>
                <a:cs typeface="Calibri"/>
              </a:rPr>
              <a:t>nu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30" dirty="0">
                <a:latin typeface="Calibri"/>
                <a:cs typeface="Calibri"/>
              </a:rPr>
              <a:t>reprezentat </a:t>
            </a:r>
            <a:r>
              <a:rPr sz="900" spc="-15" dirty="0">
                <a:latin typeface="Calibri"/>
                <a:cs typeface="Calibri"/>
              </a:rPr>
              <a:t>un </a:t>
            </a:r>
            <a:r>
              <a:rPr sz="900" spc="-25" dirty="0">
                <a:latin typeface="Calibri"/>
                <a:cs typeface="Calibri"/>
              </a:rPr>
              <a:t>obiectiv </a:t>
            </a:r>
            <a:r>
              <a:rPr sz="900" spc="-15" dirty="0">
                <a:latin typeface="Calibri"/>
                <a:cs typeface="Calibri"/>
              </a:rPr>
              <a:t>al </a:t>
            </a:r>
            <a:r>
              <a:rPr sz="900" spc="-25" dirty="0">
                <a:latin typeface="Calibri"/>
                <a:cs typeface="Calibri"/>
              </a:rPr>
              <a:t>studiului TRANSFORM </a:t>
            </a:r>
            <a:r>
              <a:rPr sz="900" spc="-15" dirty="0">
                <a:latin typeface="Calibri"/>
                <a:cs typeface="Calibri"/>
              </a:rPr>
              <a:t>2, </a:t>
            </a:r>
            <a:r>
              <a:rPr sz="900" spc="-20" dirty="0">
                <a:latin typeface="Calibri"/>
                <a:cs typeface="Calibri"/>
              </a:rPr>
              <a:t>care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5" dirty="0">
                <a:latin typeface="Calibri"/>
                <a:cs typeface="Calibri"/>
              </a:rPr>
              <a:t>inclus pacienţi adulţi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sz="900" spc="-25" dirty="0">
                <a:latin typeface="Calibri"/>
                <a:cs typeface="Calibri"/>
              </a:rPr>
              <a:t>vârste între </a:t>
            </a:r>
            <a:r>
              <a:rPr sz="900" spc="-15" dirty="0">
                <a:latin typeface="Calibri"/>
                <a:cs typeface="Calibri"/>
              </a:rPr>
              <a:t>18 şi 64 de</a:t>
            </a:r>
            <a:r>
              <a:rPr sz="900" spc="120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ani</a:t>
            </a:r>
            <a:r>
              <a:rPr sz="900" spc="-37" baseline="27777" dirty="0">
                <a:latin typeface="Calibri"/>
                <a:cs typeface="Calibri"/>
              </a:rPr>
              <a:t>1</a:t>
            </a:r>
            <a:r>
              <a:rPr sz="900" spc="-25" dirty="0">
                <a:latin typeface="Calibri"/>
                <a:cs typeface="Calibri"/>
              </a:rPr>
              <a:t>.</a:t>
            </a:r>
            <a:endParaRPr sz="900">
              <a:latin typeface="Calibri"/>
              <a:cs typeface="Calibri"/>
            </a:endParaRPr>
          </a:p>
          <a:p>
            <a:pPr marL="38100">
              <a:lnSpc>
                <a:spcPts val="969"/>
              </a:lnSpc>
            </a:pPr>
            <a:r>
              <a:rPr sz="900" b="1" dirty="0">
                <a:latin typeface="Calibri"/>
                <a:cs typeface="Calibri"/>
              </a:rPr>
              <a:t>* </a:t>
            </a:r>
            <a:r>
              <a:rPr sz="900" spc="-25" dirty="0">
                <a:latin typeface="Calibri"/>
                <a:cs typeface="Calibri"/>
              </a:rPr>
              <a:t>Măsurat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sz="900" spc="-25" dirty="0">
                <a:latin typeface="Calibri"/>
                <a:cs typeface="Calibri"/>
              </a:rPr>
              <a:t>ajutorul scorului total MADRS</a:t>
            </a:r>
            <a:r>
              <a:rPr sz="900" spc="-37" baseline="27777" dirty="0">
                <a:latin typeface="Calibri"/>
                <a:cs typeface="Calibri"/>
              </a:rPr>
              <a:t>1</a:t>
            </a:r>
            <a:r>
              <a:rPr sz="900" spc="-25" dirty="0">
                <a:latin typeface="Calibri"/>
                <a:cs typeface="Calibri"/>
              </a:rPr>
              <a:t>; </a:t>
            </a:r>
            <a:r>
              <a:rPr sz="900" b="1" spc="-20" dirty="0">
                <a:latin typeface="Calibri"/>
                <a:cs typeface="Calibri"/>
              </a:rPr>
              <a:t>**</a:t>
            </a:r>
            <a:r>
              <a:rPr sz="900" spc="-20" dirty="0">
                <a:latin typeface="Calibri"/>
                <a:cs typeface="Calibri"/>
              </a:rPr>
              <a:t>O </a:t>
            </a:r>
            <a:r>
              <a:rPr sz="900" spc="-25" dirty="0">
                <a:latin typeface="Calibri"/>
                <a:cs typeface="Calibri"/>
              </a:rPr>
              <a:t>analiză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5" dirty="0">
                <a:latin typeface="Calibri"/>
                <a:cs typeface="Calibri"/>
              </a:rPr>
              <a:t>datelor controlate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sz="900" spc="-25" dirty="0">
                <a:latin typeface="Calibri"/>
                <a:cs typeface="Calibri"/>
              </a:rPr>
              <a:t>placebo </a:t>
            </a:r>
            <a:r>
              <a:rPr sz="900" spc="-20" dirty="0">
                <a:latin typeface="Calibri"/>
                <a:cs typeface="Calibri"/>
              </a:rPr>
              <a:t>din </a:t>
            </a:r>
            <a:r>
              <a:rPr sz="900" dirty="0">
                <a:latin typeface="Calibri"/>
                <a:cs typeface="Calibri"/>
              </a:rPr>
              <a:t>3 </a:t>
            </a:r>
            <a:r>
              <a:rPr sz="900" spc="-25" dirty="0">
                <a:latin typeface="Calibri"/>
                <a:cs typeface="Calibri"/>
              </a:rPr>
              <a:t>studii anterioare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5" dirty="0">
                <a:latin typeface="Calibri"/>
                <a:cs typeface="Calibri"/>
              </a:rPr>
              <a:t>determinat </a:t>
            </a:r>
            <a:r>
              <a:rPr sz="900" spc="-15" dirty="0">
                <a:latin typeface="Calibri"/>
                <a:cs typeface="Calibri"/>
              </a:rPr>
              <a:t>că </a:t>
            </a:r>
            <a:r>
              <a:rPr sz="900" spc="-30" dirty="0">
                <a:latin typeface="Calibri"/>
                <a:cs typeface="Calibri"/>
              </a:rPr>
              <a:t>diferenţa </a:t>
            </a:r>
            <a:r>
              <a:rPr sz="900" spc="-25" dirty="0">
                <a:latin typeface="Calibri"/>
                <a:cs typeface="Calibri"/>
              </a:rPr>
              <a:t>minimă importantă clinic </a:t>
            </a:r>
            <a:r>
              <a:rPr sz="900" spc="-20" dirty="0">
                <a:latin typeface="Calibri"/>
                <a:cs typeface="Calibri"/>
              </a:rPr>
              <a:t>faţă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placebo este </a:t>
            </a:r>
            <a:r>
              <a:rPr sz="900" dirty="0">
                <a:latin typeface="Calibri"/>
                <a:cs typeface="Calibri"/>
              </a:rPr>
              <a:t>o </a:t>
            </a:r>
            <a:r>
              <a:rPr sz="900" spc="-30" dirty="0">
                <a:latin typeface="Calibri"/>
                <a:cs typeface="Calibri"/>
              </a:rPr>
              <a:t>reducere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sz="900" spc="-20" dirty="0">
                <a:latin typeface="Calibri"/>
                <a:cs typeface="Calibri"/>
              </a:rPr>
              <a:t>≥1,6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5" dirty="0">
                <a:latin typeface="Calibri"/>
                <a:cs typeface="Calibri"/>
              </a:rPr>
              <a:t>scorului total</a:t>
            </a:r>
            <a:r>
              <a:rPr sz="900" spc="-125" dirty="0">
                <a:latin typeface="Calibri"/>
                <a:cs typeface="Calibri"/>
              </a:rPr>
              <a:t> </a:t>
            </a:r>
            <a:r>
              <a:rPr sz="900" spc="-30" dirty="0">
                <a:latin typeface="Calibri"/>
                <a:cs typeface="Calibri"/>
              </a:rPr>
              <a:t>MADRS</a:t>
            </a:r>
            <a:r>
              <a:rPr sz="900" spc="-44" baseline="27777" dirty="0">
                <a:latin typeface="Calibri"/>
                <a:cs typeface="Calibri"/>
              </a:rPr>
              <a:t>2</a:t>
            </a:r>
            <a:endParaRPr sz="900" baseline="27777">
              <a:latin typeface="Calibri"/>
              <a:cs typeface="Calibri"/>
            </a:endParaRPr>
          </a:p>
          <a:p>
            <a:pPr marL="38100">
              <a:lnSpc>
                <a:spcPts val="1025"/>
              </a:lnSpc>
            </a:pPr>
            <a:r>
              <a:rPr sz="900" b="1" spc="-15" dirty="0">
                <a:latin typeface="Calibri"/>
                <a:cs typeface="Calibri"/>
              </a:rPr>
              <a:t>1.</a:t>
            </a:r>
            <a:r>
              <a:rPr sz="900" b="1" spc="-5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Popova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V,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et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al.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i="1" spc="-15" dirty="0">
                <a:latin typeface="Calibri"/>
                <a:cs typeface="Calibri"/>
              </a:rPr>
              <a:t>Am</a:t>
            </a:r>
            <a:r>
              <a:rPr sz="900" i="1" spc="-30" dirty="0">
                <a:latin typeface="Calibri"/>
                <a:cs typeface="Calibri"/>
              </a:rPr>
              <a:t> </a:t>
            </a:r>
            <a:r>
              <a:rPr sz="900" i="1" dirty="0">
                <a:latin typeface="Calibri"/>
                <a:cs typeface="Calibri"/>
              </a:rPr>
              <a:t>J</a:t>
            </a:r>
            <a:r>
              <a:rPr sz="900" i="1" spc="-50" dirty="0">
                <a:latin typeface="Calibri"/>
                <a:cs typeface="Calibri"/>
              </a:rPr>
              <a:t> </a:t>
            </a:r>
            <a:r>
              <a:rPr sz="900" i="1" spc="-25" dirty="0">
                <a:latin typeface="Calibri"/>
                <a:cs typeface="Calibri"/>
              </a:rPr>
              <a:t>Psychiatry. </a:t>
            </a:r>
            <a:r>
              <a:rPr sz="900" spc="-25" dirty="0">
                <a:latin typeface="Calibri"/>
                <a:cs typeface="Calibri"/>
              </a:rPr>
              <a:t>2019;176:428–38;</a:t>
            </a:r>
            <a:r>
              <a:rPr sz="900" spc="-60" dirty="0">
                <a:latin typeface="Calibri"/>
                <a:cs typeface="Calibri"/>
              </a:rPr>
              <a:t> </a:t>
            </a:r>
            <a:r>
              <a:rPr sz="900" b="1" spc="-15" dirty="0">
                <a:latin typeface="Calibri"/>
                <a:cs typeface="Calibri"/>
              </a:rPr>
              <a:t>2.</a:t>
            </a:r>
            <a:r>
              <a:rPr sz="900" b="1" spc="-50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Duru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G,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Fantino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B.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i="1" spc="-20" dirty="0">
                <a:latin typeface="Calibri"/>
                <a:cs typeface="Calibri"/>
              </a:rPr>
              <a:t>Curr</a:t>
            </a:r>
            <a:r>
              <a:rPr sz="900" i="1" spc="-35" dirty="0">
                <a:latin typeface="Calibri"/>
                <a:cs typeface="Calibri"/>
              </a:rPr>
              <a:t> </a:t>
            </a:r>
            <a:r>
              <a:rPr sz="900" i="1" spc="-20" dirty="0">
                <a:latin typeface="Calibri"/>
                <a:cs typeface="Calibri"/>
              </a:rPr>
              <a:t>Med</a:t>
            </a:r>
            <a:r>
              <a:rPr sz="900" i="1" spc="-35" dirty="0">
                <a:latin typeface="Calibri"/>
                <a:cs typeface="Calibri"/>
              </a:rPr>
              <a:t> </a:t>
            </a:r>
            <a:r>
              <a:rPr sz="900" i="1" spc="-20" dirty="0">
                <a:latin typeface="Calibri"/>
                <a:cs typeface="Calibri"/>
              </a:rPr>
              <a:t>Res</a:t>
            </a:r>
            <a:r>
              <a:rPr sz="900" i="1" spc="-50" dirty="0">
                <a:latin typeface="Calibri"/>
                <a:cs typeface="Calibri"/>
              </a:rPr>
              <a:t> </a:t>
            </a:r>
            <a:r>
              <a:rPr sz="900" i="1" spc="-20" dirty="0">
                <a:latin typeface="Calibri"/>
                <a:cs typeface="Calibri"/>
              </a:rPr>
              <a:t>Opin.</a:t>
            </a:r>
            <a:r>
              <a:rPr sz="900" i="1" spc="-35" dirty="0">
                <a:latin typeface="Calibri"/>
                <a:cs typeface="Calibri"/>
              </a:rPr>
              <a:t> </a:t>
            </a:r>
            <a:r>
              <a:rPr sz="900" spc="-30" dirty="0">
                <a:latin typeface="Calibri"/>
                <a:cs typeface="Calibri"/>
              </a:rPr>
              <a:t>2008;24:1329–35.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73759" y="2061643"/>
            <a:ext cx="478155" cy="2496185"/>
          </a:xfrm>
          <a:prstGeom prst="rect">
            <a:avLst/>
          </a:prstGeom>
        </p:spPr>
        <p:txBody>
          <a:bodyPr vert="vert270" wrap="square" lIns="0" tIns="25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sz="1400" b="1" spc="-5" dirty="0">
                <a:latin typeface="Arial Unicode MS"/>
                <a:cs typeface="Arial Unicode MS"/>
              </a:rPr>
              <a:t>Modificarea </a:t>
            </a:r>
            <a:r>
              <a:rPr sz="1400" b="1" dirty="0">
                <a:latin typeface="Arial Unicode MS"/>
                <a:cs typeface="Arial Unicode MS"/>
              </a:rPr>
              <a:t>medie </a:t>
            </a:r>
            <a:r>
              <a:rPr sz="1400" b="1" spc="5" dirty="0">
                <a:latin typeface="Arial Unicode MS"/>
                <a:cs typeface="Arial Unicode MS"/>
              </a:rPr>
              <a:t>LS </a:t>
            </a:r>
            <a:r>
              <a:rPr sz="1400" b="1" dirty="0">
                <a:latin typeface="Arial Unicode MS"/>
                <a:cs typeface="Arial Unicode MS"/>
              </a:rPr>
              <a:t>( </a:t>
            </a:r>
            <a:r>
              <a:rPr sz="1400" b="1" dirty="0">
                <a:latin typeface="Verdana"/>
                <a:cs typeface="Verdana"/>
              </a:rPr>
              <a:t>±</a:t>
            </a:r>
            <a:r>
              <a:rPr sz="1400" b="1" dirty="0">
                <a:latin typeface="Arial Unicode MS"/>
                <a:cs typeface="Arial Unicode MS"/>
              </a:rPr>
              <a:t>ES)</a:t>
            </a:r>
            <a:r>
              <a:rPr sz="1400" b="1" spc="-160" dirty="0">
                <a:latin typeface="Arial Unicode MS"/>
                <a:cs typeface="Arial Unicode MS"/>
              </a:rPr>
              <a:t> </a:t>
            </a:r>
            <a:r>
              <a:rPr sz="1400" b="1" dirty="0">
                <a:latin typeface="Arial Unicode MS"/>
                <a:cs typeface="Arial Unicode MS"/>
              </a:rPr>
              <a:t>a</a:t>
            </a:r>
            <a:endParaRPr sz="1400">
              <a:latin typeface="Arial Unicode MS"/>
              <a:cs typeface="Arial Unicode MS"/>
            </a:endParaRPr>
          </a:p>
          <a:p>
            <a:pPr marL="1270" algn="ctr">
              <a:lnSpc>
                <a:spcPct val="100000"/>
              </a:lnSpc>
            </a:pPr>
            <a:r>
              <a:rPr sz="1400" b="1" dirty="0">
                <a:latin typeface="Arial Unicode MS"/>
                <a:cs typeface="Arial Unicode MS"/>
              </a:rPr>
              <a:t>scorului total</a:t>
            </a:r>
            <a:r>
              <a:rPr sz="1400" b="1" spc="-105" dirty="0">
                <a:latin typeface="Arial Unicode MS"/>
                <a:cs typeface="Arial Unicode MS"/>
              </a:rPr>
              <a:t> </a:t>
            </a:r>
            <a:r>
              <a:rPr sz="1400" b="1" spc="5" dirty="0">
                <a:latin typeface="Arial Unicode MS"/>
                <a:cs typeface="Arial Unicode MS"/>
              </a:rPr>
              <a:t>MADRS</a:t>
            </a:r>
            <a:endParaRPr sz="1400">
              <a:latin typeface="Arial Unicode MS"/>
              <a:cs typeface="Arial Unicode MS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5804915" y="2101595"/>
            <a:ext cx="113030" cy="387350"/>
            <a:chOff x="5804915" y="2101595"/>
            <a:chExt cx="113030" cy="387350"/>
          </a:xfrm>
        </p:grpSpPr>
        <p:sp>
          <p:nvSpPr>
            <p:cNvPr id="14" name="object 14"/>
            <p:cNvSpPr/>
            <p:nvPr/>
          </p:nvSpPr>
          <p:spPr>
            <a:xfrm>
              <a:off x="5804915" y="2101595"/>
              <a:ext cx="108203" cy="10820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809487" y="2380487"/>
              <a:ext cx="108203" cy="10820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5947237" y="1976226"/>
            <a:ext cx="2700020" cy="533400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15"/>
              </a:spcBef>
            </a:pPr>
            <a:r>
              <a:rPr lang="ro-RO" sz="1400" spc="-20" dirty="0">
                <a:latin typeface="Arial Unicode MS"/>
                <a:cs typeface="Arial Unicode MS"/>
              </a:rPr>
              <a:t>Esketamină</a:t>
            </a:r>
            <a:r>
              <a:rPr sz="1350" spc="-30" baseline="24691" dirty="0">
                <a:latin typeface="Arial Unicode MS"/>
                <a:cs typeface="Arial Unicode MS"/>
              </a:rPr>
              <a:t> </a:t>
            </a:r>
            <a:r>
              <a:rPr sz="1400" dirty="0">
                <a:latin typeface="Arial Unicode MS"/>
                <a:cs typeface="Arial Unicode MS"/>
              </a:rPr>
              <a:t>+</a:t>
            </a:r>
            <a:r>
              <a:rPr sz="1400" spc="-130" dirty="0">
                <a:latin typeface="Arial Unicode MS"/>
                <a:cs typeface="Arial Unicode MS"/>
              </a:rPr>
              <a:t> </a:t>
            </a:r>
            <a:r>
              <a:rPr sz="1400" spc="-25" dirty="0">
                <a:latin typeface="Arial Unicode MS"/>
                <a:cs typeface="Arial Unicode MS"/>
              </a:rPr>
              <a:t>SSRI/SNRI</a:t>
            </a:r>
            <a:endParaRPr sz="1400" dirty="0">
              <a:latin typeface="Arial Unicode MS"/>
              <a:cs typeface="Arial Unicode MS"/>
            </a:endParaRPr>
          </a:p>
          <a:p>
            <a:pPr marL="55244">
              <a:lnSpc>
                <a:spcPct val="100000"/>
              </a:lnSpc>
              <a:spcBef>
                <a:spcPts val="320"/>
              </a:spcBef>
            </a:pPr>
            <a:r>
              <a:rPr sz="1400" spc="-25" dirty="0">
                <a:latin typeface="Arial Unicode MS"/>
                <a:cs typeface="Arial Unicode MS"/>
              </a:rPr>
              <a:t>Placebo </a:t>
            </a:r>
            <a:r>
              <a:rPr sz="1400" spc="-20" dirty="0">
                <a:latin typeface="Arial Unicode MS"/>
                <a:cs typeface="Arial Unicode MS"/>
              </a:rPr>
              <a:t>spray </a:t>
            </a:r>
            <a:r>
              <a:rPr sz="1400" spc="-25" dirty="0">
                <a:latin typeface="Arial Unicode MS"/>
                <a:cs typeface="Arial Unicode MS"/>
              </a:rPr>
              <a:t>nazal </a:t>
            </a:r>
            <a:r>
              <a:rPr sz="1400" dirty="0">
                <a:latin typeface="Arial Unicode MS"/>
                <a:cs typeface="Arial Unicode MS"/>
              </a:rPr>
              <a:t>+</a:t>
            </a:r>
            <a:r>
              <a:rPr sz="1400" spc="-145" dirty="0">
                <a:latin typeface="Arial Unicode MS"/>
                <a:cs typeface="Arial Unicode MS"/>
              </a:rPr>
              <a:t> </a:t>
            </a:r>
            <a:r>
              <a:rPr sz="1400" spc="-25" dirty="0">
                <a:latin typeface="Arial Unicode MS"/>
                <a:cs typeface="Arial Unicode MS"/>
              </a:rPr>
              <a:t>SSRI/SNRI</a:t>
            </a:r>
            <a:endParaRPr sz="1400" dirty="0">
              <a:latin typeface="Arial Unicode MS"/>
              <a:cs typeface="Arial Unicode MS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217166" y="1938527"/>
            <a:ext cx="9470390" cy="2671445"/>
            <a:chOff x="2217166" y="1938527"/>
            <a:chExt cx="9470390" cy="2671445"/>
          </a:xfrm>
        </p:grpSpPr>
        <p:sp>
          <p:nvSpPr>
            <p:cNvPr id="18" name="object 18"/>
            <p:cNvSpPr/>
            <p:nvPr/>
          </p:nvSpPr>
          <p:spPr>
            <a:xfrm>
              <a:off x="2227326" y="1989581"/>
              <a:ext cx="9450070" cy="0"/>
            </a:xfrm>
            <a:custGeom>
              <a:avLst/>
              <a:gdLst/>
              <a:ahLst/>
              <a:cxnLst/>
              <a:rect l="l" t="t" r="r" b="b"/>
              <a:pathLst>
                <a:path w="9450070">
                  <a:moveTo>
                    <a:pt x="0" y="0"/>
                  </a:moveTo>
                  <a:lnTo>
                    <a:pt x="9449993" y="0"/>
                  </a:lnTo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227326" y="1989579"/>
              <a:ext cx="0" cy="2610485"/>
            </a:xfrm>
            <a:custGeom>
              <a:avLst/>
              <a:gdLst/>
              <a:ahLst/>
              <a:cxnLst/>
              <a:rect l="l" t="t" r="r" b="b"/>
              <a:pathLst>
                <a:path h="2610485">
                  <a:moveTo>
                    <a:pt x="0" y="2610002"/>
                  </a:moveTo>
                  <a:lnTo>
                    <a:pt x="0" y="0"/>
                  </a:lnTo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654552" y="2447543"/>
              <a:ext cx="5927090" cy="868680"/>
            </a:xfrm>
            <a:custGeom>
              <a:avLst/>
              <a:gdLst/>
              <a:ahLst/>
              <a:cxnLst/>
              <a:rect l="l" t="t" r="r" b="b"/>
              <a:pathLst>
                <a:path w="5927090" h="868679">
                  <a:moveTo>
                    <a:pt x="108204" y="54102"/>
                  </a:moveTo>
                  <a:lnTo>
                    <a:pt x="103949" y="33045"/>
                  </a:lnTo>
                  <a:lnTo>
                    <a:pt x="92354" y="15849"/>
                  </a:lnTo>
                  <a:lnTo>
                    <a:pt x="75158" y="4254"/>
                  </a:lnTo>
                  <a:lnTo>
                    <a:pt x="54102" y="0"/>
                  </a:lnTo>
                  <a:lnTo>
                    <a:pt x="33032" y="4254"/>
                  </a:lnTo>
                  <a:lnTo>
                    <a:pt x="15836" y="15849"/>
                  </a:lnTo>
                  <a:lnTo>
                    <a:pt x="4241" y="33045"/>
                  </a:lnTo>
                  <a:lnTo>
                    <a:pt x="0" y="54102"/>
                  </a:lnTo>
                  <a:lnTo>
                    <a:pt x="4241" y="75171"/>
                  </a:lnTo>
                  <a:lnTo>
                    <a:pt x="15836" y="92367"/>
                  </a:lnTo>
                  <a:lnTo>
                    <a:pt x="33032" y="103962"/>
                  </a:lnTo>
                  <a:lnTo>
                    <a:pt x="54102" y="108204"/>
                  </a:lnTo>
                  <a:lnTo>
                    <a:pt x="75158" y="103962"/>
                  </a:lnTo>
                  <a:lnTo>
                    <a:pt x="92354" y="92367"/>
                  </a:lnTo>
                  <a:lnTo>
                    <a:pt x="103949" y="75171"/>
                  </a:lnTo>
                  <a:lnTo>
                    <a:pt x="108204" y="54102"/>
                  </a:lnTo>
                  <a:close/>
                </a:path>
                <a:path w="5927090" h="868679">
                  <a:moveTo>
                    <a:pt x="1851660" y="69342"/>
                  </a:moveTo>
                  <a:lnTo>
                    <a:pt x="1847405" y="48285"/>
                  </a:lnTo>
                  <a:lnTo>
                    <a:pt x="1835810" y="31089"/>
                  </a:lnTo>
                  <a:lnTo>
                    <a:pt x="1818614" y="19494"/>
                  </a:lnTo>
                  <a:lnTo>
                    <a:pt x="1797558" y="15240"/>
                  </a:lnTo>
                  <a:lnTo>
                    <a:pt x="1776488" y="19494"/>
                  </a:lnTo>
                  <a:lnTo>
                    <a:pt x="1759292" y="31089"/>
                  </a:lnTo>
                  <a:lnTo>
                    <a:pt x="1747697" y="48285"/>
                  </a:lnTo>
                  <a:lnTo>
                    <a:pt x="1743456" y="69342"/>
                  </a:lnTo>
                  <a:lnTo>
                    <a:pt x="1747697" y="90411"/>
                  </a:lnTo>
                  <a:lnTo>
                    <a:pt x="1759292" y="107607"/>
                  </a:lnTo>
                  <a:lnTo>
                    <a:pt x="1776488" y="119202"/>
                  </a:lnTo>
                  <a:lnTo>
                    <a:pt x="1797558" y="123444"/>
                  </a:lnTo>
                  <a:lnTo>
                    <a:pt x="1818614" y="119202"/>
                  </a:lnTo>
                  <a:lnTo>
                    <a:pt x="1835810" y="107607"/>
                  </a:lnTo>
                  <a:lnTo>
                    <a:pt x="1847405" y="90411"/>
                  </a:lnTo>
                  <a:lnTo>
                    <a:pt x="1851660" y="69342"/>
                  </a:lnTo>
                  <a:close/>
                </a:path>
                <a:path w="5927090" h="868679">
                  <a:moveTo>
                    <a:pt x="3934968" y="429006"/>
                  </a:moveTo>
                  <a:lnTo>
                    <a:pt x="3930713" y="407949"/>
                  </a:lnTo>
                  <a:lnTo>
                    <a:pt x="3919118" y="390753"/>
                  </a:lnTo>
                  <a:lnTo>
                    <a:pt x="3901922" y="379158"/>
                  </a:lnTo>
                  <a:lnTo>
                    <a:pt x="3880866" y="374904"/>
                  </a:lnTo>
                  <a:lnTo>
                    <a:pt x="3859796" y="379158"/>
                  </a:lnTo>
                  <a:lnTo>
                    <a:pt x="3842601" y="390753"/>
                  </a:lnTo>
                  <a:lnTo>
                    <a:pt x="3831005" y="407949"/>
                  </a:lnTo>
                  <a:lnTo>
                    <a:pt x="3826764" y="429006"/>
                  </a:lnTo>
                  <a:lnTo>
                    <a:pt x="3831005" y="450075"/>
                  </a:lnTo>
                  <a:lnTo>
                    <a:pt x="3842601" y="467271"/>
                  </a:lnTo>
                  <a:lnTo>
                    <a:pt x="3859796" y="478866"/>
                  </a:lnTo>
                  <a:lnTo>
                    <a:pt x="3880866" y="483108"/>
                  </a:lnTo>
                  <a:lnTo>
                    <a:pt x="3901922" y="478866"/>
                  </a:lnTo>
                  <a:lnTo>
                    <a:pt x="3919118" y="467271"/>
                  </a:lnTo>
                  <a:lnTo>
                    <a:pt x="3930713" y="450075"/>
                  </a:lnTo>
                  <a:lnTo>
                    <a:pt x="3934968" y="429006"/>
                  </a:lnTo>
                  <a:close/>
                </a:path>
                <a:path w="5927090" h="868679">
                  <a:moveTo>
                    <a:pt x="5926836" y="814578"/>
                  </a:moveTo>
                  <a:lnTo>
                    <a:pt x="5922581" y="793521"/>
                  </a:lnTo>
                  <a:lnTo>
                    <a:pt x="5910986" y="776325"/>
                  </a:lnTo>
                  <a:lnTo>
                    <a:pt x="5893790" y="764730"/>
                  </a:lnTo>
                  <a:lnTo>
                    <a:pt x="5872734" y="760476"/>
                  </a:lnTo>
                  <a:lnTo>
                    <a:pt x="5851664" y="764730"/>
                  </a:lnTo>
                  <a:lnTo>
                    <a:pt x="5834469" y="776325"/>
                  </a:lnTo>
                  <a:lnTo>
                    <a:pt x="5822874" y="793521"/>
                  </a:lnTo>
                  <a:lnTo>
                    <a:pt x="5818632" y="814578"/>
                  </a:lnTo>
                  <a:lnTo>
                    <a:pt x="5822874" y="835647"/>
                  </a:lnTo>
                  <a:lnTo>
                    <a:pt x="5834469" y="852843"/>
                  </a:lnTo>
                  <a:lnTo>
                    <a:pt x="5851664" y="864438"/>
                  </a:lnTo>
                  <a:lnTo>
                    <a:pt x="5872734" y="868680"/>
                  </a:lnTo>
                  <a:lnTo>
                    <a:pt x="5893790" y="864438"/>
                  </a:lnTo>
                  <a:lnTo>
                    <a:pt x="5910986" y="852843"/>
                  </a:lnTo>
                  <a:lnTo>
                    <a:pt x="5922581" y="835647"/>
                  </a:lnTo>
                  <a:lnTo>
                    <a:pt x="5926836" y="814578"/>
                  </a:lnTo>
                  <a:close/>
                </a:path>
              </a:pathLst>
            </a:custGeom>
            <a:solidFill>
              <a:srgbClr val="8985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048000" y="1938527"/>
              <a:ext cx="108204" cy="10820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531364" y="1938527"/>
              <a:ext cx="108204" cy="10820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531108" y="2819399"/>
              <a:ext cx="6050280" cy="962025"/>
            </a:xfrm>
            <a:custGeom>
              <a:avLst/>
              <a:gdLst/>
              <a:ahLst/>
              <a:cxnLst/>
              <a:rect l="l" t="t" r="r" b="b"/>
              <a:pathLst>
                <a:path w="6050280" h="962025">
                  <a:moveTo>
                    <a:pt x="108204" y="72390"/>
                  </a:moveTo>
                  <a:lnTo>
                    <a:pt x="103949" y="51333"/>
                  </a:lnTo>
                  <a:lnTo>
                    <a:pt x="92354" y="34137"/>
                  </a:lnTo>
                  <a:lnTo>
                    <a:pt x="75158" y="22542"/>
                  </a:lnTo>
                  <a:lnTo>
                    <a:pt x="54102" y="18288"/>
                  </a:lnTo>
                  <a:lnTo>
                    <a:pt x="33032" y="22542"/>
                  </a:lnTo>
                  <a:lnTo>
                    <a:pt x="15836" y="34137"/>
                  </a:lnTo>
                  <a:lnTo>
                    <a:pt x="4241" y="51333"/>
                  </a:lnTo>
                  <a:lnTo>
                    <a:pt x="0" y="72390"/>
                  </a:lnTo>
                  <a:lnTo>
                    <a:pt x="4241" y="93459"/>
                  </a:lnTo>
                  <a:lnTo>
                    <a:pt x="15836" y="110655"/>
                  </a:lnTo>
                  <a:lnTo>
                    <a:pt x="33032" y="122250"/>
                  </a:lnTo>
                  <a:lnTo>
                    <a:pt x="54102" y="126492"/>
                  </a:lnTo>
                  <a:lnTo>
                    <a:pt x="75158" y="122250"/>
                  </a:lnTo>
                  <a:lnTo>
                    <a:pt x="92354" y="110655"/>
                  </a:lnTo>
                  <a:lnTo>
                    <a:pt x="103949" y="93459"/>
                  </a:lnTo>
                  <a:lnTo>
                    <a:pt x="108204" y="72390"/>
                  </a:lnTo>
                  <a:close/>
                </a:path>
                <a:path w="6050280" h="962025">
                  <a:moveTo>
                    <a:pt x="1975104" y="54102"/>
                  </a:moveTo>
                  <a:lnTo>
                    <a:pt x="1970849" y="33045"/>
                  </a:lnTo>
                  <a:lnTo>
                    <a:pt x="1959254" y="15849"/>
                  </a:lnTo>
                  <a:lnTo>
                    <a:pt x="1942058" y="4254"/>
                  </a:lnTo>
                  <a:lnTo>
                    <a:pt x="1921002" y="0"/>
                  </a:lnTo>
                  <a:lnTo>
                    <a:pt x="1899932" y="4254"/>
                  </a:lnTo>
                  <a:lnTo>
                    <a:pt x="1882736" y="15849"/>
                  </a:lnTo>
                  <a:lnTo>
                    <a:pt x="1871141" y="33045"/>
                  </a:lnTo>
                  <a:lnTo>
                    <a:pt x="1866900" y="54102"/>
                  </a:lnTo>
                  <a:lnTo>
                    <a:pt x="1871141" y="75171"/>
                  </a:lnTo>
                  <a:lnTo>
                    <a:pt x="1882736" y="92367"/>
                  </a:lnTo>
                  <a:lnTo>
                    <a:pt x="1899932" y="103962"/>
                  </a:lnTo>
                  <a:lnTo>
                    <a:pt x="1921002" y="108204"/>
                  </a:lnTo>
                  <a:lnTo>
                    <a:pt x="1942058" y="103962"/>
                  </a:lnTo>
                  <a:lnTo>
                    <a:pt x="1959254" y="92367"/>
                  </a:lnTo>
                  <a:lnTo>
                    <a:pt x="1970849" y="75171"/>
                  </a:lnTo>
                  <a:lnTo>
                    <a:pt x="1975104" y="54102"/>
                  </a:lnTo>
                  <a:close/>
                </a:path>
                <a:path w="6050280" h="962025">
                  <a:moveTo>
                    <a:pt x="3863340" y="278130"/>
                  </a:moveTo>
                  <a:lnTo>
                    <a:pt x="3859085" y="257073"/>
                  </a:lnTo>
                  <a:lnTo>
                    <a:pt x="3847490" y="239877"/>
                  </a:lnTo>
                  <a:lnTo>
                    <a:pt x="3830294" y="228282"/>
                  </a:lnTo>
                  <a:lnTo>
                    <a:pt x="3809238" y="224028"/>
                  </a:lnTo>
                  <a:lnTo>
                    <a:pt x="3788168" y="228282"/>
                  </a:lnTo>
                  <a:lnTo>
                    <a:pt x="3770973" y="239877"/>
                  </a:lnTo>
                  <a:lnTo>
                    <a:pt x="3759377" y="257073"/>
                  </a:lnTo>
                  <a:lnTo>
                    <a:pt x="3755136" y="278130"/>
                  </a:lnTo>
                  <a:lnTo>
                    <a:pt x="3759377" y="299199"/>
                  </a:lnTo>
                  <a:lnTo>
                    <a:pt x="3770973" y="316395"/>
                  </a:lnTo>
                  <a:lnTo>
                    <a:pt x="3788168" y="327990"/>
                  </a:lnTo>
                  <a:lnTo>
                    <a:pt x="3809238" y="332232"/>
                  </a:lnTo>
                  <a:lnTo>
                    <a:pt x="3830294" y="327990"/>
                  </a:lnTo>
                  <a:lnTo>
                    <a:pt x="3847490" y="316395"/>
                  </a:lnTo>
                  <a:lnTo>
                    <a:pt x="3859085" y="299199"/>
                  </a:lnTo>
                  <a:lnTo>
                    <a:pt x="3863340" y="278130"/>
                  </a:lnTo>
                  <a:close/>
                </a:path>
                <a:path w="6050280" h="962025">
                  <a:moveTo>
                    <a:pt x="6050280" y="907542"/>
                  </a:moveTo>
                  <a:lnTo>
                    <a:pt x="6046025" y="886485"/>
                  </a:lnTo>
                  <a:lnTo>
                    <a:pt x="6034430" y="869289"/>
                  </a:lnTo>
                  <a:lnTo>
                    <a:pt x="6017234" y="857694"/>
                  </a:lnTo>
                  <a:lnTo>
                    <a:pt x="5996178" y="853440"/>
                  </a:lnTo>
                  <a:lnTo>
                    <a:pt x="5975108" y="857694"/>
                  </a:lnTo>
                  <a:lnTo>
                    <a:pt x="5957913" y="869289"/>
                  </a:lnTo>
                  <a:lnTo>
                    <a:pt x="5946318" y="886485"/>
                  </a:lnTo>
                  <a:lnTo>
                    <a:pt x="5942076" y="907542"/>
                  </a:lnTo>
                  <a:lnTo>
                    <a:pt x="5946318" y="928611"/>
                  </a:lnTo>
                  <a:lnTo>
                    <a:pt x="5957913" y="945807"/>
                  </a:lnTo>
                  <a:lnTo>
                    <a:pt x="5975108" y="957402"/>
                  </a:lnTo>
                  <a:lnTo>
                    <a:pt x="5996178" y="961644"/>
                  </a:lnTo>
                  <a:lnTo>
                    <a:pt x="6017234" y="957402"/>
                  </a:lnTo>
                  <a:lnTo>
                    <a:pt x="6034430" y="945807"/>
                  </a:lnTo>
                  <a:lnTo>
                    <a:pt x="6046025" y="928611"/>
                  </a:lnTo>
                  <a:lnTo>
                    <a:pt x="6050280" y="907542"/>
                  </a:lnTo>
                  <a:close/>
                </a:path>
              </a:pathLst>
            </a:custGeom>
            <a:solidFill>
              <a:srgbClr val="F16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1265408" y="3624072"/>
              <a:ext cx="106680" cy="108585"/>
            </a:xfrm>
            <a:custGeom>
              <a:avLst/>
              <a:gdLst/>
              <a:ahLst/>
              <a:cxnLst/>
              <a:rect l="l" t="t" r="r" b="b"/>
              <a:pathLst>
                <a:path w="106679" h="108585">
                  <a:moveTo>
                    <a:pt x="53340" y="0"/>
                  </a:moveTo>
                  <a:lnTo>
                    <a:pt x="32575" y="4251"/>
                  </a:lnTo>
                  <a:lnTo>
                    <a:pt x="15621" y="15844"/>
                  </a:lnTo>
                  <a:lnTo>
                    <a:pt x="4190" y="33041"/>
                  </a:lnTo>
                  <a:lnTo>
                    <a:pt x="0" y="54101"/>
                  </a:lnTo>
                  <a:lnTo>
                    <a:pt x="4190" y="75162"/>
                  </a:lnTo>
                  <a:lnTo>
                    <a:pt x="15620" y="92359"/>
                  </a:lnTo>
                  <a:lnTo>
                    <a:pt x="32575" y="103952"/>
                  </a:lnTo>
                  <a:lnTo>
                    <a:pt x="53340" y="108203"/>
                  </a:lnTo>
                  <a:lnTo>
                    <a:pt x="74104" y="103952"/>
                  </a:lnTo>
                  <a:lnTo>
                    <a:pt x="91059" y="92359"/>
                  </a:lnTo>
                  <a:lnTo>
                    <a:pt x="102489" y="75162"/>
                  </a:lnTo>
                  <a:lnTo>
                    <a:pt x="106680" y="54101"/>
                  </a:lnTo>
                  <a:lnTo>
                    <a:pt x="102488" y="33041"/>
                  </a:lnTo>
                  <a:lnTo>
                    <a:pt x="91059" y="15844"/>
                  </a:lnTo>
                  <a:lnTo>
                    <a:pt x="74104" y="4251"/>
                  </a:lnTo>
                  <a:lnTo>
                    <a:pt x="53340" y="0"/>
                  </a:lnTo>
                  <a:close/>
                </a:path>
              </a:pathLst>
            </a:custGeom>
            <a:solidFill>
              <a:srgbClr val="8985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1265408" y="4145279"/>
              <a:ext cx="106680" cy="108585"/>
            </a:xfrm>
            <a:custGeom>
              <a:avLst/>
              <a:gdLst/>
              <a:ahLst/>
              <a:cxnLst/>
              <a:rect l="l" t="t" r="r" b="b"/>
              <a:pathLst>
                <a:path w="106679" h="108585">
                  <a:moveTo>
                    <a:pt x="53340" y="0"/>
                  </a:moveTo>
                  <a:lnTo>
                    <a:pt x="32575" y="4251"/>
                  </a:lnTo>
                  <a:lnTo>
                    <a:pt x="15621" y="15844"/>
                  </a:lnTo>
                  <a:lnTo>
                    <a:pt x="4190" y="33041"/>
                  </a:lnTo>
                  <a:lnTo>
                    <a:pt x="0" y="54102"/>
                  </a:lnTo>
                  <a:lnTo>
                    <a:pt x="4190" y="75162"/>
                  </a:lnTo>
                  <a:lnTo>
                    <a:pt x="15620" y="92359"/>
                  </a:lnTo>
                  <a:lnTo>
                    <a:pt x="32575" y="103952"/>
                  </a:lnTo>
                  <a:lnTo>
                    <a:pt x="53340" y="108204"/>
                  </a:lnTo>
                  <a:lnTo>
                    <a:pt x="74104" y="103952"/>
                  </a:lnTo>
                  <a:lnTo>
                    <a:pt x="91059" y="92359"/>
                  </a:lnTo>
                  <a:lnTo>
                    <a:pt x="102489" y="75162"/>
                  </a:lnTo>
                  <a:lnTo>
                    <a:pt x="106680" y="54102"/>
                  </a:lnTo>
                  <a:lnTo>
                    <a:pt x="102488" y="33041"/>
                  </a:lnTo>
                  <a:lnTo>
                    <a:pt x="91059" y="15844"/>
                  </a:lnTo>
                  <a:lnTo>
                    <a:pt x="74104" y="4251"/>
                  </a:lnTo>
                  <a:lnTo>
                    <a:pt x="53340" y="0"/>
                  </a:lnTo>
                  <a:close/>
                </a:path>
              </a:pathLst>
            </a:custGeom>
            <a:solidFill>
              <a:srgbClr val="F16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398008" y="2746247"/>
              <a:ext cx="108585" cy="210820"/>
            </a:xfrm>
            <a:custGeom>
              <a:avLst/>
              <a:gdLst/>
              <a:ahLst/>
              <a:cxnLst/>
              <a:rect l="l" t="t" r="r" b="b"/>
              <a:pathLst>
                <a:path w="108585" h="210819">
                  <a:moveTo>
                    <a:pt x="54101" y="0"/>
                  </a:moveTo>
                  <a:lnTo>
                    <a:pt x="54101" y="210311"/>
                  </a:lnTo>
                </a:path>
                <a:path w="108585" h="210819">
                  <a:moveTo>
                    <a:pt x="0" y="0"/>
                  </a:moveTo>
                  <a:lnTo>
                    <a:pt x="108203" y="0"/>
                  </a:lnTo>
                </a:path>
                <a:path w="108585" h="210819">
                  <a:moveTo>
                    <a:pt x="0" y="210311"/>
                  </a:moveTo>
                  <a:lnTo>
                    <a:pt x="108203" y="210311"/>
                  </a:lnTo>
                </a:path>
              </a:pathLst>
            </a:custGeom>
            <a:ln w="15240">
              <a:solidFill>
                <a:srgbClr val="F16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398008" y="2417063"/>
              <a:ext cx="108585" cy="198120"/>
            </a:xfrm>
            <a:custGeom>
              <a:avLst/>
              <a:gdLst/>
              <a:ahLst/>
              <a:cxnLst/>
              <a:rect l="l" t="t" r="r" b="b"/>
              <a:pathLst>
                <a:path w="108585" h="198119">
                  <a:moveTo>
                    <a:pt x="54101" y="0"/>
                  </a:moveTo>
                  <a:lnTo>
                    <a:pt x="54101" y="198120"/>
                  </a:lnTo>
                </a:path>
                <a:path w="108585" h="198119">
                  <a:moveTo>
                    <a:pt x="0" y="0"/>
                  </a:moveTo>
                  <a:lnTo>
                    <a:pt x="108203" y="0"/>
                  </a:lnTo>
                </a:path>
                <a:path w="108585" h="198119">
                  <a:moveTo>
                    <a:pt x="0" y="198120"/>
                  </a:moveTo>
                  <a:lnTo>
                    <a:pt x="108203" y="198120"/>
                  </a:lnTo>
                </a:path>
              </a:pathLst>
            </a:custGeom>
            <a:ln w="15240">
              <a:solidFill>
                <a:srgbClr val="89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481316" y="2787395"/>
              <a:ext cx="108585" cy="200025"/>
            </a:xfrm>
            <a:custGeom>
              <a:avLst/>
              <a:gdLst/>
              <a:ahLst/>
              <a:cxnLst/>
              <a:rect l="l" t="t" r="r" b="b"/>
              <a:pathLst>
                <a:path w="108584" h="200025">
                  <a:moveTo>
                    <a:pt x="54101" y="0"/>
                  </a:moveTo>
                  <a:lnTo>
                    <a:pt x="54101" y="199644"/>
                  </a:lnTo>
                </a:path>
                <a:path w="108584" h="200025">
                  <a:moveTo>
                    <a:pt x="0" y="0"/>
                  </a:moveTo>
                  <a:lnTo>
                    <a:pt x="108203" y="0"/>
                  </a:lnTo>
                </a:path>
                <a:path w="108584" h="200025">
                  <a:moveTo>
                    <a:pt x="0" y="199644"/>
                  </a:moveTo>
                  <a:lnTo>
                    <a:pt x="108203" y="199644"/>
                  </a:lnTo>
                </a:path>
              </a:pathLst>
            </a:custGeom>
            <a:ln w="15240">
              <a:solidFill>
                <a:srgbClr val="89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286244" y="2997708"/>
              <a:ext cx="108585" cy="198120"/>
            </a:xfrm>
            <a:custGeom>
              <a:avLst/>
              <a:gdLst/>
              <a:ahLst/>
              <a:cxnLst/>
              <a:rect l="l" t="t" r="r" b="b"/>
              <a:pathLst>
                <a:path w="108584" h="198119">
                  <a:moveTo>
                    <a:pt x="54101" y="0"/>
                  </a:moveTo>
                  <a:lnTo>
                    <a:pt x="54101" y="198120"/>
                  </a:lnTo>
                </a:path>
                <a:path w="108584" h="198119">
                  <a:moveTo>
                    <a:pt x="0" y="0"/>
                  </a:moveTo>
                  <a:lnTo>
                    <a:pt x="108203" y="0"/>
                  </a:lnTo>
                </a:path>
                <a:path w="108584" h="198119">
                  <a:moveTo>
                    <a:pt x="0" y="198120"/>
                  </a:moveTo>
                  <a:lnTo>
                    <a:pt x="108203" y="198120"/>
                  </a:lnTo>
                </a:path>
              </a:pathLst>
            </a:custGeom>
            <a:ln w="15240">
              <a:solidFill>
                <a:srgbClr val="F16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531108" y="2779775"/>
              <a:ext cx="108585" cy="200025"/>
            </a:xfrm>
            <a:custGeom>
              <a:avLst/>
              <a:gdLst/>
              <a:ahLst/>
              <a:cxnLst/>
              <a:rect l="l" t="t" r="r" b="b"/>
              <a:pathLst>
                <a:path w="108585" h="200025">
                  <a:moveTo>
                    <a:pt x="54101" y="0"/>
                  </a:moveTo>
                  <a:lnTo>
                    <a:pt x="54101" y="199644"/>
                  </a:lnTo>
                </a:path>
                <a:path w="108585" h="200025">
                  <a:moveTo>
                    <a:pt x="0" y="0"/>
                  </a:moveTo>
                  <a:lnTo>
                    <a:pt x="108203" y="0"/>
                  </a:lnTo>
                </a:path>
                <a:path w="108585" h="200025">
                  <a:moveTo>
                    <a:pt x="0" y="199644"/>
                  </a:moveTo>
                  <a:lnTo>
                    <a:pt x="108203" y="199644"/>
                  </a:lnTo>
                </a:path>
              </a:pathLst>
            </a:custGeom>
            <a:ln w="15240">
              <a:solidFill>
                <a:srgbClr val="F16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654552" y="2409444"/>
              <a:ext cx="108585" cy="198120"/>
            </a:xfrm>
            <a:custGeom>
              <a:avLst/>
              <a:gdLst/>
              <a:ahLst/>
              <a:cxnLst/>
              <a:rect l="l" t="t" r="r" b="b"/>
              <a:pathLst>
                <a:path w="108585" h="198119">
                  <a:moveTo>
                    <a:pt x="54101" y="0"/>
                  </a:moveTo>
                  <a:lnTo>
                    <a:pt x="54101" y="198120"/>
                  </a:lnTo>
                </a:path>
                <a:path w="108585" h="198119">
                  <a:moveTo>
                    <a:pt x="0" y="0"/>
                  </a:moveTo>
                  <a:lnTo>
                    <a:pt x="108203" y="0"/>
                  </a:lnTo>
                </a:path>
                <a:path w="108585" h="198119">
                  <a:moveTo>
                    <a:pt x="0" y="198120"/>
                  </a:moveTo>
                  <a:lnTo>
                    <a:pt x="108203" y="198120"/>
                  </a:lnTo>
                </a:path>
              </a:pathLst>
            </a:custGeom>
            <a:ln w="15240">
              <a:solidFill>
                <a:srgbClr val="89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473184" y="3177539"/>
              <a:ext cx="108585" cy="198120"/>
            </a:xfrm>
            <a:custGeom>
              <a:avLst/>
              <a:gdLst/>
              <a:ahLst/>
              <a:cxnLst/>
              <a:rect l="l" t="t" r="r" b="b"/>
              <a:pathLst>
                <a:path w="108584" h="198120">
                  <a:moveTo>
                    <a:pt x="54101" y="0"/>
                  </a:moveTo>
                  <a:lnTo>
                    <a:pt x="54101" y="198120"/>
                  </a:lnTo>
                </a:path>
                <a:path w="108584" h="198120">
                  <a:moveTo>
                    <a:pt x="0" y="0"/>
                  </a:moveTo>
                  <a:lnTo>
                    <a:pt x="108203" y="0"/>
                  </a:lnTo>
                </a:path>
                <a:path w="108584" h="198120">
                  <a:moveTo>
                    <a:pt x="0" y="198120"/>
                  </a:moveTo>
                  <a:lnTo>
                    <a:pt x="108203" y="198120"/>
                  </a:lnTo>
                </a:path>
              </a:pathLst>
            </a:custGeom>
            <a:ln w="15240">
              <a:solidFill>
                <a:srgbClr val="89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473184" y="3624072"/>
              <a:ext cx="108585" cy="198120"/>
            </a:xfrm>
            <a:custGeom>
              <a:avLst/>
              <a:gdLst/>
              <a:ahLst/>
              <a:cxnLst/>
              <a:rect l="l" t="t" r="r" b="b"/>
              <a:pathLst>
                <a:path w="108584" h="198120">
                  <a:moveTo>
                    <a:pt x="54101" y="0"/>
                  </a:moveTo>
                  <a:lnTo>
                    <a:pt x="54101" y="198120"/>
                  </a:lnTo>
                </a:path>
                <a:path w="108584" h="198120">
                  <a:moveTo>
                    <a:pt x="0" y="0"/>
                  </a:moveTo>
                  <a:lnTo>
                    <a:pt x="108203" y="0"/>
                  </a:lnTo>
                </a:path>
                <a:path w="108584" h="198120">
                  <a:moveTo>
                    <a:pt x="0" y="198120"/>
                  </a:moveTo>
                  <a:lnTo>
                    <a:pt x="108203" y="198120"/>
                  </a:lnTo>
                </a:path>
              </a:pathLst>
            </a:custGeom>
            <a:ln w="15240">
              <a:solidFill>
                <a:srgbClr val="F16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1265408" y="3585972"/>
              <a:ext cx="106680" cy="200025"/>
            </a:xfrm>
            <a:custGeom>
              <a:avLst/>
              <a:gdLst/>
              <a:ahLst/>
              <a:cxnLst/>
              <a:rect l="l" t="t" r="r" b="b"/>
              <a:pathLst>
                <a:path w="106679" h="200025">
                  <a:moveTo>
                    <a:pt x="53340" y="0"/>
                  </a:moveTo>
                  <a:lnTo>
                    <a:pt x="53340" y="199644"/>
                  </a:lnTo>
                </a:path>
                <a:path w="106679" h="200025">
                  <a:moveTo>
                    <a:pt x="0" y="0"/>
                  </a:moveTo>
                  <a:lnTo>
                    <a:pt x="106680" y="0"/>
                  </a:lnTo>
                </a:path>
                <a:path w="106679" h="200025">
                  <a:moveTo>
                    <a:pt x="0" y="199644"/>
                  </a:moveTo>
                  <a:lnTo>
                    <a:pt x="106680" y="199644"/>
                  </a:lnTo>
                </a:path>
              </a:pathLst>
            </a:custGeom>
            <a:ln w="15240">
              <a:solidFill>
                <a:srgbClr val="89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1265408" y="4099560"/>
              <a:ext cx="106680" cy="198120"/>
            </a:xfrm>
            <a:custGeom>
              <a:avLst/>
              <a:gdLst/>
              <a:ahLst/>
              <a:cxnLst/>
              <a:rect l="l" t="t" r="r" b="b"/>
              <a:pathLst>
                <a:path w="106679" h="198120">
                  <a:moveTo>
                    <a:pt x="53340" y="0"/>
                  </a:moveTo>
                  <a:lnTo>
                    <a:pt x="53340" y="198120"/>
                  </a:lnTo>
                </a:path>
                <a:path w="106679" h="198120">
                  <a:moveTo>
                    <a:pt x="0" y="0"/>
                  </a:moveTo>
                  <a:lnTo>
                    <a:pt x="106680" y="0"/>
                  </a:lnTo>
                </a:path>
                <a:path w="106679" h="198120">
                  <a:moveTo>
                    <a:pt x="0" y="198120"/>
                  </a:moveTo>
                  <a:lnTo>
                    <a:pt x="106680" y="198120"/>
                  </a:lnTo>
                </a:path>
              </a:pathLst>
            </a:custGeom>
            <a:ln w="15240">
              <a:solidFill>
                <a:srgbClr val="F16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1955505" y="1873999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 Unicode MS"/>
                <a:cs typeface="Arial Unicode MS"/>
              </a:rPr>
              <a:t>0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888573" y="2395698"/>
            <a:ext cx="2057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Arial Unicode MS"/>
                <a:cs typeface="Arial Unicode MS"/>
              </a:rPr>
              <a:t>-</a:t>
            </a:r>
            <a:r>
              <a:rPr sz="1600" spc="-5" dirty="0">
                <a:latin typeface="Arial Unicode MS"/>
                <a:cs typeface="Arial Unicode MS"/>
              </a:rPr>
              <a:t>5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0261" y="4974750"/>
            <a:ext cx="2370455" cy="414655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490220">
              <a:lnSpc>
                <a:spcPct val="100000"/>
              </a:lnSpc>
              <a:spcBef>
                <a:spcPts val="190"/>
              </a:spcBef>
            </a:pPr>
            <a:r>
              <a:rPr lang="ro-RO" sz="1200" spc="-5" dirty="0">
                <a:solidFill>
                  <a:srgbClr val="C3510A"/>
                </a:solidFill>
                <a:latin typeface="Arial Unicode MS"/>
                <a:cs typeface="Arial Unicode MS"/>
              </a:rPr>
              <a:t>Esketamină</a:t>
            </a:r>
            <a:r>
              <a:rPr sz="1200" spc="-7" baseline="24305" dirty="0">
                <a:solidFill>
                  <a:srgbClr val="C3510A"/>
                </a:solidFill>
                <a:latin typeface="Arial Unicode MS"/>
                <a:cs typeface="Arial Unicode MS"/>
              </a:rPr>
              <a:t> </a:t>
            </a:r>
            <a:r>
              <a:rPr sz="1200" dirty="0">
                <a:solidFill>
                  <a:srgbClr val="C3510A"/>
                </a:solidFill>
                <a:latin typeface="Arial Unicode MS"/>
                <a:cs typeface="Arial Unicode MS"/>
              </a:rPr>
              <a:t>+</a:t>
            </a:r>
            <a:r>
              <a:rPr sz="1200" spc="-150" dirty="0">
                <a:solidFill>
                  <a:srgbClr val="C3510A"/>
                </a:solidFill>
                <a:latin typeface="Arial Unicode MS"/>
                <a:cs typeface="Arial Unicode MS"/>
              </a:rPr>
              <a:t> </a:t>
            </a:r>
            <a:r>
              <a:rPr sz="1200" spc="-5" dirty="0">
                <a:solidFill>
                  <a:srgbClr val="C3510A"/>
                </a:solidFill>
                <a:latin typeface="Arial Unicode MS"/>
                <a:cs typeface="Arial Unicode MS"/>
              </a:rPr>
              <a:t>SSRI/SNRI</a:t>
            </a:r>
            <a:endParaRPr sz="1200" dirty="0">
              <a:latin typeface="Arial Unicode MS"/>
              <a:cs typeface="Arial Unicode MS"/>
            </a:endParaRPr>
          </a:p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-20" dirty="0">
                <a:solidFill>
                  <a:srgbClr val="3A3939"/>
                </a:solidFill>
                <a:latin typeface="Arial Unicode MS"/>
                <a:cs typeface="Arial Unicode MS"/>
              </a:rPr>
              <a:t>Placebo spray nazal </a:t>
            </a:r>
            <a:r>
              <a:rPr sz="1200" dirty="0">
                <a:solidFill>
                  <a:srgbClr val="3A3939"/>
                </a:solidFill>
                <a:latin typeface="Arial Unicode MS"/>
                <a:cs typeface="Arial Unicode MS"/>
              </a:rPr>
              <a:t>+</a:t>
            </a:r>
            <a:r>
              <a:rPr sz="1200" spc="-155" dirty="0">
                <a:solidFill>
                  <a:srgbClr val="3A3939"/>
                </a:solidFill>
                <a:latin typeface="Arial Unicode MS"/>
                <a:cs typeface="Arial Unicode MS"/>
              </a:rPr>
              <a:t> </a:t>
            </a:r>
            <a:r>
              <a:rPr sz="1200" spc="-30" dirty="0">
                <a:solidFill>
                  <a:srgbClr val="3A3939"/>
                </a:solidFill>
                <a:latin typeface="Arial Unicode MS"/>
                <a:cs typeface="Arial Unicode MS"/>
              </a:rPr>
              <a:t>SSRI/SNRI</a:t>
            </a:r>
            <a:endParaRPr sz="1200" dirty="0">
              <a:latin typeface="Arial Unicode MS"/>
              <a:cs typeface="Arial Unicode M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668899" y="4991361"/>
            <a:ext cx="282575" cy="388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ts val="1430"/>
              </a:lnSpc>
              <a:spcBef>
                <a:spcPts val="100"/>
              </a:spcBef>
            </a:pPr>
            <a:r>
              <a:rPr sz="1200" dirty="0">
                <a:solidFill>
                  <a:srgbClr val="C3510A"/>
                </a:solidFill>
                <a:latin typeface="Arial Unicode MS"/>
                <a:cs typeface="Arial Unicode MS"/>
              </a:rPr>
              <a:t>114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ts val="1430"/>
              </a:lnSpc>
            </a:pPr>
            <a:r>
              <a:rPr sz="1200" dirty="0">
                <a:solidFill>
                  <a:srgbClr val="3A3939"/>
                </a:solidFill>
                <a:latin typeface="Arial Unicode MS"/>
                <a:cs typeface="Arial Unicode MS"/>
              </a:rPr>
              <a:t>109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776054" y="2917399"/>
            <a:ext cx="3181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Arial Unicode MS"/>
                <a:cs typeface="Arial Unicode MS"/>
              </a:rPr>
              <a:t>-10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775851" y="3439128"/>
            <a:ext cx="3181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Arial Unicode MS"/>
                <a:cs typeface="Arial Unicode MS"/>
              </a:rPr>
              <a:t>-15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775446" y="3960857"/>
            <a:ext cx="3181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Arial Unicode MS"/>
                <a:cs typeface="Arial Unicode MS"/>
              </a:rPr>
              <a:t>-20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775243" y="4482587"/>
            <a:ext cx="3181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Arial Unicode MS"/>
                <a:cs typeface="Arial Unicode MS"/>
              </a:rPr>
              <a:t>-25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483606" y="4739544"/>
            <a:ext cx="448945" cy="640080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1200" b="1" dirty="0">
                <a:latin typeface="Arial Unicode MS"/>
                <a:cs typeface="Arial Unicode MS"/>
              </a:rPr>
              <a:t>Ziua</a:t>
            </a:r>
            <a:r>
              <a:rPr sz="1200" b="1" spc="-95" dirty="0">
                <a:latin typeface="Arial Unicode MS"/>
                <a:cs typeface="Arial Unicode MS"/>
              </a:rPr>
              <a:t> </a:t>
            </a:r>
            <a:r>
              <a:rPr sz="1200" b="1" spc="-5" dirty="0">
                <a:latin typeface="Arial Unicode MS"/>
                <a:cs typeface="Arial Unicode MS"/>
              </a:rPr>
              <a:t>2</a:t>
            </a:r>
            <a:endParaRPr sz="1200">
              <a:latin typeface="Arial Unicode MS"/>
              <a:cs typeface="Arial Unicode MS"/>
            </a:endParaRPr>
          </a:p>
          <a:p>
            <a:pPr marL="95885">
              <a:lnSpc>
                <a:spcPts val="1430"/>
              </a:lnSpc>
              <a:spcBef>
                <a:spcPts val="270"/>
              </a:spcBef>
            </a:pPr>
            <a:r>
              <a:rPr sz="1200" dirty="0">
                <a:solidFill>
                  <a:srgbClr val="C3510A"/>
                </a:solidFill>
                <a:latin typeface="Arial Unicode MS"/>
                <a:cs typeface="Arial Unicode MS"/>
              </a:rPr>
              <a:t>109</a:t>
            </a:r>
            <a:endParaRPr sz="1200">
              <a:latin typeface="Arial Unicode MS"/>
              <a:cs typeface="Arial Unicode MS"/>
            </a:endParaRPr>
          </a:p>
          <a:p>
            <a:pPr marL="96520">
              <a:lnSpc>
                <a:spcPts val="1430"/>
              </a:lnSpc>
            </a:pPr>
            <a:r>
              <a:rPr sz="1200" dirty="0">
                <a:solidFill>
                  <a:srgbClr val="3A3939"/>
                </a:solidFill>
                <a:latin typeface="Arial Unicode MS"/>
                <a:cs typeface="Arial Unicode MS"/>
              </a:rPr>
              <a:t>102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227106" y="4739544"/>
            <a:ext cx="448945" cy="640080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1200" b="1" dirty="0">
                <a:latin typeface="Arial Unicode MS"/>
                <a:cs typeface="Arial Unicode MS"/>
              </a:rPr>
              <a:t>Ziua</a:t>
            </a:r>
            <a:r>
              <a:rPr sz="1200" b="1" spc="-95" dirty="0">
                <a:latin typeface="Arial Unicode MS"/>
                <a:cs typeface="Arial Unicode MS"/>
              </a:rPr>
              <a:t> </a:t>
            </a:r>
            <a:r>
              <a:rPr sz="1200" b="1" spc="-5" dirty="0">
                <a:latin typeface="Arial Unicode MS"/>
                <a:cs typeface="Arial Unicode MS"/>
              </a:rPr>
              <a:t>8</a:t>
            </a:r>
            <a:endParaRPr sz="1200">
              <a:latin typeface="Arial Unicode MS"/>
              <a:cs typeface="Arial Unicode MS"/>
            </a:endParaRPr>
          </a:p>
          <a:p>
            <a:pPr marL="95250">
              <a:lnSpc>
                <a:spcPts val="1430"/>
              </a:lnSpc>
              <a:spcBef>
                <a:spcPts val="270"/>
              </a:spcBef>
            </a:pPr>
            <a:r>
              <a:rPr sz="1200" dirty="0">
                <a:solidFill>
                  <a:srgbClr val="C3510A"/>
                </a:solidFill>
                <a:latin typeface="Arial Unicode MS"/>
                <a:cs typeface="Arial Unicode MS"/>
              </a:rPr>
              <a:t>109</a:t>
            </a:r>
            <a:endParaRPr sz="1200">
              <a:latin typeface="Arial Unicode MS"/>
              <a:cs typeface="Arial Unicode MS"/>
            </a:endParaRPr>
          </a:p>
          <a:p>
            <a:pPr marL="96520">
              <a:lnSpc>
                <a:spcPts val="1430"/>
              </a:lnSpc>
            </a:pPr>
            <a:r>
              <a:rPr sz="1200" dirty="0">
                <a:solidFill>
                  <a:srgbClr val="3A3939"/>
                </a:solidFill>
                <a:latin typeface="Arial Unicode MS"/>
                <a:cs typeface="Arial Unicode MS"/>
              </a:rPr>
              <a:t>105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251153" y="4739544"/>
            <a:ext cx="537845" cy="640080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0"/>
              </a:spcBef>
            </a:pPr>
            <a:r>
              <a:rPr sz="1200" b="1" dirty="0">
                <a:latin typeface="Arial Unicode MS"/>
                <a:cs typeface="Arial Unicode MS"/>
              </a:rPr>
              <a:t>Ziua</a:t>
            </a:r>
            <a:r>
              <a:rPr sz="1200" b="1" spc="-90" dirty="0">
                <a:latin typeface="Arial Unicode MS"/>
                <a:cs typeface="Arial Unicode MS"/>
              </a:rPr>
              <a:t> </a:t>
            </a:r>
            <a:r>
              <a:rPr sz="1200" b="1" spc="10" dirty="0">
                <a:latin typeface="Arial Unicode MS"/>
                <a:cs typeface="Arial Unicode MS"/>
              </a:rPr>
              <a:t>15</a:t>
            </a:r>
            <a:endParaRPr sz="1200">
              <a:latin typeface="Arial Unicode MS"/>
              <a:cs typeface="Arial Unicode MS"/>
            </a:endParaRPr>
          </a:p>
          <a:p>
            <a:pPr algn="ctr">
              <a:lnSpc>
                <a:spcPts val="1430"/>
              </a:lnSpc>
              <a:spcBef>
                <a:spcPts val="270"/>
              </a:spcBef>
            </a:pPr>
            <a:r>
              <a:rPr sz="1200" dirty="0">
                <a:solidFill>
                  <a:srgbClr val="C3510A"/>
                </a:solidFill>
                <a:latin typeface="Arial Unicode MS"/>
                <a:cs typeface="Arial Unicode MS"/>
              </a:rPr>
              <a:t>107</a:t>
            </a:r>
            <a:endParaRPr sz="1200">
              <a:latin typeface="Arial Unicode MS"/>
              <a:cs typeface="Arial Unicode MS"/>
            </a:endParaRPr>
          </a:p>
          <a:p>
            <a:pPr algn="ctr">
              <a:lnSpc>
                <a:spcPts val="1430"/>
              </a:lnSpc>
            </a:pPr>
            <a:r>
              <a:rPr sz="1200" dirty="0">
                <a:solidFill>
                  <a:srgbClr val="3A3939"/>
                </a:solidFill>
                <a:latin typeface="Arial Unicode MS"/>
                <a:cs typeface="Arial Unicode MS"/>
              </a:rPr>
              <a:t>102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9259403" y="4739544"/>
            <a:ext cx="537845" cy="640080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0"/>
              </a:spcBef>
            </a:pPr>
            <a:r>
              <a:rPr sz="1200" b="1" dirty="0">
                <a:latin typeface="Arial Unicode MS"/>
                <a:cs typeface="Arial Unicode MS"/>
              </a:rPr>
              <a:t>Ziua</a:t>
            </a:r>
            <a:r>
              <a:rPr sz="1200" b="1" spc="-90" dirty="0">
                <a:latin typeface="Arial Unicode MS"/>
                <a:cs typeface="Arial Unicode MS"/>
              </a:rPr>
              <a:t> </a:t>
            </a:r>
            <a:r>
              <a:rPr sz="1200" b="1" spc="10" dirty="0">
                <a:latin typeface="Arial Unicode MS"/>
                <a:cs typeface="Arial Unicode MS"/>
              </a:rPr>
              <a:t>22</a:t>
            </a:r>
            <a:endParaRPr sz="1200">
              <a:latin typeface="Arial Unicode MS"/>
              <a:cs typeface="Arial Unicode MS"/>
            </a:endParaRPr>
          </a:p>
          <a:p>
            <a:pPr algn="ctr">
              <a:lnSpc>
                <a:spcPts val="1430"/>
              </a:lnSpc>
              <a:spcBef>
                <a:spcPts val="270"/>
              </a:spcBef>
            </a:pPr>
            <a:r>
              <a:rPr sz="1200" dirty="0">
                <a:solidFill>
                  <a:srgbClr val="C3510A"/>
                </a:solidFill>
                <a:latin typeface="Arial Unicode MS"/>
                <a:cs typeface="Arial Unicode MS"/>
              </a:rPr>
              <a:t>103</a:t>
            </a:r>
            <a:endParaRPr sz="1200">
              <a:latin typeface="Arial Unicode MS"/>
              <a:cs typeface="Arial Unicode MS"/>
            </a:endParaRPr>
          </a:p>
          <a:p>
            <a:pPr algn="ctr">
              <a:lnSpc>
                <a:spcPts val="1430"/>
              </a:lnSpc>
            </a:pPr>
            <a:r>
              <a:rPr sz="1200" dirty="0">
                <a:solidFill>
                  <a:srgbClr val="3A3939"/>
                </a:solidFill>
                <a:latin typeface="Arial Unicode MS"/>
                <a:cs typeface="Arial Unicode MS"/>
              </a:rPr>
              <a:t>104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059458" y="2997895"/>
            <a:ext cx="1052830" cy="4210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1555"/>
              </a:lnSpc>
              <a:spcBef>
                <a:spcPts val="105"/>
              </a:spcBef>
            </a:pPr>
            <a:r>
              <a:rPr sz="1400" b="1" dirty="0">
                <a:latin typeface="Arial Unicode MS"/>
                <a:cs typeface="Arial Unicode MS"/>
              </a:rPr>
              <a:t>-3.3</a:t>
            </a:r>
            <a:endParaRPr sz="1400">
              <a:latin typeface="Arial Unicode MS"/>
              <a:cs typeface="Arial Unicode MS"/>
            </a:endParaRPr>
          </a:p>
          <a:p>
            <a:pPr algn="ctr">
              <a:lnSpc>
                <a:spcPts val="1555"/>
              </a:lnSpc>
            </a:pPr>
            <a:r>
              <a:rPr sz="1400" dirty="0">
                <a:latin typeface="Arial Unicode MS"/>
                <a:cs typeface="Arial Unicode MS"/>
              </a:rPr>
              <a:t>(-5.75;</a:t>
            </a:r>
            <a:r>
              <a:rPr sz="1400" spc="-110" dirty="0">
                <a:latin typeface="Arial Unicode MS"/>
                <a:cs typeface="Arial Unicode MS"/>
              </a:rPr>
              <a:t> </a:t>
            </a:r>
            <a:r>
              <a:rPr sz="1400" dirty="0">
                <a:latin typeface="Arial Unicode MS"/>
                <a:cs typeface="Arial Unicode MS"/>
              </a:rPr>
              <a:t>-0.85)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924465" y="2997895"/>
            <a:ext cx="1052830" cy="4210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" algn="ctr">
              <a:lnSpc>
                <a:spcPts val="1555"/>
              </a:lnSpc>
              <a:spcBef>
                <a:spcPts val="105"/>
              </a:spcBef>
            </a:pPr>
            <a:r>
              <a:rPr sz="1400" b="1" dirty="0">
                <a:latin typeface="Arial Unicode MS"/>
                <a:cs typeface="Arial Unicode MS"/>
              </a:rPr>
              <a:t>-2.9</a:t>
            </a:r>
            <a:endParaRPr sz="1400">
              <a:latin typeface="Arial Unicode MS"/>
              <a:cs typeface="Arial Unicode MS"/>
            </a:endParaRPr>
          </a:p>
          <a:p>
            <a:pPr algn="ctr">
              <a:lnSpc>
                <a:spcPts val="1555"/>
              </a:lnSpc>
            </a:pPr>
            <a:r>
              <a:rPr sz="1400" dirty="0">
                <a:latin typeface="Arial Unicode MS"/>
                <a:cs typeface="Arial Unicode MS"/>
              </a:rPr>
              <a:t>(-5.17;</a:t>
            </a:r>
            <a:r>
              <a:rPr sz="1400" spc="-110" dirty="0">
                <a:latin typeface="Arial Unicode MS"/>
                <a:cs typeface="Arial Unicode MS"/>
              </a:rPr>
              <a:t> </a:t>
            </a:r>
            <a:r>
              <a:rPr sz="1400" dirty="0">
                <a:latin typeface="Arial Unicode MS"/>
                <a:cs typeface="Arial Unicode MS"/>
              </a:rPr>
              <a:t>-0.59)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843993" y="3224721"/>
            <a:ext cx="993140" cy="4210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1555"/>
              </a:lnSpc>
              <a:spcBef>
                <a:spcPts val="105"/>
              </a:spcBef>
            </a:pPr>
            <a:r>
              <a:rPr sz="1400" b="1" dirty="0">
                <a:latin typeface="Arial Unicode MS"/>
                <a:cs typeface="Arial Unicode MS"/>
              </a:rPr>
              <a:t>-2.0</a:t>
            </a:r>
            <a:endParaRPr sz="1400">
              <a:latin typeface="Arial Unicode MS"/>
              <a:cs typeface="Arial Unicode MS"/>
            </a:endParaRPr>
          </a:p>
          <a:p>
            <a:pPr algn="ctr">
              <a:lnSpc>
                <a:spcPts val="1555"/>
              </a:lnSpc>
            </a:pPr>
            <a:r>
              <a:rPr sz="1400" dirty="0">
                <a:latin typeface="Arial Unicode MS"/>
                <a:cs typeface="Arial Unicode MS"/>
              </a:rPr>
              <a:t>(-4.78;</a:t>
            </a:r>
            <a:r>
              <a:rPr sz="1400" spc="-100" dirty="0">
                <a:latin typeface="Arial Unicode MS"/>
                <a:cs typeface="Arial Unicode MS"/>
              </a:rPr>
              <a:t> </a:t>
            </a:r>
            <a:r>
              <a:rPr sz="1400" spc="-5" dirty="0">
                <a:latin typeface="Arial Unicode MS"/>
                <a:cs typeface="Arial Unicode MS"/>
              </a:rPr>
              <a:t>0.82)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9360337" y="3870034"/>
            <a:ext cx="3352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10" dirty="0">
                <a:latin typeface="Arial Unicode MS"/>
                <a:cs typeface="Arial Unicode MS"/>
              </a:rPr>
              <a:t>-</a:t>
            </a:r>
            <a:r>
              <a:rPr sz="1400" b="1" spc="-5" dirty="0">
                <a:latin typeface="Arial Unicode MS"/>
                <a:cs typeface="Arial Unicode MS"/>
              </a:rPr>
              <a:t>3</a:t>
            </a:r>
            <a:r>
              <a:rPr sz="1400" b="1" spc="5" dirty="0">
                <a:latin typeface="Arial Unicode MS"/>
                <a:cs typeface="Arial Unicode MS"/>
              </a:rPr>
              <a:t>.</a:t>
            </a:r>
            <a:r>
              <a:rPr sz="1400" b="1" dirty="0">
                <a:latin typeface="Arial Unicode MS"/>
                <a:cs typeface="Arial Unicode MS"/>
              </a:rPr>
              <a:t>8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9000673" y="4051390"/>
            <a:ext cx="105283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 Unicode MS"/>
                <a:cs typeface="Arial Unicode MS"/>
              </a:rPr>
              <a:t>(-6.87;</a:t>
            </a:r>
            <a:r>
              <a:rPr sz="1400" spc="-110" dirty="0">
                <a:latin typeface="Arial Unicode MS"/>
                <a:cs typeface="Arial Unicode MS"/>
              </a:rPr>
              <a:t> </a:t>
            </a:r>
            <a:r>
              <a:rPr sz="1400" dirty="0">
                <a:latin typeface="Arial Unicode MS"/>
                <a:cs typeface="Arial Unicode MS"/>
              </a:rPr>
              <a:t>-0.65)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0744884" y="4308062"/>
            <a:ext cx="1052830" cy="1071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555"/>
              </a:lnSpc>
              <a:spcBef>
                <a:spcPts val="100"/>
              </a:spcBef>
            </a:pPr>
            <a:r>
              <a:rPr sz="1400" b="1" dirty="0">
                <a:latin typeface="Arial Unicode MS"/>
                <a:cs typeface="Arial Unicode MS"/>
              </a:rPr>
              <a:t>-4.0</a:t>
            </a:r>
            <a:endParaRPr sz="1400">
              <a:latin typeface="Arial Unicode MS"/>
              <a:cs typeface="Arial Unicode MS"/>
            </a:endParaRPr>
          </a:p>
          <a:p>
            <a:pPr algn="ctr">
              <a:lnSpc>
                <a:spcPts val="1555"/>
              </a:lnSpc>
            </a:pPr>
            <a:r>
              <a:rPr sz="1400" dirty="0">
                <a:latin typeface="Arial Unicode MS"/>
                <a:cs typeface="Arial Unicode MS"/>
              </a:rPr>
              <a:t>(-7.31;</a:t>
            </a:r>
            <a:r>
              <a:rPr sz="1400" spc="-110" dirty="0">
                <a:latin typeface="Arial Unicode MS"/>
                <a:cs typeface="Arial Unicode MS"/>
              </a:rPr>
              <a:t> </a:t>
            </a:r>
            <a:r>
              <a:rPr sz="1400" dirty="0">
                <a:latin typeface="Arial Unicode MS"/>
                <a:cs typeface="Arial Unicode MS"/>
              </a:rPr>
              <a:t>-0.64)</a:t>
            </a:r>
            <a:endParaRPr sz="1400">
              <a:latin typeface="Arial Unicode MS"/>
              <a:cs typeface="Arial Unicode MS"/>
            </a:endParaRPr>
          </a:p>
          <a:p>
            <a:pPr marL="96520" algn="ctr">
              <a:lnSpc>
                <a:spcPct val="100000"/>
              </a:lnSpc>
              <a:spcBef>
                <a:spcPts val="560"/>
              </a:spcBef>
            </a:pPr>
            <a:r>
              <a:rPr sz="1200" b="1" dirty="0">
                <a:latin typeface="Arial Unicode MS"/>
                <a:cs typeface="Arial Unicode MS"/>
              </a:rPr>
              <a:t>Ziua</a:t>
            </a:r>
            <a:r>
              <a:rPr sz="1200" b="1" spc="-45" dirty="0">
                <a:latin typeface="Arial Unicode MS"/>
                <a:cs typeface="Arial Unicode MS"/>
              </a:rPr>
              <a:t> </a:t>
            </a:r>
            <a:r>
              <a:rPr sz="1200" b="1" spc="10" dirty="0">
                <a:latin typeface="Arial Unicode MS"/>
                <a:cs typeface="Arial Unicode MS"/>
              </a:rPr>
              <a:t>28</a:t>
            </a:r>
            <a:endParaRPr sz="1200">
              <a:latin typeface="Arial Unicode MS"/>
              <a:cs typeface="Arial Unicode MS"/>
            </a:endParaRPr>
          </a:p>
          <a:p>
            <a:pPr marL="95885" algn="ctr">
              <a:lnSpc>
                <a:spcPts val="1430"/>
              </a:lnSpc>
              <a:spcBef>
                <a:spcPts val="270"/>
              </a:spcBef>
            </a:pPr>
            <a:r>
              <a:rPr sz="1200" dirty="0">
                <a:solidFill>
                  <a:srgbClr val="C3510A"/>
                </a:solidFill>
                <a:latin typeface="Arial Unicode MS"/>
                <a:cs typeface="Arial Unicode MS"/>
              </a:rPr>
              <a:t>101</a:t>
            </a:r>
            <a:endParaRPr sz="1200">
              <a:latin typeface="Arial Unicode MS"/>
              <a:cs typeface="Arial Unicode MS"/>
            </a:endParaRPr>
          </a:p>
          <a:p>
            <a:pPr marL="93345" algn="ctr">
              <a:lnSpc>
                <a:spcPts val="1430"/>
              </a:lnSpc>
            </a:pPr>
            <a:r>
              <a:rPr sz="1200" dirty="0">
                <a:solidFill>
                  <a:srgbClr val="3A3939"/>
                </a:solidFill>
                <a:latin typeface="Arial Unicode MS"/>
                <a:cs typeface="Arial Unicode MS"/>
              </a:rPr>
              <a:t>100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2439923" y="3797808"/>
            <a:ext cx="3473450" cy="803275"/>
          </a:xfrm>
          <a:custGeom>
            <a:avLst/>
            <a:gdLst/>
            <a:ahLst/>
            <a:cxnLst/>
            <a:rect l="l" t="t" r="r" b="b"/>
            <a:pathLst>
              <a:path w="3473450" h="803275">
                <a:moveTo>
                  <a:pt x="3473196" y="0"/>
                </a:moveTo>
                <a:lnTo>
                  <a:pt x="0" y="0"/>
                </a:lnTo>
                <a:lnTo>
                  <a:pt x="0" y="803148"/>
                </a:lnTo>
                <a:lnTo>
                  <a:pt x="3473196" y="803148"/>
                </a:lnTo>
                <a:lnTo>
                  <a:pt x="3473196" y="0"/>
                </a:lnTo>
                <a:close/>
              </a:path>
            </a:pathLst>
          </a:custGeom>
          <a:solidFill>
            <a:srgbClr val="F16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2596885" y="3883567"/>
            <a:ext cx="3112770" cy="619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955" algn="ctr">
              <a:lnSpc>
                <a:spcPct val="100000"/>
              </a:lnSpc>
              <a:spcBef>
                <a:spcPts val="95"/>
              </a:spcBef>
            </a:pPr>
            <a:r>
              <a:rPr sz="1300" b="1" dirty="0">
                <a:solidFill>
                  <a:srgbClr val="FFFFFF"/>
                </a:solidFill>
                <a:latin typeface="Arial Unicode MS"/>
                <a:cs typeface="Arial Unicode MS"/>
              </a:rPr>
              <a:t>Diferenţă semnificativă</a:t>
            </a:r>
            <a:r>
              <a:rPr sz="1300" b="1" spc="-7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300" b="1" dirty="0">
                <a:solidFill>
                  <a:srgbClr val="FFFFFF"/>
                </a:solidFill>
                <a:latin typeface="Arial Unicode MS"/>
                <a:cs typeface="Arial Unicode MS"/>
              </a:rPr>
              <a:t>clinic</a:t>
            </a:r>
            <a:r>
              <a:rPr sz="1275" baseline="26143" dirty="0">
                <a:solidFill>
                  <a:srgbClr val="FFFFFF"/>
                </a:solidFill>
                <a:latin typeface="Arial Unicode MS"/>
                <a:cs typeface="Arial Unicode MS"/>
              </a:rPr>
              <a:t>**</a:t>
            </a:r>
            <a:endParaRPr sz="1275" baseline="26143">
              <a:latin typeface="Arial Unicode MS"/>
              <a:cs typeface="Arial Unicode MS"/>
            </a:endParaRPr>
          </a:p>
          <a:p>
            <a:pPr marL="37465" marR="30480" algn="ctr">
              <a:lnSpc>
                <a:spcPct val="100000"/>
              </a:lnSpc>
            </a:pPr>
            <a:r>
              <a:rPr sz="1300" spc="-5" dirty="0">
                <a:solidFill>
                  <a:srgbClr val="FFFFFF"/>
                </a:solidFill>
                <a:latin typeface="Arial Unicode MS"/>
                <a:cs typeface="Arial Unicode MS"/>
              </a:rPr>
              <a:t>faţă de </a:t>
            </a:r>
            <a:r>
              <a:rPr sz="1300" spc="-10" dirty="0">
                <a:solidFill>
                  <a:srgbClr val="FFFFFF"/>
                </a:solidFill>
                <a:latin typeface="Arial Unicode MS"/>
                <a:cs typeface="Arial Unicode MS"/>
              </a:rPr>
              <a:t>placebo </a:t>
            </a:r>
            <a:r>
              <a:rPr sz="1300" spc="-5" dirty="0">
                <a:solidFill>
                  <a:srgbClr val="FFFFFF"/>
                </a:solidFill>
                <a:latin typeface="Arial Unicode MS"/>
                <a:cs typeface="Arial Unicode MS"/>
              </a:rPr>
              <a:t>spray nazal + SSRI/SNRI  la </a:t>
            </a:r>
            <a:r>
              <a:rPr sz="1300" b="1" dirty="0">
                <a:solidFill>
                  <a:srgbClr val="FFFFFF"/>
                </a:solidFill>
                <a:latin typeface="Arial Unicode MS"/>
                <a:cs typeface="Arial Unicode MS"/>
              </a:rPr>
              <a:t>24 de</a:t>
            </a:r>
            <a:r>
              <a:rPr sz="1300" b="1" spc="-1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300" b="1" dirty="0">
                <a:solidFill>
                  <a:srgbClr val="FFFFFF"/>
                </a:solidFill>
                <a:latin typeface="Arial Unicode MS"/>
                <a:cs typeface="Arial Unicode MS"/>
              </a:rPr>
              <a:t>ore</a:t>
            </a:r>
            <a:endParaRPr sz="1300">
              <a:latin typeface="Arial Unicode MS"/>
              <a:cs typeface="Arial Unicode MS"/>
            </a:endParaRPr>
          </a:p>
        </p:txBody>
      </p:sp>
      <p:grpSp>
        <p:nvGrpSpPr>
          <p:cNvPr id="56" name="object 56"/>
          <p:cNvGrpSpPr/>
          <p:nvPr/>
        </p:nvGrpSpPr>
        <p:grpSpPr>
          <a:xfrm>
            <a:off x="0" y="1254252"/>
            <a:ext cx="11215370" cy="3049270"/>
            <a:chOff x="0" y="1254252"/>
            <a:chExt cx="11215370" cy="3049270"/>
          </a:xfrm>
        </p:grpSpPr>
        <p:sp>
          <p:nvSpPr>
            <p:cNvPr id="57" name="object 57"/>
            <p:cNvSpPr/>
            <p:nvPr/>
          </p:nvSpPr>
          <p:spPr>
            <a:xfrm>
              <a:off x="11142726" y="2913125"/>
              <a:ext cx="0" cy="1317625"/>
            </a:xfrm>
            <a:custGeom>
              <a:avLst/>
              <a:gdLst/>
              <a:ahLst/>
              <a:cxnLst/>
              <a:rect l="l" t="t" r="r" b="b"/>
              <a:pathLst>
                <a:path h="1317625">
                  <a:moveTo>
                    <a:pt x="0" y="0"/>
                  </a:moveTo>
                  <a:lnTo>
                    <a:pt x="0" y="1317498"/>
                  </a:lnTo>
                </a:path>
              </a:pathLst>
            </a:custGeom>
            <a:ln w="28956">
              <a:solidFill>
                <a:srgbClr val="F16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1070341" y="4216138"/>
              <a:ext cx="144780" cy="86995"/>
            </a:xfrm>
            <a:custGeom>
              <a:avLst/>
              <a:gdLst/>
              <a:ahLst/>
              <a:cxnLst/>
              <a:rect l="l" t="t" r="r" b="b"/>
              <a:pathLst>
                <a:path w="144779" h="86995">
                  <a:moveTo>
                    <a:pt x="144779" y="12"/>
                  </a:moveTo>
                  <a:lnTo>
                    <a:pt x="0" y="0"/>
                  </a:lnTo>
                  <a:lnTo>
                    <a:pt x="72389" y="86880"/>
                  </a:lnTo>
                  <a:lnTo>
                    <a:pt x="144779" y="12"/>
                  </a:lnTo>
                  <a:close/>
                </a:path>
              </a:pathLst>
            </a:custGeom>
            <a:solidFill>
              <a:srgbClr val="F16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0" y="1254252"/>
              <a:ext cx="1595755" cy="391795"/>
            </a:xfrm>
            <a:custGeom>
              <a:avLst/>
              <a:gdLst/>
              <a:ahLst/>
              <a:cxnLst/>
              <a:rect l="l" t="t" r="r" b="b"/>
              <a:pathLst>
                <a:path w="1595755" h="391794">
                  <a:moveTo>
                    <a:pt x="1595628" y="0"/>
                  </a:moveTo>
                  <a:lnTo>
                    <a:pt x="0" y="0"/>
                  </a:lnTo>
                  <a:lnTo>
                    <a:pt x="0" y="391667"/>
                  </a:lnTo>
                  <a:lnTo>
                    <a:pt x="1595628" y="391667"/>
                  </a:lnTo>
                  <a:lnTo>
                    <a:pt x="1595628" y="0"/>
                  </a:lnTo>
                  <a:close/>
                </a:path>
              </a:pathLst>
            </a:custGeom>
            <a:solidFill>
              <a:srgbClr val="D91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3905610" y="1640923"/>
            <a:ext cx="9817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latin typeface="Arial Unicode MS"/>
                <a:cs typeface="Arial Unicode MS"/>
              </a:rPr>
              <a:t>Timp</a:t>
            </a:r>
            <a:r>
              <a:rPr sz="1600" b="1" spc="-85" dirty="0">
                <a:latin typeface="Arial Unicode MS"/>
                <a:cs typeface="Arial Unicode MS"/>
              </a:rPr>
              <a:t> </a:t>
            </a:r>
            <a:r>
              <a:rPr sz="1600" b="1" spc="5" dirty="0">
                <a:latin typeface="Arial Unicode MS"/>
                <a:cs typeface="Arial Unicode MS"/>
              </a:rPr>
              <a:t>(zile)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9411050" y="5537658"/>
            <a:ext cx="245618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Arial Unicode MS"/>
                <a:cs typeface="Arial Unicode MS"/>
              </a:rPr>
              <a:t>Grafic adaptat după </a:t>
            </a:r>
            <a:r>
              <a:rPr sz="800" dirty="0">
                <a:latin typeface="Arial Unicode MS"/>
                <a:cs typeface="Arial Unicode MS"/>
              </a:rPr>
              <a:t>Popova V şi </a:t>
            </a:r>
            <a:r>
              <a:rPr sz="800" spc="-5" dirty="0">
                <a:latin typeface="Arial Unicode MS"/>
                <a:cs typeface="Arial Unicode MS"/>
              </a:rPr>
              <a:t>colaboratorii,</a:t>
            </a:r>
            <a:r>
              <a:rPr sz="800" spc="100" dirty="0">
                <a:latin typeface="Arial Unicode MS"/>
                <a:cs typeface="Arial Unicode MS"/>
              </a:rPr>
              <a:t> </a:t>
            </a:r>
            <a:r>
              <a:rPr sz="800" dirty="0">
                <a:latin typeface="Arial Unicode MS"/>
                <a:cs typeface="Arial Unicode MS"/>
              </a:rPr>
              <a:t>2019</a:t>
            </a:r>
            <a:r>
              <a:rPr sz="750" baseline="27777" dirty="0">
                <a:latin typeface="Arial Unicode MS"/>
                <a:cs typeface="Arial Unicode MS"/>
              </a:rPr>
              <a:t>1</a:t>
            </a:r>
            <a:endParaRPr sz="750" baseline="27777">
              <a:latin typeface="Arial Unicode MS"/>
              <a:cs typeface="Arial Unicode MS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945084" y="4781834"/>
            <a:ext cx="24085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 Unicode MS"/>
                <a:cs typeface="Arial Unicode MS"/>
              </a:rPr>
              <a:t>Număr </a:t>
            </a:r>
            <a:r>
              <a:rPr sz="1200" b="1" spc="5" dirty="0">
                <a:latin typeface="Arial Unicode MS"/>
                <a:cs typeface="Arial Unicode MS"/>
              </a:rPr>
              <a:t>de </a:t>
            </a:r>
            <a:r>
              <a:rPr sz="1200" b="1" spc="-5" dirty="0">
                <a:latin typeface="Arial Unicode MS"/>
                <a:cs typeface="Arial Unicode MS"/>
              </a:rPr>
              <a:t>pacienţi </a:t>
            </a:r>
            <a:r>
              <a:rPr sz="1800" b="1" baseline="2314" dirty="0">
                <a:latin typeface="Arial Unicode MS"/>
                <a:cs typeface="Arial Unicode MS"/>
              </a:rPr>
              <a:t>Momentul</a:t>
            </a:r>
            <a:r>
              <a:rPr sz="1800" b="1" spc="-157" baseline="2314" dirty="0">
                <a:latin typeface="Arial Unicode MS"/>
                <a:cs typeface="Arial Unicode MS"/>
              </a:rPr>
              <a:t> </a:t>
            </a:r>
            <a:r>
              <a:rPr sz="1800" b="1" spc="-7" baseline="2314" dirty="0">
                <a:latin typeface="Arial Unicode MS"/>
                <a:cs typeface="Arial Unicode MS"/>
              </a:rPr>
              <a:t>iniţial</a:t>
            </a:r>
            <a:endParaRPr sz="1800" baseline="2314">
              <a:latin typeface="Arial Unicode MS"/>
              <a:cs typeface="Arial Unicode MS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92182" y="1332011"/>
            <a:ext cx="1403573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dirty="0">
                <a:solidFill>
                  <a:srgbClr val="FFFFFF"/>
                </a:solidFill>
                <a:latin typeface="Arial Unicode MS"/>
                <a:cs typeface="Arial Unicode MS"/>
              </a:rPr>
              <a:t>TRANSFORM</a:t>
            </a:r>
            <a:r>
              <a:rPr sz="1300" b="1" spc="-9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300" b="1" spc="-5" dirty="0">
                <a:solidFill>
                  <a:srgbClr val="FFFFFF"/>
                </a:solidFill>
                <a:latin typeface="Arial Unicode MS"/>
                <a:cs typeface="Arial Unicode MS"/>
              </a:rPr>
              <a:t>2</a:t>
            </a:r>
            <a:endParaRPr sz="1300" dirty="0">
              <a:latin typeface="Arial Unicode MS"/>
              <a:cs typeface="Arial Unicode MS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9182100" y="2066544"/>
            <a:ext cx="2924810" cy="955675"/>
          </a:xfrm>
          <a:custGeom>
            <a:avLst/>
            <a:gdLst/>
            <a:ahLst/>
            <a:cxnLst/>
            <a:rect l="l" t="t" r="r" b="b"/>
            <a:pathLst>
              <a:path w="2924809" h="955675">
                <a:moveTo>
                  <a:pt x="2924555" y="0"/>
                </a:moveTo>
                <a:lnTo>
                  <a:pt x="0" y="0"/>
                </a:lnTo>
                <a:lnTo>
                  <a:pt x="0" y="955548"/>
                </a:lnTo>
                <a:lnTo>
                  <a:pt x="2924555" y="955548"/>
                </a:lnTo>
                <a:lnTo>
                  <a:pt x="2924555" y="0"/>
                </a:lnTo>
                <a:close/>
              </a:path>
            </a:pathLst>
          </a:custGeom>
          <a:solidFill>
            <a:srgbClr val="F16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9424103" y="2129114"/>
            <a:ext cx="2441575" cy="8191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1300" b="1" dirty="0">
                <a:solidFill>
                  <a:srgbClr val="FFFFFF"/>
                </a:solidFill>
                <a:latin typeface="Arial Unicode MS"/>
                <a:cs typeface="Arial Unicode MS"/>
              </a:rPr>
              <a:t>Diferenţă semnificativ</a:t>
            </a:r>
            <a:r>
              <a:rPr sz="1300" b="1" spc="-8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300" b="1" dirty="0">
                <a:solidFill>
                  <a:srgbClr val="FFFFFF"/>
                </a:solidFill>
                <a:latin typeface="Arial Unicode MS"/>
                <a:cs typeface="Arial Unicode MS"/>
              </a:rPr>
              <a:t>superioară  </a:t>
            </a:r>
            <a:r>
              <a:rPr sz="1300" spc="-5" dirty="0">
                <a:solidFill>
                  <a:srgbClr val="FFFFFF"/>
                </a:solidFill>
                <a:latin typeface="Arial Unicode MS"/>
                <a:cs typeface="Arial Unicode MS"/>
              </a:rPr>
              <a:t>faţă de placebo spray</a:t>
            </a:r>
            <a:r>
              <a:rPr sz="1300" spc="4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Arial Unicode MS"/>
                <a:cs typeface="Arial Unicode MS"/>
              </a:rPr>
              <a:t>nazal</a:t>
            </a:r>
            <a:endParaRPr sz="1300">
              <a:latin typeface="Arial Unicode MS"/>
              <a:cs typeface="Arial Unicode MS"/>
            </a:endParaRPr>
          </a:p>
          <a:p>
            <a:pPr algn="ctr">
              <a:lnSpc>
                <a:spcPts val="1535"/>
              </a:lnSpc>
            </a:pPr>
            <a:r>
              <a:rPr sz="1300" spc="-5" dirty="0">
                <a:solidFill>
                  <a:srgbClr val="FFFFFF"/>
                </a:solidFill>
                <a:latin typeface="Arial Unicode MS"/>
                <a:cs typeface="Arial Unicode MS"/>
              </a:rPr>
              <a:t>+ SSRI/SNRI </a:t>
            </a:r>
            <a:r>
              <a:rPr sz="1300" spc="-10" dirty="0">
                <a:solidFill>
                  <a:srgbClr val="FFFFFF"/>
                </a:solidFill>
                <a:latin typeface="Arial Unicode MS"/>
                <a:cs typeface="Arial Unicode MS"/>
              </a:rPr>
              <a:t>până </a:t>
            </a:r>
            <a:r>
              <a:rPr sz="1300" spc="-5" dirty="0">
                <a:solidFill>
                  <a:srgbClr val="FFFFFF"/>
                </a:solidFill>
                <a:latin typeface="Arial Unicode MS"/>
                <a:cs typeface="Arial Unicode MS"/>
              </a:rPr>
              <a:t>în ziua</a:t>
            </a:r>
            <a:r>
              <a:rPr sz="1300" spc="5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300" spc="-10" dirty="0">
                <a:solidFill>
                  <a:srgbClr val="FFFFFF"/>
                </a:solidFill>
                <a:latin typeface="Arial Unicode MS"/>
                <a:cs typeface="Arial Unicode MS"/>
              </a:rPr>
              <a:t>28</a:t>
            </a:r>
            <a:endParaRPr sz="1300">
              <a:latin typeface="Arial Unicode MS"/>
              <a:cs typeface="Arial Unicode MS"/>
            </a:endParaRPr>
          </a:p>
          <a:p>
            <a:pPr algn="ctr">
              <a:lnSpc>
                <a:spcPts val="1595"/>
              </a:lnSpc>
            </a:pPr>
            <a:r>
              <a:rPr sz="1300" spc="-10" dirty="0">
                <a:solidFill>
                  <a:srgbClr val="FFFFFF"/>
                </a:solidFill>
                <a:latin typeface="Arial Unicode MS"/>
                <a:cs typeface="Arial Unicode MS"/>
              </a:rPr>
              <a:t>(</a:t>
            </a:r>
            <a:r>
              <a:rPr sz="1350" i="1" spc="-10" dirty="0">
                <a:solidFill>
                  <a:srgbClr val="FFFFFF"/>
                </a:solidFill>
                <a:latin typeface="Arial Unicode MS"/>
                <a:cs typeface="Arial Unicode MS"/>
              </a:rPr>
              <a:t>p</a:t>
            </a:r>
            <a:r>
              <a:rPr sz="1300" spc="-10" dirty="0">
                <a:solidFill>
                  <a:srgbClr val="FFFFFF"/>
                </a:solidFill>
                <a:latin typeface="Arial Unicode MS"/>
                <a:cs typeface="Arial Unicode MS"/>
              </a:rPr>
              <a:t>=0,02; </a:t>
            </a:r>
            <a:r>
              <a:rPr sz="1300" spc="-5" dirty="0">
                <a:solidFill>
                  <a:srgbClr val="FFFFFF"/>
                </a:solidFill>
                <a:latin typeface="Arial Unicode MS"/>
                <a:cs typeface="Arial Unicode MS"/>
              </a:rPr>
              <a:t>criteriul final</a:t>
            </a:r>
            <a:r>
              <a:rPr sz="1300" spc="6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Arial Unicode MS"/>
                <a:cs typeface="Arial Unicode MS"/>
              </a:rPr>
              <a:t>principal)</a:t>
            </a:r>
            <a:endParaRPr sz="1300">
              <a:latin typeface="Arial Unicode MS"/>
              <a:cs typeface="Arial Unicode MS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3567689" y="3429758"/>
            <a:ext cx="144780" cy="393700"/>
            <a:chOff x="3567689" y="3429758"/>
            <a:chExt cx="144780" cy="393700"/>
          </a:xfrm>
        </p:grpSpPr>
        <p:sp>
          <p:nvSpPr>
            <p:cNvPr id="67" name="object 67"/>
            <p:cNvSpPr/>
            <p:nvPr/>
          </p:nvSpPr>
          <p:spPr>
            <a:xfrm>
              <a:off x="3640074" y="3502154"/>
              <a:ext cx="0" cy="321310"/>
            </a:xfrm>
            <a:custGeom>
              <a:avLst/>
              <a:gdLst/>
              <a:ahLst/>
              <a:cxnLst/>
              <a:rect l="l" t="t" r="r" b="b"/>
              <a:pathLst>
                <a:path h="321310">
                  <a:moveTo>
                    <a:pt x="0" y="320979"/>
                  </a:moveTo>
                  <a:lnTo>
                    <a:pt x="0" y="0"/>
                  </a:lnTo>
                </a:path>
              </a:pathLst>
            </a:custGeom>
            <a:ln w="28956">
              <a:solidFill>
                <a:srgbClr val="F16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3567689" y="3429758"/>
              <a:ext cx="144780" cy="86995"/>
            </a:xfrm>
            <a:custGeom>
              <a:avLst/>
              <a:gdLst/>
              <a:ahLst/>
              <a:cxnLst/>
              <a:rect l="l" t="t" r="r" b="b"/>
              <a:pathLst>
                <a:path w="144779" h="86995">
                  <a:moveTo>
                    <a:pt x="72389" y="0"/>
                  </a:moveTo>
                  <a:lnTo>
                    <a:pt x="0" y="86867"/>
                  </a:lnTo>
                  <a:lnTo>
                    <a:pt x="144779" y="86867"/>
                  </a:lnTo>
                  <a:lnTo>
                    <a:pt x="72389" y="0"/>
                  </a:lnTo>
                  <a:close/>
                </a:path>
              </a:pathLst>
            </a:custGeom>
            <a:solidFill>
              <a:srgbClr val="F16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9" name="Picture 68">
            <a:extLst>
              <a:ext uri="{FF2B5EF4-FFF2-40B4-BE49-F238E27FC236}">
                <a16:creationId xmlns:a16="http://schemas.microsoft.com/office/drawing/2014/main" id="{2F6F3555-0F24-DBE5-BD3F-5B75B69AA99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654" t="22229" r="8854" b="16666"/>
          <a:stretch/>
        </p:blipFill>
        <p:spPr>
          <a:xfrm>
            <a:off x="10591800" y="4832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54252"/>
            <a:ext cx="12192000" cy="4218940"/>
          </a:xfrm>
          <a:custGeom>
            <a:avLst/>
            <a:gdLst/>
            <a:ahLst/>
            <a:cxnLst/>
            <a:rect l="l" t="t" r="r" b="b"/>
            <a:pathLst>
              <a:path w="12192000" h="4218940">
                <a:moveTo>
                  <a:pt x="12192000" y="0"/>
                </a:moveTo>
                <a:lnTo>
                  <a:pt x="0" y="0"/>
                </a:lnTo>
                <a:lnTo>
                  <a:pt x="0" y="4218432"/>
                </a:lnTo>
                <a:lnTo>
                  <a:pt x="12192000" y="4218432"/>
                </a:lnTo>
                <a:lnTo>
                  <a:pt x="12192000" y="0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9860" y="149759"/>
            <a:ext cx="11665939" cy="1077773"/>
          </a:xfrm>
          <a:prstGeom prst="rect">
            <a:avLst/>
          </a:prstGeom>
        </p:spPr>
        <p:txBody>
          <a:bodyPr vert="horz" wrap="square" lIns="0" tIns="226610" rIns="0" bIns="0" rtlCol="0">
            <a:spAutoFit/>
          </a:bodyPr>
          <a:lstStyle/>
          <a:p>
            <a:pPr marL="88900" marR="30480">
              <a:lnSpc>
                <a:spcPts val="3260"/>
              </a:lnSpc>
              <a:spcBef>
                <a:spcPts val="695"/>
              </a:spcBef>
            </a:pPr>
            <a:r>
              <a:rPr lang="ro-RO" dirty="0"/>
              <a:t>Esketamină</a:t>
            </a:r>
            <a:r>
              <a:rPr sz="3600" baseline="25462" dirty="0"/>
              <a:t> </a:t>
            </a:r>
            <a:r>
              <a:rPr sz="3200" dirty="0"/>
              <a:t>+ SSRI/SNRI </a:t>
            </a:r>
            <a:r>
              <a:rPr sz="3200" dirty="0">
                <a:solidFill>
                  <a:srgbClr val="D90F46"/>
                </a:solidFill>
                <a:latin typeface="Calibri"/>
                <a:cs typeface="Calibri"/>
              </a:rPr>
              <a:t>a </a:t>
            </a:r>
            <a:r>
              <a:rPr sz="3200" spc="-60" dirty="0">
                <a:solidFill>
                  <a:srgbClr val="D90F46"/>
                </a:solidFill>
                <a:latin typeface="Calibri"/>
                <a:cs typeface="Calibri"/>
              </a:rPr>
              <a:t>demonstrat </a:t>
            </a:r>
            <a:r>
              <a:rPr sz="3200" spc="-95" dirty="0">
                <a:solidFill>
                  <a:srgbClr val="D90F46"/>
                </a:solidFill>
                <a:latin typeface="Calibri"/>
                <a:cs typeface="Calibri"/>
              </a:rPr>
              <a:t>rate </a:t>
            </a:r>
            <a:r>
              <a:rPr sz="3200" spc="-20" dirty="0">
                <a:solidFill>
                  <a:srgbClr val="D90F46"/>
                </a:solidFill>
                <a:latin typeface="Calibri"/>
                <a:cs typeface="Calibri"/>
              </a:rPr>
              <a:t>mai </a:t>
            </a:r>
            <a:r>
              <a:rPr sz="3200" spc="-25" dirty="0">
                <a:solidFill>
                  <a:srgbClr val="D90F46"/>
                </a:solidFill>
                <a:latin typeface="Calibri"/>
                <a:cs typeface="Calibri"/>
              </a:rPr>
              <a:t>mari de </a:t>
            </a:r>
            <a:r>
              <a:rPr sz="3200" spc="-55" dirty="0">
                <a:solidFill>
                  <a:srgbClr val="D90F46"/>
                </a:solidFill>
                <a:latin typeface="Calibri"/>
                <a:cs typeface="Calibri"/>
              </a:rPr>
              <a:t>răspuns  </a:t>
            </a:r>
            <a:r>
              <a:rPr sz="3200" spc="-10" dirty="0">
                <a:solidFill>
                  <a:srgbClr val="D90F46"/>
                </a:solidFill>
                <a:latin typeface="Calibri"/>
                <a:cs typeface="Calibri"/>
              </a:rPr>
              <a:t>şi </a:t>
            </a:r>
            <a:r>
              <a:rPr sz="3200" spc="-35" dirty="0">
                <a:solidFill>
                  <a:srgbClr val="D90F46"/>
                </a:solidFill>
                <a:latin typeface="Calibri"/>
                <a:cs typeface="Calibri"/>
              </a:rPr>
              <a:t>remisiune </a:t>
            </a:r>
            <a:r>
              <a:rPr sz="3200" spc="-30" dirty="0">
                <a:solidFill>
                  <a:srgbClr val="D90F46"/>
                </a:solidFill>
                <a:latin typeface="Calibri"/>
                <a:cs typeface="Calibri"/>
              </a:rPr>
              <a:t>până </a:t>
            </a:r>
            <a:r>
              <a:rPr sz="3200" spc="-10" dirty="0">
                <a:solidFill>
                  <a:srgbClr val="D90F46"/>
                </a:solidFill>
                <a:latin typeface="Calibri"/>
                <a:cs typeface="Calibri"/>
              </a:rPr>
              <a:t>în </a:t>
            </a:r>
            <a:r>
              <a:rPr sz="3200" spc="-25" dirty="0">
                <a:solidFill>
                  <a:srgbClr val="D90F46"/>
                </a:solidFill>
                <a:latin typeface="Calibri"/>
                <a:cs typeface="Calibri"/>
              </a:rPr>
              <a:t>ziua </a:t>
            </a:r>
            <a:r>
              <a:rPr sz="3200" spc="-15" dirty="0">
                <a:solidFill>
                  <a:srgbClr val="D90F46"/>
                </a:solidFill>
                <a:latin typeface="Calibri"/>
                <a:cs typeface="Calibri"/>
              </a:rPr>
              <a:t>28 </a:t>
            </a:r>
            <a:r>
              <a:rPr sz="3200" spc="-50" dirty="0">
                <a:solidFill>
                  <a:srgbClr val="D90F46"/>
                </a:solidFill>
                <a:latin typeface="Calibri"/>
                <a:cs typeface="Calibri"/>
              </a:rPr>
              <a:t>comparativ </a:t>
            </a:r>
            <a:r>
              <a:rPr sz="3200" spc="-15" dirty="0">
                <a:solidFill>
                  <a:srgbClr val="D90F46"/>
                </a:solidFill>
                <a:latin typeface="Calibri"/>
                <a:cs typeface="Calibri"/>
              </a:rPr>
              <a:t>cu </a:t>
            </a:r>
            <a:r>
              <a:rPr sz="3200" spc="5" dirty="0"/>
              <a:t>placebo </a:t>
            </a:r>
            <a:r>
              <a:rPr sz="3200" dirty="0"/>
              <a:t>+</a:t>
            </a:r>
            <a:r>
              <a:rPr sz="3200" spc="20" dirty="0"/>
              <a:t> </a:t>
            </a:r>
            <a:r>
              <a:rPr sz="3200" dirty="0"/>
              <a:t>SSRI/SNRI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76412" y="1249131"/>
            <a:ext cx="86156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22475" marR="5080" indent="-201041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Ratele</a:t>
            </a:r>
            <a:r>
              <a:rPr sz="1800" b="1" spc="-7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de</a:t>
            </a:r>
            <a:r>
              <a:rPr sz="1800" b="1" spc="-3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răspuns</a:t>
            </a:r>
            <a:r>
              <a:rPr sz="1800" b="1" spc="-8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b="1" spc="-10" dirty="0">
                <a:solidFill>
                  <a:srgbClr val="1D1C1C"/>
                </a:solidFill>
                <a:latin typeface="Arial Unicode MS"/>
                <a:cs typeface="Arial Unicode MS"/>
              </a:rPr>
              <a:t>şi</a:t>
            </a:r>
            <a:r>
              <a:rPr sz="1800" b="1" spc="-4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remisiune</a:t>
            </a:r>
            <a:r>
              <a:rPr sz="1800" b="1" spc="-9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b="1" spc="-10" dirty="0">
                <a:solidFill>
                  <a:srgbClr val="1D1C1C"/>
                </a:solidFill>
                <a:latin typeface="Arial Unicode MS"/>
                <a:cs typeface="Arial Unicode MS"/>
              </a:rPr>
              <a:t>în</a:t>
            </a:r>
            <a:r>
              <a:rPr sz="1800" b="1" spc="-4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ziua</a:t>
            </a:r>
            <a:r>
              <a:rPr sz="1800" b="1" spc="-6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28</a:t>
            </a:r>
            <a:r>
              <a:rPr sz="1800" b="1" spc="-3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15" dirty="0">
                <a:solidFill>
                  <a:srgbClr val="1D1C1C"/>
                </a:solidFill>
                <a:latin typeface="Arial Unicode MS"/>
                <a:cs typeface="Arial Unicode MS"/>
              </a:rPr>
              <a:t>la</a:t>
            </a:r>
            <a:r>
              <a:rPr sz="1800" spc="-3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30" dirty="0">
                <a:solidFill>
                  <a:srgbClr val="1D1C1C"/>
                </a:solidFill>
                <a:latin typeface="Arial Unicode MS"/>
                <a:cs typeface="Arial Unicode MS"/>
              </a:rPr>
              <a:t>pacienţii</a:t>
            </a:r>
            <a:r>
              <a:rPr sz="1800" spc="1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15" dirty="0">
                <a:solidFill>
                  <a:srgbClr val="1D1C1C"/>
                </a:solidFill>
                <a:latin typeface="Arial Unicode MS"/>
                <a:cs typeface="Arial Unicode MS"/>
              </a:rPr>
              <a:t>cu</a:t>
            </a:r>
            <a:r>
              <a:rPr sz="1800" spc="-3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20" dirty="0">
                <a:solidFill>
                  <a:srgbClr val="1D1C1C"/>
                </a:solidFill>
                <a:latin typeface="Arial Unicode MS"/>
                <a:cs typeface="Arial Unicode MS"/>
              </a:rPr>
              <a:t>TDM</a:t>
            </a:r>
            <a:r>
              <a:rPr sz="1800" spc="-3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20" dirty="0">
                <a:solidFill>
                  <a:srgbClr val="1D1C1C"/>
                </a:solidFill>
                <a:latin typeface="Arial Unicode MS"/>
                <a:cs typeface="Arial Unicode MS"/>
              </a:rPr>
              <a:t>care</a:t>
            </a:r>
            <a:r>
              <a:rPr sz="1800" spc="-2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15" dirty="0">
                <a:solidFill>
                  <a:srgbClr val="1D1C1C"/>
                </a:solidFill>
                <a:latin typeface="Arial Unicode MS"/>
                <a:cs typeface="Arial Unicode MS"/>
              </a:rPr>
              <a:t>nu</a:t>
            </a:r>
            <a:r>
              <a:rPr sz="1800" spc="-3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15" dirty="0">
                <a:solidFill>
                  <a:srgbClr val="1D1C1C"/>
                </a:solidFill>
                <a:latin typeface="Arial Unicode MS"/>
                <a:cs typeface="Arial Unicode MS"/>
              </a:rPr>
              <a:t>au</a:t>
            </a:r>
            <a:r>
              <a:rPr sz="1800" spc="-25" dirty="0">
                <a:solidFill>
                  <a:srgbClr val="1D1C1C"/>
                </a:solidFill>
                <a:latin typeface="Arial Unicode MS"/>
                <a:cs typeface="Arial Unicode MS"/>
              </a:rPr>
              <a:t> răspuns</a:t>
            </a:r>
            <a:r>
              <a:rPr sz="1800" spc="-1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15" dirty="0">
                <a:solidFill>
                  <a:srgbClr val="1D1C1C"/>
                </a:solidFill>
                <a:latin typeface="Arial Unicode MS"/>
                <a:cs typeface="Arial Unicode MS"/>
              </a:rPr>
              <a:t>la</a:t>
            </a:r>
            <a:r>
              <a:rPr sz="1800" spc="-2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30" dirty="0">
                <a:solidFill>
                  <a:srgbClr val="1D1C1C"/>
                </a:solidFill>
                <a:latin typeface="Arial Unicode MS"/>
                <a:cs typeface="Arial Unicode MS"/>
              </a:rPr>
              <a:t>cel  </a:t>
            </a:r>
            <a:r>
              <a:rPr sz="1800" spc="-25" dirty="0">
                <a:solidFill>
                  <a:srgbClr val="1D1C1C"/>
                </a:solidFill>
                <a:latin typeface="Arial Unicode MS"/>
                <a:cs typeface="Arial Unicode MS"/>
              </a:rPr>
              <a:t>puţin </a:t>
            </a:r>
            <a:r>
              <a:rPr sz="1800" dirty="0">
                <a:solidFill>
                  <a:srgbClr val="1D1C1C"/>
                </a:solidFill>
                <a:latin typeface="Arial Unicode MS"/>
                <a:cs typeface="Arial Unicode MS"/>
              </a:rPr>
              <a:t>2 </a:t>
            </a:r>
            <a:r>
              <a:rPr sz="1800" spc="-25" dirty="0">
                <a:solidFill>
                  <a:srgbClr val="1D1C1C"/>
                </a:solidFill>
                <a:latin typeface="Arial Unicode MS"/>
                <a:cs typeface="Arial Unicode MS"/>
              </a:rPr>
              <a:t>tratamente </a:t>
            </a:r>
            <a:r>
              <a:rPr sz="1800" spc="-20" dirty="0">
                <a:solidFill>
                  <a:srgbClr val="1D1C1C"/>
                </a:solidFill>
                <a:latin typeface="Arial Unicode MS"/>
                <a:cs typeface="Arial Unicode MS"/>
              </a:rPr>
              <a:t>AD* </a:t>
            </a:r>
            <a:r>
              <a:rPr sz="1800" spc="-25" dirty="0">
                <a:solidFill>
                  <a:srgbClr val="1D1C1C"/>
                </a:solidFill>
                <a:latin typeface="Arial Unicode MS"/>
                <a:cs typeface="Arial Unicode MS"/>
              </a:rPr>
              <a:t>(criteriu final</a:t>
            </a:r>
            <a:r>
              <a:rPr sz="1800" spc="-3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25" dirty="0">
                <a:solidFill>
                  <a:srgbClr val="1D1C1C"/>
                </a:solidFill>
                <a:latin typeface="Arial Unicode MS"/>
                <a:cs typeface="Arial Unicode MS"/>
              </a:rPr>
              <a:t>secundar)</a:t>
            </a:r>
            <a:endParaRPr sz="180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1748" y="5495632"/>
            <a:ext cx="11925935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25" dirty="0">
                <a:latin typeface="Calibri"/>
                <a:cs typeface="Calibri"/>
              </a:rPr>
              <a:t>NNT: </a:t>
            </a:r>
            <a:r>
              <a:rPr sz="900" spc="-25" dirty="0">
                <a:latin typeface="Calibri"/>
                <a:cs typeface="Calibri"/>
              </a:rPr>
              <a:t>număr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pacienţi </a:t>
            </a:r>
            <a:r>
              <a:rPr sz="900" spc="-20" dirty="0">
                <a:latin typeface="Calibri"/>
                <a:cs typeface="Calibri"/>
              </a:rPr>
              <a:t>care </a:t>
            </a:r>
            <a:r>
              <a:rPr sz="900" spc="-30" dirty="0">
                <a:latin typeface="Calibri"/>
                <a:cs typeface="Calibri"/>
              </a:rPr>
              <a:t>trebuie </a:t>
            </a:r>
            <a:r>
              <a:rPr sz="900" spc="-25" dirty="0">
                <a:latin typeface="Calibri"/>
                <a:cs typeface="Calibri"/>
              </a:rPr>
              <a:t>trataţi. Pacienţii </a:t>
            </a:r>
            <a:r>
              <a:rPr sz="900" spc="-20" dirty="0">
                <a:latin typeface="Calibri"/>
                <a:cs typeface="Calibri"/>
              </a:rPr>
              <a:t>din </a:t>
            </a:r>
            <a:r>
              <a:rPr sz="900" spc="-30" dirty="0">
                <a:latin typeface="Calibri"/>
                <a:cs typeface="Calibri"/>
              </a:rPr>
              <a:t>studiul </a:t>
            </a:r>
            <a:r>
              <a:rPr sz="900" spc="-25" dirty="0">
                <a:latin typeface="Calibri"/>
                <a:cs typeface="Calibri"/>
              </a:rPr>
              <a:t>TRANSFORM </a:t>
            </a:r>
            <a:r>
              <a:rPr sz="900" dirty="0">
                <a:latin typeface="Calibri"/>
                <a:cs typeface="Calibri"/>
              </a:rPr>
              <a:t>2 </a:t>
            </a:r>
            <a:r>
              <a:rPr sz="900" spc="-15" dirty="0">
                <a:latin typeface="Calibri"/>
                <a:cs typeface="Calibri"/>
              </a:rPr>
              <a:t>au </a:t>
            </a:r>
            <a:r>
              <a:rPr sz="900" spc="-20" dirty="0">
                <a:latin typeface="Calibri"/>
                <a:cs typeface="Calibri"/>
              </a:rPr>
              <a:t>avut </a:t>
            </a:r>
            <a:r>
              <a:rPr sz="900" spc="-25" dirty="0">
                <a:latin typeface="Calibri"/>
                <a:cs typeface="Calibri"/>
              </a:rPr>
              <a:t>vârste </a:t>
            </a:r>
            <a:r>
              <a:rPr sz="900" spc="-30" dirty="0">
                <a:latin typeface="Calibri"/>
                <a:cs typeface="Calibri"/>
              </a:rPr>
              <a:t>cuprinse </a:t>
            </a:r>
            <a:r>
              <a:rPr sz="900" spc="-25" dirty="0">
                <a:latin typeface="Calibri"/>
                <a:cs typeface="Calibri"/>
              </a:rPr>
              <a:t>între </a:t>
            </a:r>
            <a:r>
              <a:rPr sz="900" spc="-15" dirty="0">
                <a:latin typeface="Calibri"/>
                <a:cs typeface="Calibri"/>
              </a:rPr>
              <a:t>18 şi 64 de</a:t>
            </a:r>
            <a:r>
              <a:rPr sz="900" spc="-5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ani.</a:t>
            </a:r>
            <a:endParaRPr sz="900" dirty="0">
              <a:latin typeface="Calibri"/>
              <a:cs typeface="Calibri"/>
            </a:endParaRPr>
          </a:p>
          <a:p>
            <a:pPr marL="12700" marR="5080" indent="-635">
              <a:lnSpc>
                <a:spcPct val="100000"/>
              </a:lnSpc>
            </a:pPr>
            <a:r>
              <a:rPr sz="900" dirty="0">
                <a:latin typeface="Calibri"/>
                <a:cs typeface="Calibri"/>
              </a:rPr>
              <a:t>* </a:t>
            </a:r>
            <a:r>
              <a:rPr sz="900" spc="-15" dirty="0">
                <a:latin typeface="Calibri"/>
                <a:cs typeface="Calibri"/>
              </a:rPr>
              <a:t>Evaluarea </a:t>
            </a:r>
            <a:r>
              <a:rPr sz="900" spc="-20" dirty="0">
                <a:latin typeface="Calibri"/>
                <a:cs typeface="Calibri"/>
              </a:rPr>
              <a:t>răspunsului </a:t>
            </a:r>
            <a:r>
              <a:rPr sz="900" spc="-10" dirty="0">
                <a:latin typeface="Calibri"/>
                <a:cs typeface="Calibri"/>
              </a:rPr>
              <a:t>şi </a:t>
            </a:r>
            <a:r>
              <a:rPr sz="900" spc="-15" dirty="0">
                <a:latin typeface="Calibri"/>
                <a:cs typeface="Calibri"/>
              </a:rPr>
              <a:t>remisiunii </a:t>
            </a:r>
            <a:r>
              <a:rPr sz="900" spc="-10" dirty="0">
                <a:latin typeface="Calibri"/>
                <a:cs typeface="Calibri"/>
              </a:rPr>
              <a:t>în </a:t>
            </a:r>
            <a:r>
              <a:rPr sz="900" spc="-15" dirty="0">
                <a:latin typeface="Calibri"/>
                <a:cs typeface="Calibri"/>
              </a:rPr>
              <a:t>ziua </a:t>
            </a:r>
            <a:r>
              <a:rPr sz="900" spc="-10" dirty="0">
                <a:latin typeface="Calibri"/>
                <a:cs typeface="Calibri"/>
              </a:rPr>
              <a:t>28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0" dirty="0">
                <a:latin typeface="Calibri"/>
                <a:cs typeface="Calibri"/>
              </a:rPr>
              <a:t>reprezentat </a:t>
            </a:r>
            <a:r>
              <a:rPr sz="900" spc="-10" dirty="0">
                <a:latin typeface="Calibri"/>
                <a:cs typeface="Calibri"/>
              </a:rPr>
              <a:t>un </a:t>
            </a:r>
            <a:r>
              <a:rPr sz="900" spc="-15" dirty="0">
                <a:latin typeface="Calibri"/>
                <a:cs typeface="Calibri"/>
              </a:rPr>
              <a:t>criteriu final </a:t>
            </a:r>
            <a:r>
              <a:rPr sz="900" spc="-20" dirty="0">
                <a:latin typeface="Calibri"/>
                <a:cs typeface="Calibri"/>
              </a:rPr>
              <a:t>secundar. </a:t>
            </a:r>
            <a:r>
              <a:rPr sz="900" spc="-15" dirty="0">
                <a:latin typeface="Calibri"/>
                <a:cs typeface="Calibri"/>
              </a:rPr>
              <a:t>Semnificaţia statistică </a:t>
            </a:r>
            <a:r>
              <a:rPr sz="900" spc="-10" dirty="0">
                <a:latin typeface="Calibri"/>
                <a:cs typeface="Calibri"/>
              </a:rPr>
              <a:t>nu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15" dirty="0">
                <a:latin typeface="Calibri"/>
                <a:cs typeface="Calibri"/>
              </a:rPr>
              <a:t>fost raportată. </a:t>
            </a:r>
            <a:r>
              <a:rPr sz="900" spc="-10" dirty="0">
                <a:latin typeface="Calibri"/>
                <a:cs typeface="Calibri"/>
              </a:rPr>
              <a:t>70 </a:t>
            </a:r>
            <a:r>
              <a:rPr sz="900" spc="-15" dirty="0">
                <a:latin typeface="Calibri"/>
                <a:cs typeface="Calibri"/>
              </a:rPr>
              <a:t>din </a:t>
            </a:r>
            <a:r>
              <a:rPr sz="900" spc="-10" dirty="0">
                <a:latin typeface="Calibri"/>
                <a:cs typeface="Calibri"/>
              </a:rPr>
              <a:t>101 </a:t>
            </a:r>
            <a:r>
              <a:rPr sz="900" spc="-15" dirty="0">
                <a:latin typeface="Calibri"/>
                <a:cs typeface="Calibri"/>
              </a:rPr>
              <a:t>pacienţi (69,3%) din braţul </a:t>
            </a:r>
            <a:r>
              <a:rPr sz="900" spc="-5" dirty="0">
                <a:latin typeface="Calibri"/>
                <a:cs typeface="Calibri"/>
              </a:rPr>
              <a:t>cu </a:t>
            </a:r>
            <a:r>
              <a:rPr lang="ro-RO" sz="900" spc="-15" dirty="0">
                <a:latin typeface="Calibri"/>
                <a:cs typeface="Calibri"/>
              </a:rPr>
              <a:t>Esketamină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+ </a:t>
            </a:r>
            <a:r>
              <a:rPr sz="900" spc="-15" dirty="0">
                <a:latin typeface="Calibri"/>
                <a:cs typeface="Calibri"/>
              </a:rPr>
              <a:t>SSRI/SNRI </a:t>
            </a:r>
            <a:r>
              <a:rPr sz="900" spc="-10" dirty="0">
                <a:latin typeface="Calibri"/>
                <a:cs typeface="Calibri"/>
              </a:rPr>
              <a:t>şi 52 </a:t>
            </a:r>
            <a:r>
              <a:rPr sz="900" spc="-15" dirty="0">
                <a:latin typeface="Calibri"/>
                <a:cs typeface="Calibri"/>
              </a:rPr>
              <a:t>din </a:t>
            </a:r>
            <a:r>
              <a:rPr sz="900" spc="-10" dirty="0">
                <a:latin typeface="Calibri"/>
                <a:cs typeface="Calibri"/>
              </a:rPr>
              <a:t>100 de </a:t>
            </a:r>
            <a:r>
              <a:rPr sz="900" spc="-15" dirty="0">
                <a:latin typeface="Calibri"/>
                <a:cs typeface="Calibri"/>
              </a:rPr>
              <a:t>pacienţi (52,0%) din braţul </a:t>
            </a:r>
            <a:r>
              <a:rPr sz="900" spc="-5" dirty="0">
                <a:latin typeface="Calibri"/>
                <a:cs typeface="Calibri"/>
              </a:rPr>
              <a:t>cu </a:t>
            </a:r>
            <a:r>
              <a:rPr sz="900" spc="-15" dirty="0">
                <a:latin typeface="Calibri"/>
                <a:cs typeface="Calibri"/>
              </a:rPr>
              <a:t>placebo </a:t>
            </a:r>
            <a:r>
              <a:rPr sz="900" dirty="0">
                <a:latin typeface="Calibri"/>
                <a:cs typeface="Calibri"/>
              </a:rPr>
              <a:t>+ </a:t>
            </a:r>
            <a:r>
              <a:rPr sz="900" spc="-15" dirty="0">
                <a:latin typeface="Calibri"/>
                <a:cs typeface="Calibri"/>
              </a:rPr>
              <a:t>SSRI/SNRI </a:t>
            </a:r>
            <a:r>
              <a:rPr sz="900" spc="-10" dirty="0">
                <a:latin typeface="Calibri"/>
                <a:cs typeface="Calibri"/>
              </a:rPr>
              <a:t>au  </a:t>
            </a:r>
            <a:r>
              <a:rPr sz="900" spc="-15" dirty="0">
                <a:latin typeface="Calibri"/>
                <a:cs typeface="Calibri"/>
              </a:rPr>
              <a:t>fost clasificaţi </a:t>
            </a:r>
            <a:r>
              <a:rPr sz="900" spc="-5" dirty="0">
                <a:latin typeface="Calibri"/>
                <a:cs typeface="Calibri"/>
              </a:rPr>
              <a:t>ca </a:t>
            </a:r>
            <a:r>
              <a:rPr sz="900" spc="-15" dirty="0">
                <a:latin typeface="Calibri"/>
                <a:cs typeface="Calibri"/>
              </a:rPr>
              <a:t>pacienţi </a:t>
            </a:r>
            <a:r>
              <a:rPr sz="900" spc="-10" dirty="0">
                <a:latin typeface="Calibri"/>
                <a:cs typeface="Calibri"/>
              </a:rPr>
              <a:t>care au </a:t>
            </a:r>
            <a:r>
              <a:rPr sz="900" spc="-15" dirty="0">
                <a:latin typeface="Calibri"/>
                <a:cs typeface="Calibri"/>
              </a:rPr>
              <a:t>obţinut </a:t>
            </a:r>
            <a:r>
              <a:rPr sz="900" spc="-20" dirty="0">
                <a:latin typeface="Calibri"/>
                <a:cs typeface="Calibri"/>
              </a:rPr>
              <a:t>răspuns </a:t>
            </a:r>
            <a:r>
              <a:rPr sz="900" spc="-10" dirty="0">
                <a:latin typeface="Calibri"/>
                <a:cs typeface="Calibri"/>
              </a:rPr>
              <a:t>în </a:t>
            </a:r>
            <a:r>
              <a:rPr sz="900" spc="-15" dirty="0">
                <a:latin typeface="Calibri"/>
                <a:cs typeface="Calibri"/>
              </a:rPr>
              <a:t>ziua </a:t>
            </a:r>
            <a:r>
              <a:rPr sz="900" spc="-10" dirty="0">
                <a:latin typeface="Calibri"/>
                <a:cs typeface="Calibri"/>
              </a:rPr>
              <a:t>28 </a:t>
            </a:r>
            <a:r>
              <a:rPr sz="900" spc="-15" dirty="0">
                <a:latin typeface="Calibri"/>
                <a:cs typeface="Calibri"/>
              </a:rPr>
              <a:t>(odds ratio=2,4, interval credibil </a:t>
            </a:r>
            <a:r>
              <a:rPr sz="900" spc="-10" dirty="0">
                <a:latin typeface="Calibri"/>
                <a:cs typeface="Calibri"/>
              </a:rPr>
              <a:t>de </a:t>
            </a:r>
            <a:r>
              <a:rPr sz="900" spc="-15" dirty="0">
                <a:latin typeface="Calibri"/>
                <a:cs typeface="Calibri"/>
              </a:rPr>
              <a:t>95%=1,30, 4,54). Măsurat </a:t>
            </a:r>
            <a:r>
              <a:rPr sz="900" spc="-5" dirty="0">
                <a:latin typeface="Calibri"/>
                <a:cs typeface="Calibri"/>
              </a:rPr>
              <a:t>cu </a:t>
            </a:r>
            <a:r>
              <a:rPr sz="900" spc="-15" dirty="0">
                <a:latin typeface="Calibri"/>
                <a:cs typeface="Calibri"/>
              </a:rPr>
              <a:t>ajutorul scorului total Montgomery-Ăsberg </a:t>
            </a:r>
            <a:r>
              <a:rPr sz="900" spc="-20" dirty="0">
                <a:latin typeface="Calibri"/>
                <a:cs typeface="Calibri"/>
              </a:rPr>
              <a:t>Depression </a:t>
            </a:r>
            <a:r>
              <a:rPr sz="900" spc="-15" dirty="0">
                <a:latin typeface="Calibri"/>
                <a:cs typeface="Calibri"/>
              </a:rPr>
              <a:t>Rating Scale (MADRS, </a:t>
            </a:r>
            <a:r>
              <a:rPr sz="900" i="1" spc="-15" dirty="0">
                <a:latin typeface="Calibri"/>
                <a:cs typeface="Calibri"/>
              </a:rPr>
              <a:t>Scala </a:t>
            </a:r>
            <a:r>
              <a:rPr sz="900" i="1" spc="-5" dirty="0">
                <a:latin typeface="Calibri"/>
                <a:cs typeface="Calibri"/>
              </a:rPr>
              <a:t>de </a:t>
            </a:r>
            <a:r>
              <a:rPr sz="900" i="1" spc="-15" dirty="0">
                <a:latin typeface="Calibri"/>
                <a:cs typeface="Calibri"/>
              </a:rPr>
              <a:t>Evaluare </a:t>
            </a:r>
            <a:r>
              <a:rPr sz="900" i="1" dirty="0">
                <a:latin typeface="Calibri"/>
                <a:cs typeface="Calibri"/>
              </a:rPr>
              <a:t>a </a:t>
            </a:r>
            <a:r>
              <a:rPr sz="900" i="1" spc="-15" dirty="0">
                <a:latin typeface="Calibri"/>
                <a:cs typeface="Calibri"/>
              </a:rPr>
              <a:t>Depresiei</a:t>
            </a:r>
            <a:r>
              <a:rPr sz="900" i="1" spc="10" dirty="0">
                <a:latin typeface="Calibri"/>
                <a:cs typeface="Calibri"/>
              </a:rPr>
              <a:t> </a:t>
            </a:r>
            <a:r>
              <a:rPr sz="900" i="1" spc="-15" dirty="0">
                <a:latin typeface="Calibri"/>
                <a:cs typeface="Calibri"/>
              </a:rPr>
              <a:t>Montgomery-Ăsberg</a:t>
            </a:r>
            <a:r>
              <a:rPr sz="900" spc="-15" dirty="0">
                <a:latin typeface="Calibri"/>
                <a:cs typeface="Calibri"/>
              </a:rPr>
              <a:t>).</a:t>
            </a:r>
            <a:endParaRPr sz="900" dirty="0">
              <a:latin typeface="Calibri"/>
              <a:cs typeface="Calibri"/>
            </a:endParaRPr>
          </a:p>
          <a:p>
            <a:pPr marL="12700" marR="6762750" indent="-635">
              <a:lnSpc>
                <a:spcPct val="100000"/>
              </a:lnSpc>
            </a:pPr>
            <a:r>
              <a:rPr sz="900" b="1" spc="-10" dirty="0">
                <a:latin typeface="Calibri"/>
                <a:cs typeface="Calibri"/>
              </a:rPr>
              <a:t>** </a:t>
            </a:r>
            <a:r>
              <a:rPr sz="900" spc="-20" dirty="0">
                <a:latin typeface="Calibri"/>
                <a:cs typeface="Calibri"/>
              </a:rPr>
              <a:t>Răspuns: </a:t>
            </a:r>
            <a:r>
              <a:rPr sz="900" spc="-15" dirty="0">
                <a:latin typeface="Calibri"/>
                <a:cs typeface="Calibri"/>
              </a:rPr>
              <a:t>reducere </a:t>
            </a:r>
            <a:r>
              <a:rPr sz="900" spc="-5" dirty="0">
                <a:latin typeface="Calibri"/>
                <a:cs typeface="Calibri"/>
              </a:rPr>
              <a:t>cu </a:t>
            </a:r>
            <a:r>
              <a:rPr sz="900" spc="-15" dirty="0">
                <a:latin typeface="Calibri"/>
                <a:cs typeface="Calibri"/>
              </a:rPr>
              <a:t>≥50%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15" dirty="0">
                <a:latin typeface="Calibri"/>
                <a:cs typeface="Calibri"/>
              </a:rPr>
              <a:t>scorului total MADRS faţă </a:t>
            </a:r>
            <a:r>
              <a:rPr sz="900" spc="-10" dirty="0">
                <a:latin typeface="Calibri"/>
                <a:cs typeface="Calibri"/>
              </a:rPr>
              <a:t>de </a:t>
            </a:r>
            <a:r>
              <a:rPr sz="900" spc="-15" dirty="0">
                <a:latin typeface="Calibri"/>
                <a:cs typeface="Calibri"/>
              </a:rPr>
              <a:t>momentul iniţial. </a:t>
            </a:r>
            <a:r>
              <a:rPr sz="900" spc="-20" dirty="0">
                <a:latin typeface="Calibri"/>
                <a:cs typeface="Calibri"/>
              </a:rPr>
              <a:t>Remisiune: </a:t>
            </a:r>
            <a:r>
              <a:rPr sz="900" spc="-10" dirty="0">
                <a:latin typeface="Calibri"/>
                <a:cs typeface="Calibri"/>
              </a:rPr>
              <a:t>scor </a:t>
            </a:r>
            <a:r>
              <a:rPr sz="900" spc="-15" dirty="0">
                <a:latin typeface="Calibri"/>
                <a:cs typeface="Calibri"/>
              </a:rPr>
              <a:t>total MADRS ≤12.  </a:t>
            </a:r>
            <a:r>
              <a:rPr sz="900" spc="-20" dirty="0">
                <a:latin typeface="Calibri"/>
                <a:cs typeface="Calibri"/>
              </a:rPr>
              <a:t>Popova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V,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et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al.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i="1" spc="-15" dirty="0">
                <a:latin typeface="Calibri"/>
                <a:cs typeface="Calibri"/>
              </a:rPr>
              <a:t>Am</a:t>
            </a:r>
            <a:r>
              <a:rPr sz="900" i="1" spc="-30" dirty="0">
                <a:latin typeface="Calibri"/>
                <a:cs typeface="Calibri"/>
              </a:rPr>
              <a:t> </a:t>
            </a:r>
            <a:r>
              <a:rPr sz="900" i="1" dirty="0">
                <a:latin typeface="Calibri"/>
                <a:cs typeface="Calibri"/>
              </a:rPr>
              <a:t>J</a:t>
            </a:r>
            <a:r>
              <a:rPr sz="900" i="1" spc="-50" dirty="0">
                <a:latin typeface="Calibri"/>
                <a:cs typeface="Calibri"/>
              </a:rPr>
              <a:t> </a:t>
            </a:r>
            <a:r>
              <a:rPr sz="900" i="1" spc="-25" dirty="0">
                <a:latin typeface="Calibri"/>
                <a:cs typeface="Calibri"/>
              </a:rPr>
              <a:t>Psychiatry. </a:t>
            </a:r>
            <a:r>
              <a:rPr sz="900" spc="-25" dirty="0">
                <a:latin typeface="Calibri"/>
                <a:cs typeface="Calibri"/>
              </a:rPr>
              <a:t>2019;176:428–38.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33500" y="2151888"/>
            <a:ext cx="10343515" cy="2772410"/>
          </a:xfrm>
          <a:custGeom>
            <a:avLst/>
            <a:gdLst/>
            <a:ahLst/>
            <a:cxnLst/>
            <a:rect l="l" t="t" r="r" b="b"/>
            <a:pathLst>
              <a:path w="10343515" h="2772410">
                <a:moveTo>
                  <a:pt x="0" y="2772156"/>
                </a:moveTo>
                <a:lnTo>
                  <a:pt x="0" y="0"/>
                </a:lnTo>
              </a:path>
              <a:path w="10343515" h="2772410">
                <a:moveTo>
                  <a:pt x="0" y="2772156"/>
                </a:moveTo>
                <a:lnTo>
                  <a:pt x="10343388" y="2772156"/>
                </a:lnTo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830323" y="3002279"/>
            <a:ext cx="1988820" cy="1912620"/>
          </a:xfrm>
          <a:prstGeom prst="rect">
            <a:avLst/>
          </a:prstGeom>
          <a:solidFill>
            <a:srgbClr val="F16F2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700">
              <a:latin typeface="Times New Roman"/>
              <a:cs typeface="Times New Roman"/>
            </a:endParaRPr>
          </a:p>
          <a:p>
            <a:pPr marL="633095">
              <a:lnSpc>
                <a:spcPct val="100000"/>
              </a:lnSpc>
              <a:spcBef>
                <a:spcPts val="1914"/>
              </a:spcBef>
            </a:pPr>
            <a:r>
              <a:rPr sz="2000" dirty="0">
                <a:solidFill>
                  <a:srgbClr val="FFFFFF"/>
                </a:solidFill>
                <a:latin typeface="Arial Unicode MS"/>
                <a:cs typeface="Arial Unicode MS"/>
              </a:rPr>
              <a:t>69,3%</a:t>
            </a:r>
            <a:endParaRPr sz="2000">
              <a:latin typeface="Arial Unicode MS"/>
              <a:cs typeface="Arial Unicode MS"/>
            </a:endParaRPr>
          </a:p>
          <a:p>
            <a:pPr marL="626745">
              <a:lnSpc>
                <a:spcPct val="100000"/>
              </a:lnSpc>
              <a:spcBef>
                <a:spcPts val="275"/>
              </a:spcBef>
            </a:pPr>
            <a:r>
              <a:rPr sz="2000" dirty="0">
                <a:solidFill>
                  <a:srgbClr val="FFFFFF"/>
                </a:solidFill>
                <a:latin typeface="Arial Unicode MS"/>
                <a:cs typeface="Arial Unicode MS"/>
              </a:rPr>
              <a:t>NNT</a:t>
            </a:r>
            <a:r>
              <a:rPr sz="2000" spc="-11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2000" dirty="0">
                <a:solidFill>
                  <a:srgbClr val="FFFFFF"/>
                </a:solidFill>
                <a:latin typeface="Arial Unicode MS"/>
                <a:cs typeface="Arial Unicode MS"/>
              </a:rPr>
              <a:t>6</a:t>
            </a:r>
            <a:endParaRPr sz="2000"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01256" y="3475482"/>
            <a:ext cx="1990725" cy="1439545"/>
          </a:xfrm>
          <a:prstGeom prst="rect">
            <a:avLst/>
          </a:prstGeom>
          <a:solidFill>
            <a:srgbClr val="F16F20"/>
          </a:solidFill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Arial Unicode MS"/>
                <a:cs typeface="Arial Unicode MS"/>
              </a:rPr>
              <a:t>52,5%</a:t>
            </a:r>
            <a:endParaRPr sz="1800">
              <a:latin typeface="Arial Unicode MS"/>
              <a:cs typeface="Arial Unicode MS"/>
            </a:endParaRPr>
          </a:p>
          <a:p>
            <a:pPr algn="ctr">
              <a:lnSpc>
                <a:spcPct val="100000"/>
              </a:lnSpc>
              <a:spcBef>
                <a:spcPts val="270"/>
              </a:spcBef>
            </a:pPr>
            <a:r>
              <a:rPr sz="2000" dirty="0">
                <a:solidFill>
                  <a:srgbClr val="FFFFFF"/>
                </a:solidFill>
                <a:latin typeface="Arial Unicode MS"/>
                <a:cs typeface="Arial Unicode MS"/>
              </a:rPr>
              <a:t>NNT</a:t>
            </a:r>
            <a:r>
              <a:rPr sz="2000" spc="-3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2000" dirty="0">
                <a:solidFill>
                  <a:srgbClr val="FFFFFF"/>
                </a:solidFill>
                <a:latin typeface="Arial Unicode MS"/>
                <a:cs typeface="Arial Unicode MS"/>
              </a:rPr>
              <a:t>5</a:t>
            </a:r>
            <a:endParaRPr sz="2000">
              <a:latin typeface="Arial Unicode MS"/>
              <a:cs typeface="Arial Unicode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18788" y="3475482"/>
            <a:ext cx="1988820" cy="1439545"/>
          </a:xfrm>
          <a:prstGeom prst="rect">
            <a:avLst/>
          </a:prstGeom>
          <a:solidFill>
            <a:srgbClr val="898585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3900">
              <a:latin typeface="Times New Roman"/>
              <a:cs typeface="Times New Roman"/>
            </a:endParaRPr>
          </a:p>
          <a:p>
            <a:pPr marL="63246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Arial Unicode MS"/>
                <a:cs typeface="Arial Unicode MS"/>
              </a:rPr>
              <a:t>52,0%</a:t>
            </a:r>
            <a:endParaRPr sz="2000">
              <a:latin typeface="Arial Unicode MS"/>
              <a:cs typeface="Arial Unicode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89719" y="4064508"/>
            <a:ext cx="1988820" cy="850900"/>
          </a:xfrm>
          <a:prstGeom prst="rect">
            <a:avLst/>
          </a:prstGeom>
          <a:solidFill>
            <a:srgbClr val="898585"/>
          </a:solidFill>
        </p:spPr>
        <p:txBody>
          <a:bodyPr vert="horz" wrap="square" lIns="0" tIns="276225" rIns="0" bIns="0" rtlCol="0">
            <a:spAutoFit/>
          </a:bodyPr>
          <a:lstStyle/>
          <a:p>
            <a:pPr marL="633095">
              <a:lnSpc>
                <a:spcPct val="100000"/>
              </a:lnSpc>
              <a:spcBef>
                <a:spcPts val="2175"/>
              </a:spcBef>
            </a:pPr>
            <a:r>
              <a:rPr sz="2000" dirty="0">
                <a:solidFill>
                  <a:srgbClr val="FFFFFF"/>
                </a:solidFill>
                <a:latin typeface="Arial Unicode MS"/>
                <a:cs typeface="Arial Unicode MS"/>
              </a:rPr>
              <a:t>31,0%</a:t>
            </a:r>
            <a:endParaRPr sz="2000">
              <a:latin typeface="Arial Unicode MS"/>
              <a:cs typeface="Arial Unicode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43409" y="4806484"/>
            <a:ext cx="2470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Unicode MS"/>
                <a:cs typeface="Arial Unicode MS"/>
              </a:rPr>
              <a:t>0%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8674" y="4252205"/>
            <a:ext cx="3295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Unicode MS"/>
                <a:cs typeface="Arial Unicode MS"/>
              </a:rPr>
              <a:t>2</a:t>
            </a:r>
            <a:r>
              <a:rPr sz="1200" spc="-10" dirty="0">
                <a:latin typeface="Arial Unicode MS"/>
                <a:cs typeface="Arial Unicode MS"/>
              </a:rPr>
              <a:t>0%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58674" y="3697926"/>
            <a:ext cx="3295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Unicode MS"/>
                <a:cs typeface="Arial Unicode MS"/>
              </a:rPr>
              <a:t>4</a:t>
            </a:r>
            <a:r>
              <a:rPr sz="1200" spc="-10" dirty="0">
                <a:latin typeface="Arial Unicode MS"/>
                <a:cs typeface="Arial Unicode MS"/>
              </a:rPr>
              <a:t>0%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58674" y="3143647"/>
            <a:ext cx="3295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Unicode MS"/>
                <a:cs typeface="Arial Unicode MS"/>
              </a:rPr>
              <a:t>6</a:t>
            </a:r>
            <a:r>
              <a:rPr sz="1200" spc="-10" dirty="0">
                <a:latin typeface="Arial Unicode MS"/>
                <a:cs typeface="Arial Unicode MS"/>
              </a:rPr>
              <a:t>0%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58674" y="2589368"/>
            <a:ext cx="3295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Unicode MS"/>
                <a:cs typeface="Arial Unicode MS"/>
              </a:rPr>
              <a:t>8</a:t>
            </a:r>
            <a:r>
              <a:rPr sz="1200" spc="-10" dirty="0">
                <a:latin typeface="Arial Unicode MS"/>
                <a:cs typeface="Arial Unicode MS"/>
              </a:rPr>
              <a:t>0%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3863" y="2034895"/>
            <a:ext cx="41655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Unicode MS"/>
                <a:cs typeface="Arial Unicode MS"/>
              </a:rPr>
              <a:t>1</a:t>
            </a:r>
            <a:r>
              <a:rPr sz="1200" spc="-10" dirty="0">
                <a:latin typeface="Arial Unicode MS"/>
                <a:cs typeface="Arial Unicode MS"/>
              </a:rPr>
              <a:t>0</a:t>
            </a:r>
            <a:r>
              <a:rPr sz="1200" dirty="0">
                <a:latin typeface="Arial Unicode MS"/>
                <a:cs typeface="Arial Unicode MS"/>
              </a:rPr>
              <a:t>0%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45919" y="4979058"/>
            <a:ext cx="7461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1D1C1C"/>
                </a:solidFill>
                <a:latin typeface="Arial Unicode MS"/>
                <a:cs typeface="Arial Unicode MS"/>
              </a:rPr>
              <a:t>Răspuns**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7492" y="2760794"/>
            <a:ext cx="297180" cy="1165860"/>
          </a:xfrm>
          <a:prstGeom prst="rect">
            <a:avLst/>
          </a:prstGeom>
        </p:spPr>
        <p:txBody>
          <a:bodyPr vert="vert270" wrap="square" lIns="0" tIns="2603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1600" b="1" spc="-5" dirty="0">
                <a:latin typeface="Arial Unicode MS"/>
                <a:cs typeface="Arial Unicode MS"/>
              </a:rPr>
              <a:t>%</a:t>
            </a:r>
            <a:r>
              <a:rPr sz="1600" b="1" spc="-85" dirty="0">
                <a:latin typeface="Arial Unicode MS"/>
                <a:cs typeface="Arial Unicode MS"/>
              </a:rPr>
              <a:t> </a:t>
            </a:r>
            <a:r>
              <a:rPr sz="1600" b="1" spc="-20" dirty="0">
                <a:latin typeface="Arial Unicode MS"/>
                <a:cs typeface="Arial Unicode MS"/>
              </a:rPr>
              <a:t>pacienţilor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956303" y="2286000"/>
            <a:ext cx="108203" cy="1082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098076" y="2200953"/>
            <a:ext cx="281749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lang="ro-RO" sz="1400" spc="-20" dirty="0">
                <a:latin typeface="Arial Unicode MS"/>
                <a:cs typeface="Arial Unicode MS"/>
              </a:rPr>
              <a:t>Esketamină</a:t>
            </a:r>
            <a:r>
              <a:rPr sz="1350" spc="-30" baseline="24691" dirty="0">
                <a:latin typeface="Arial Unicode MS"/>
                <a:cs typeface="Arial Unicode MS"/>
              </a:rPr>
              <a:t> </a:t>
            </a:r>
            <a:r>
              <a:rPr sz="1400" dirty="0">
                <a:latin typeface="Arial Unicode MS"/>
                <a:cs typeface="Arial Unicode MS"/>
              </a:rPr>
              <a:t>+ </a:t>
            </a:r>
            <a:r>
              <a:rPr sz="1400" spc="-25" dirty="0">
                <a:latin typeface="Arial Unicode MS"/>
                <a:cs typeface="Arial Unicode MS"/>
              </a:rPr>
              <a:t>SSRI/SNRI</a:t>
            </a:r>
            <a:r>
              <a:rPr sz="1400" spc="-155" dirty="0">
                <a:latin typeface="Arial Unicode MS"/>
                <a:cs typeface="Arial Unicode MS"/>
              </a:rPr>
              <a:t> </a:t>
            </a:r>
            <a:r>
              <a:rPr sz="1400" spc="-30" dirty="0">
                <a:latin typeface="Arial Unicode MS"/>
                <a:cs typeface="Arial Unicode MS"/>
              </a:rPr>
              <a:t>(n=101)</a:t>
            </a:r>
            <a:endParaRPr sz="1400" dirty="0">
              <a:latin typeface="Arial Unicode MS"/>
              <a:cs typeface="Arial Unicode MS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0" y="1254252"/>
            <a:ext cx="7919084" cy="1143000"/>
            <a:chOff x="0" y="1254252"/>
            <a:chExt cx="7919084" cy="1143000"/>
          </a:xfrm>
        </p:grpSpPr>
        <p:sp>
          <p:nvSpPr>
            <p:cNvPr id="22" name="object 22"/>
            <p:cNvSpPr/>
            <p:nvPr/>
          </p:nvSpPr>
          <p:spPr>
            <a:xfrm>
              <a:off x="7810500" y="2289048"/>
              <a:ext cx="108203" cy="10820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0" y="1254252"/>
              <a:ext cx="1595755" cy="391795"/>
            </a:xfrm>
            <a:custGeom>
              <a:avLst/>
              <a:gdLst/>
              <a:ahLst/>
              <a:cxnLst/>
              <a:rect l="l" t="t" r="r" b="b"/>
              <a:pathLst>
                <a:path w="1595755" h="391794">
                  <a:moveTo>
                    <a:pt x="1595628" y="0"/>
                  </a:moveTo>
                  <a:lnTo>
                    <a:pt x="0" y="0"/>
                  </a:lnTo>
                  <a:lnTo>
                    <a:pt x="0" y="391667"/>
                  </a:lnTo>
                  <a:lnTo>
                    <a:pt x="1595628" y="391667"/>
                  </a:lnTo>
                  <a:lnTo>
                    <a:pt x="1595628" y="0"/>
                  </a:lnTo>
                  <a:close/>
                </a:path>
              </a:pathLst>
            </a:custGeom>
            <a:solidFill>
              <a:srgbClr val="D91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7977423" y="2204077"/>
            <a:ext cx="328041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5" dirty="0">
                <a:latin typeface="Arial Unicode MS"/>
                <a:cs typeface="Arial Unicode MS"/>
              </a:rPr>
              <a:t>Placebo </a:t>
            </a:r>
            <a:r>
              <a:rPr sz="1400" spc="-20" dirty="0">
                <a:latin typeface="Arial Unicode MS"/>
                <a:cs typeface="Arial Unicode MS"/>
              </a:rPr>
              <a:t>spray </a:t>
            </a:r>
            <a:r>
              <a:rPr sz="1400" spc="-25" dirty="0">
                <a:latin typeface="Arial Unicode MS"/>
                <a:cs typeface="Arial Unicode MS"/>
              </a:rPr>
              <a:t>nazal </a:t>
            </a:r>
            <a:r>
              <a:rPr sz="1400" dirty="0">
                <a:latin typeface="Arial Unicode MS"/>
                <a:cs typeface="Arial Unicode MS"/>
              </a:rPr>
              <a:t>+ </a:t>
            </a:r>
            <a:r>
              <a:rPr sz="1400" spc="-25" dirty="0">
                <a:latin typeface="Arial Unicode MS"/>
                <a:cs typeface="Arial Unicode MS"/>
              </a:rPr>
              <a:t>SSRI/SNRI</a:t>
            </a:r>
            <a:r>
              <a:rPr sz="1400" spc="-120" dirty="0">
                <a:latin typeface="Arial Unicode MS"/>
                <a:cs typeface="Arial Unicode MS"/>
              </a:rPr>
              <a:t> </a:t>
            </a:r>
            <a:r>
              <a:rPr sz="1400" spc="-30" dirty="0">
                <a:latin typeface="Arial Unicode MS"/>
                <a:cs typeface="Arial Unicode MS"/>
              </a:rPr>
              <a:t>(n=100)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658635" y="4979058"/>
            <a:ext cx="3221355" cy="446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1D1C1C"/>
                </a:solidFill>
                <a:latin typeface="Arial Unicode MS"/>
                <a:cs typeface="Arial Unicode MS"/>
              </a:rPr>
              <a:t>Remisiune**</a:t>
            </a:r>
            <a:endParaRPr sz="1200">
              <a:latin typeface="Arial Unicode MS"/>
              <a:cs typeface="Arial Unicode MS"/>
            </a:endParaRPr>
          </a:p>
          <a:p>
            <a:pPr marL="589915">
              <a:lnSpc>
                <a:spcPct val="100000"/>
              </a:lnSpc>
              <a:spcBef>
                <a:spcPts val="790"/>
              </a:spcBef>
            </a:pPr>
            <a:r>
              <a:rPr sz="900" spc="-5" dirty="0">
                <a:latin typeface="Arial Unicode MS"/>
                <a:cs typeface="Arial Unicode MS"/>
              </a:rPr>
              <a:t>Grafic </a:t>
            </a:r>
            <a:r>
              <a:rPr sz="900" dirty="0">
                <a:latin typeface="Arial Unicode MS"/>
                <a:cs typeface="Arial Unicode MS"/>
              </a:rPr>
              <a:t>adaptat după Popova V şi </a:t>
            </a:r>
            <a:r>
              <a:rPr sz="900" spc="-5" dirty="0">
                <a:latin typeface="Arial Unicode MS"/>
                <a:cs typeface="Arial Unicode MS"/>
              </a:rPr>
              <a:t>colaboratorii,</a:t>
            </a:r>
            <a:r>
              <a:rPr sz="900" spc="-114" dirty="0">
                <a:latin typeface="Arial Unicode MS"/>
                <a:cs typeface="Arial Unicode MS"/>
              </a:rPr>
              <a:t> </a:t>
            </a:r>
            <a:r>
              <a:rPr sz="900" dirty="0">
                <a:latin typeface="Arial Unicode MS"/>
                <a:cs typeface="Arial Unicode MS"/>
              </a:rPr>
              <a:t>2019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2182" y="1332011"/>
            <a:ext cx="120967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dirty="0">
                <a:solidFill>
                  <a:srgbClr val="FFFFFF"/>
                </a:solidFill>
                <a:latin typeface="Arial Unicode MS"/>
                <a:cs typeface="Arial Unicode MS"/>
              </a:rPr>
              <a:t>TRANSFORM</a:t>
            </a:r>
            <a:r>
              <a:rPr sz="1300" b="1" spc="-9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300" b="1" spc="-5" dirty="0">
                <a:solidFill>
                  <a:srgbClr val="FFFFFF"/>
                </a:solidFill>
                <a:latin typeface="Arial Unicode MS"/>
                <a:cs typeface="Arial Unicode MS"/>
              </a:rPr>
              <a:t>2</a:t>
            </a:r>
            <a:endParaRPr sz="1300">
              <a:latin typeface="Arial Unicode MS"/>
              <a:cs typeface="Arial Unicode MS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617EEAEB-92EA-EA37-0C52-90E0CA5C793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6045" y="5399620"/>
            <a:ext cx="10571955" cy="807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Calibri"/>
                <a:cs typeface="Calibri"/>
              </a:rPr>
              <a:t>* </a:t>
            </a:r>
            <a:r>
              <a:rPr sz="900" dirty="0">
                <a:latin typeface="Calibri"/>
                <a:cs typeface="Calibri"/>
              </a:rPr>
              <a:t>În </a:t>
            </a:r>
            <a:r>
              <a:rPr sz="900" spc="-5" dirty="0">
                <a:latin typeface="Calibri"/>
                <a:cs typeface="Calibri"/>
              </a:rPr>
              <a:t>studiile de </a:t>
            </a:r>
            <a:r>
              <a:rPr sz="900" dirty="0">
                <a:latin typeface="Calibri"/>
                <a:cs typeface="Calibri"/>
              </a:rPr>
              <a:t>faza </a:t>
            </a:r>
            <a:r>
              <a:rPr sz="900" spc="-5" dirty="0">
                <a:latin typeface="Calibri"/>
                <a:cs typeface="Calibri"/>
              </a:rPr>
              <a:t>Ill, lipsa de răspuns la finalul fazei de screening/prospective observaţionale </a:t>
            </a:r>
            <a:r>
              <a:rPr sz="900" dirty="0">
                <a:latin typeface="Calibri"/>
                <a:cs typeface="Calibri"/>
              </a:rPr>
              <a:t>a fost </a:t>
            </a:r>
            <a:r>
              <a:rPr sz="900" spc="-5" dirty="0">
                <a:latin typeface="Calibri"/>
                <a:cs typeface="Calibri"/>
              </a:rPr>
              <a:t>definită printr-o îmbunătăţire ≤25%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5" dirty="0">
                <a:latin typeface="Calibri"/>
                <a:cs typeface="Calibri"/>
              </a:rPr>
              <a:t>scorului total MADRS din săptămâna </a:t>
            </a:r>
            <a:r>
              <a:rPr sz="900" dirty="0">
                <a:latin typeface="Calibri"/>
                <a:cs typeface="Calibri"/>
              </a:rPr>
              <a:t>1 </a:t>
            </a:r>
            <a:r>
              <a:rPr sz="900" spc="-5" dirty="0">
                <a:latin typeface="Calibri"/>
                <a:cs typeface="Calibri"/>
              </a:rPr>
              <a:t>până în săptămâna </a:t>
            </a:r>
            <a:r>
              <a:rPr sz="900" dirty="0">
                <a:latin typeface="Calibri"/>
                <a:cs typeface="Calibri"/>
              </a:rPr>
              <a:t>4 </a:t>
            </a:r>
            <a:r>
              <a:rPr sz="900" spc="-5" dirty="0">
                <a:latin typeface="Calibri"/>
                <a:cs typeface="Calibri"/>
              </a:rPr>
              <a:t>şi un </a:t>
            </a:r>
            <a:r>
              <a:rPr sz="900" dirty="0">
                <a:latin typeface="Calibri"/>
                <a:cs typeface="Calibri"/>
              </a:rPr>
              <a:t>scor </a:t>
            </a:r>
            <a:r>
              <a:rPr sz="900" spc="-5" dirty="0">
                <a:latin typeface="Calibri"/>
                <a:cs typeface="Calibri"/>
              </a:rPr>
              <a:t>total MADRS ≥28 în săptămânile </a:t>
            </a:r>
            <a:r>
              <a:rPr sz="900" dirty="0">
                <a:latin typeface="Calibri"/>
                <a:cs typeface="Calibri"/>
              </a:rPr>
              <a:t>2 </a:t>
            </a:r>
            <a:r>
              <a:rPr sz="900" spc="-5" dirty="0">
                <a:latin typeface="Calibri"/>
                <a:cs typeface="Calibri"/>
              </a:rPr>
              <a:t>şi </a:t>
            </a:r>
            <a:r>
              <a:rPr sz="900" dirty="0">
                <a:latin typeface="Calibri"/>
                <a:cs typeface="Calibri"/>
              </a:rPr>
              <a:t>4 </a:t>
            </a:r>
            <a:r>
              <a:rPr sz="900" spc="-5" dirty="0">
                <a:latin typeface="Calibri"/>
                <a:cs typeface="Calibri"/>
              </a:rPr>
              <a:t>în  TRANSFORM 1, TRANSFORM </a:t>
            </a:r>
            <a:r>
              <a:rPr sz="900" dirty="0">
                <a:latin typeface="Calibri"/>
                <a:cs typeface="Calibri"/>
              </a:rPr>
              <a:t>2 </a:t>
            </a:r>
            <a:r>
              <a:rPr sz="900" spc="-5" dirty="0">
                <a:latin typeface="Calibri"/>
                <a:cs typeface="Calibri"/>
              </a:rPr>
              <a:t>şi SUSTAIN </a:t>
            </a:r>
            <a:r>
              <a:rPr sz="900" dirty="0">
                <a:latin typeface="Calibri"/>
                <a:cs typeface="Calibri"/>
              </a:rPr>
              <a:t>1 </a:t>
            </a:r>
            <a:r>
              <a:rPr sz="900" spc="-5" dirty="0">
                <a:latin typeface="Calibri"/>
                <a:cs typeface="Calibri"/>
              </a:rPr>
              <a:t>,</a:t>
            </a:r>
            <a:r>
              <a:rPr sz="900" spc="-7" baseline="27777" dirty="0">
                <a:latin typeface="Calibri"/>
                <a:cs typeface="Calibri"/>
              </a:rPr>
              <a:t>1,4,5 </a:t>
            </a:r>
            <a:r>
              <a:rPr sz="900" spc="-5" dirty="0">
                <a:latin typeface="Calibri"/>
                <a:cs typeface="Calibri"/>
              </a:rPr>
              <a:t>scorul total MADRS ≥24 în studiul TRANSFORM </a:t>
            </a:r>
            <a:r>
              <a:rPr sz="900" dirty="0">
                <a:latin typeface="Calibri"/>
                <a:cs typeface="Calibri"/>
              </a:rPr>
              <a:t>3 </a:t>
            </a:r>
            <a:r>
              <a:rPr sz="900" spc="-5" dirty="0">
                <a:latin typeface="Calibri"/>
                <a:cs typeface="Calibri"/>
              </a:rPr>
              <a:t>în săptămâna 1,</a:t>
            </a:r>
            <a:r>
              <a:rPr sz="900" spc="-7" baseline="27777" dirty="0">
                <a:latin typeface="Calibri"/>
                <a:cs typeface="Calibri"/>
              </a:rPr>
              <a:t>6 </a:t>
            </a:r>
            <a:r>
              <a:rPr sz="900" spc="-5" dirty="0">
                <a:latin typeface="Calibri"/>
                <a:cs typeface="Calibri"/>
              </a:rPr>
              <a:t>şi scorul total MADRS ≥22 în SUSTAIN </a:t>
            </a:r>
            <a:r>
              <a:rPr sz="900" dirty="0">
                <a:latin typeface="Calibri"/>
                <a:cs typeface="Calibri"/>
              </a:rPr>
              <a:t>2 </a:t>
            </a:r>
            <a:r>
              <a:rPr sz="900" spc="-5" dirty="0">
                <a:latin typeface="Calibri"/>
                <a:cs typeface="Calibri"/>
              </a:rPr>
              <a:t>până în săptămâna 4.</a:t>
            </a:r>
            <a:r>
              <a:rPr sz="900" spc="-7" baseline="27777" dirty="0">
                <a:latin typeface="Calibri"/>
                <a:cs typeface="Calibri"/>
              </a:rPr>
              <a:t>7 </a:t>
            </a:r>
            <a:r>
              <a:rPr sz="900" spc="-5" dirty="0">
                <a:latin typeface="Calibri"/>
                <a:cs typeface="Calibri"/>
              </a:rPr>
              <a:t>** Răspuns: reducere </a:t>
            </a:r>
            <a:r>
              <a:rPr sz="900" dirty="0">
                <a:latin typeface="Calibri"/>
                <a:cs typeface="Calibri"/>
              </a:rPr>
              <a:t>cu </a:t>
            </a:r>
            <a:r>
              <a:rPr sz="900" spc="-5" dirty="0">
                <a:latin typeface="Calibri"/>
                <a:cs typeface="Calibri"/>
              </a:rPr>
              <a:t>≥50%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5" dirty="0">
                <a:latin typeface="Calibri"/>
                <a:cs typeface="Calibri"/>
              </a:rPr>
              <a:t>scorului total MADRS de la momentul iniţial  (ziua </a:t>
            </a:r>
            <a:r>
              <a:rPr sz="900" dirty="0">
                <a:latin typeface="Calibri"/>
                <a:cs typeface="Calibri"/>
              </a:rPr>
              <a:t>1 </a:t>
            </a:r>
            <a:r>
              <a:rPr sz="900" spc="-5" dirty="0">
                <a:latin typeface="Calibri"/>
                <a:cs typeface="Calibri"/>
              </a:rPr>
              <a:t>înaintea randomizării) până la finalul fazei dublu-orb.</a:t>
            </a:r>
            <a:r>
              <a:rPr sz="900" spc="-7" baseline="27777" dirty="0">
                <a:latin typeface="Calibri"/>
                <a:cs typeface="Calibri"/>
              </a:rPr>
              <a:t>1 </a:t>
            </a:r>
            <a:r>
              <a:rPr sz="900" dirty="0">
                <a:latin typeface="Calibri"/>
                <a:cs typeface="Calibri"/>
              </a:rPr>
              <a:t>† </a:t>
            </a:r>
            <a:r>
              <a:rPr sz="900" spc="-5" dirty="0">
                <a:latin typeface="Calibri"/>
                <a:cs typeface="Calibri"/>
              </a:rPr>
              <a:t>Diferenţa dintre grupurile </a:t>
            </a:r>
            <a:r>
              <a:rPr sz="900" dirty="0">
                <a:latin typeface="Calibri"/>
                <a:cs typeface="Calibri"/>
              </a:rPr>
              <a:t>cu </a:t>
            </a:r>
            <a:r>
              <a:rPr lang="ro-RO" sz="900" spc="-5" dirty="0">
                <a:latin typeface="Calibri"/>
                <a:cs typeface="Calibri"/>
              </a:rPr>
              <a:t>Esketamină</a:t>
            </a:r>
            <a:r>
              <a:rPr sz="900" spc="-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+ </a:t>
            </a:r>
            <a:r>
              <a:rPr sz="900" spc="-5" dirty="0">
                <a:latin typeface="Calibri"/>
                <a:cs typeface="Calibri"/>
              </a:rPr>
              <a:t>SSRI/SNRI şi placebo spray nazal </a:t>
            </a:r>
            <a:r>
              <a:rPr sz="900" dirty="0">
                <a:latin typeface="Calibri"/>
                <a:cs typeface="Calibri"/>
              </a:rPr>
              <a:t>+</a:t>
            </a:r>
            <a:r>
              <a:rPr sz="900" spc="11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SSRI/SNRI</a:t>
            </a:r>
            <a:r>
              <a:rPr sz="900" spc="-7" baseline="27777" dirty="0">
                <a:latin typeface="Calibri"/>
                <a:cs typeface="Calibri"/>
              </a:rPr>
              <a:t>1</a:t>
            </a:r>
            <a:r>
              <a:rPr sz="900" spc="-5" dirty="0">
                <a:latin typeface="Calibri"/>
                <a:cs typeface="Calibri"/>
              </a:rPr>
              <a:t>.</a:t>
            </a:r>
            <a:endParaRPr sz="900" dirty="0">
              <a:latin typeface="Calibri"/>
              <a:cs typeface="Calibri"/>
            </a:endParaRPr>
          </a:p>
          <a:p>
            <a:pPr marL="38100" marR="187960">
              <a:lnSpc>
                <a:spcPts val="969"/>
              </a:lnSpc>
              <a:spcBef>
                <a:spcPts val="15"/>
              </a:spcBef>
            </a:pPr>
            <a:r>
              <a:rPr sz="900" b="1" dirty="0">
                <a:latin typeface="Calibri"/>
                <a:cs typeface="Calibri"/>
              </a:rPr>
              <a:t>1</a:t>
            </a:r>
            <a:r>
              <a:rPr sz="900" dirty="0">
                <a:latin typeface="Calibri"/>
                <a:cs typeface="Calibri"/>
              </a:rPr>
              <a:t>. </a:t>
            </a:r>
            <a:r>
              <a:rPr sz="900" spc="-5" dirty="0">
                <a:latin typeface="Calibri"/>
                <a:cs typeface="Calibri"/>
              </a:rPr>
              <a:t>Fedgchin M, et al. </a:t>
            </a:r>
            <a:r>
              <a:rPr sz="900" i="1" dirty="0">
                <a:latin typeface="Calibri"/>
                <a:cs typeface="Calibri"/>
              </a:rPr>
              <a:t>Int J </a:t>
            </a:r>
            <a:r>
              <a:rPr sz="900" i="1" spc="-5" dirty="0">
                <a:latin typeface="Calibri"/>
                <a:cs typeface="Calibri"/>
              </a:rPr>
              <a:t>Neuropsychopharmacol. </a:t>
            </a:r>
            <a:r>
              <a:rPr sz="900" spc="-5" dirty="0">
                <a:latin typeface="Calibri"/>
                <a:cs typeface="Calibri"/>
              </a:rPr>
              <a:t>2019;22:616–30; </a:t>
            </a:r>
            <a:r>
              <a:rPr sz="900" b="1" dirty="0">
                <a:latin typeface="Calibri"/>
                <a:cs typeface="Calibri"/>
              </a:rPr>
              <a:t>2</a:t>
            </a:r>
            <a:r>
              <a:rPr sz="900" dirty="0">
                <a:latin typeface="Calibri"/>
                <a:cs typeface="Calibri"/>
              </a:rPr>
              <a:t>. </a:t>
            </a:r>
            <a:r>
              <a:rPr sz="900" spc="-5" dirty="0">
                <a:latin typeface="Calibri"/>
                <a:cs typeface="Calibri"/>
              </a:rPr>
              <a:t>ClinicalTrials.gov. NCT02782104. Available at: https://clinicaltrials.gov/ct2/show/NCT02782104; </a:t>
            </a:r>
            <a:r>
              <a:rPr sz="900" b="1" dirty="0">
                <a:latin typeface="Calibri"/>
                <a:cs typeface="Calibri"/>
              </a:rPr>
              <a:t>3</a:t>
            </a:r>
            <a:r>
              <a:rPr sz="900" dirty="0">
                <a:latin typeface="Calibri"/>
                <a:cs typeface="Calibri"/>
              </a:rPr>
              <a:t>. </a:t>
            </a:r>
            <a:r>
              <a:rPr sz="900" spc="-5" dirty="0">
                <a:latin typeface="Calibri"/>
                <a:cs typeface="Calibri"/>
              </a:rPr>
              <a:t>ClinicalTrials.gov. NCT02417064. Available at:  https://clinicaltrials.gov/ct2/show/NCT02417064; </a:t>
            </a:r>
            <a:r>
              <a:rPr sz="900" b="1" dirty="0">
                <a:latin typeface="Calibri"/>
                <a:cs typeface="Calibri"/>
              </a:rPr>
              <a:t>4</a:t>
            </a:r>
            <a:r>
              <a:rPr sz="900" dirty="0">
                <a:latin typeface="Calibri"/>
                <a:cs typeface="Calibri"/>
              </a:rPr>
              <a:t>. Popova V, </a:t>
            </a:r>
            <a:r>
              <a:rPr sz="900" spc="-5" dirty="0">
                <a:latin typeface="Calibri"/>
                <a:cs typeface="Calibri"/>
              </a:rPr>
              <a:t>et al. </a:t>
            </a:r>
            <a:r>
              <a:rPr sz="900" i="1" spc="-5" dirty="0">
                <a:latin typeface="Calibri"/>
                <a:cs typeface="Calibri"/>
              </a:rPr>
              <a:t>Am </a:t>
            </a:r>
            <a:r>
              <a:rPr sz="900" i="1" dirty="0">
                <a:latin typeface="Calibri"/>
                <a:cs typeface="Calibri"/>
              </a:rPr>
              <a:t>J Psychiatry. </a:t>
            </a:r>
            <a:r>
              <a:rPr sz="900" spc="-5" dirty="0">
                <a:latin typeface="Calibri"/>
                <a:cs typeface="Calibri"/>
              </a:rPr>
              <a:t>2019;176:428–38; </a:t>
            </a:r>
            <a:r>
              <a:rPr sz="900" b="1" dirty="0">
                <a:latin typeface="Calibri"/>
                <a:cs typeface="Calibri"/>
              </a:rPr>
              <a:t>5</a:t>
            </a:r>
            <a:r>
              <a:rPr sz="900" dirty="0">
                <a:latin typeface="Calibri"/>
                <a:cs typeface="Calibri"/>
              </a:rPr>
              <a:t>. </a:t>
            </a:r>
            <a:r>
              <a:rPr sz="900" spc="-5" dirty="0">
                <a:latin typeface="Calibri"/>
                <a:cs typeface="Calibri"/>
              </a:rPr>
              <a:t>Daly </a:t>
            </a:r>
            <a:r>
              <a:rPr sz="900" dirty="0">
                <a:latin typeface="Calibri"/>
                <a:cs typeface="Calibri"/>
              </a:rPr>
              <a:t>E, </a:t>
            </a:r>
            <a:r>
              <a:rPr sz="900" spc="-5" dirty="0">
                <a:latin typeface="Calibri"/>
                <a:cs typeface="Calibri"/>
              </a:rPr>
              <a:t>et al. </a:t>
            </a:r>
            <a:r>
              <a:rPr sz="900" i="1" spc="-5" dirty="0">
                <a:latin typeface="Calibri"/>
                <a:cs typeface="Calibri"/>
              </a:rPr>
              <a:t>JAMA </a:t>
            </a:r>
            <a:r>
              <a:rPr sz="900" i="1" dirty="0">
                <a:latin typeface="Calibri"/>
                <a:cs typeface="Calibri"/>
              </a:rPr>
              <a:t>Psychiatry</a:t>
            </a:r>
            <a:r>
              <a:rPr sz="900" dirty="0">
                <a:latin typeface="Calibri"/>
                <a:cs typeface="Calibri"/>
              </a:rPr>
              <a:t>. </a:t>
            </a:r>
            <a:r>
              <a:rPr sz="900" spc="-5" dirty="0">
                <a:latin typeface="Calibri"/>
                <a:cs typeface="Calibri"/>
              </a:rPr>
              <a:t>2019;76:893–903; </a:t>
            </a:r>
            <a:r>
              <a:rPr sz="900" b="1" dirty="0">
                <a:latin typeface="Calibri"/>
                <a:cs typeface="Calibri"/>
              </a:rPr>
              <a:t>6</a:t>
            </a:r>
            <a:r>
              <a:rPr sz="900" dirty="0">
                <a:latin typeface="Calibri"/>
                <a:cs typeface="Calibri"/>
              </a:rPr>
              <a:t>. </a:t>
            </a:r>
            <a:r>
              <a:rPr sz="900" spc="-5" dirty="0">
                <a:latin typeface="Calibri"/>
                <a:cs typeface="Calibri"/>
              </a:rPr>
              <a:t>Ochs-Ross </a:t>
            </a:r>
            <a:r>
              <a:rPr sz="900" dirty="0">
                <a:latin typeface="Calibri"/>
                <a:cs typeface="Calibri"/>
              </a:rPr>
              <a:t>R, </a:t>
            </a:r>
            <a:r>
              <a:rPr sz="900" spc="-5" dirty="0">
                <a:latin typeface="Calibri"/>
                <a:cs typeface="Calibri"/>
              </a:rPr>
              <a:t>et al. </a:t>
            </a:r>
            <a:r>
              <a:rPr sz="900" i="1" spc="-5" dirty="0">
                <a:latin typeface="Calibri"/>
                <a:cs typeface="Calibri"/>
              </a:rPr>
              <a:t>Am </a:t>
            </a:r>
            <a:r>
              <a:rPr sz="900" i="1" dirty="0">
                <a:latin typeface="Calibri"/>
                <a:cs typeface="Calibri"/>
              </a:rPr>
              <a:t>J </a:t>
            </a:r>
            <a:r>
              <a:rPr sz="900" i="1" spc="-5" dirty="0">
                <a:latin typeface="Calibri"/>
                <a:cs typeface="Calibri"/>
              </a:rPr>
              <a:t>Geriatr </a:t>
            </a:r>
            <a:r>
              <a:rPr sz="900" i="1" dirty="0">
                <a:latin typeface="Calibri"/>
                <a:cs typeface="Calibri"/>
              </a:rPr>
              <a:t>Psychiatry. </a:t>
            </a:r>
            <a:r>
              <a:rPr sz="900" spc="-5" dirty="0">
                <a:latin typeface="Calibri"/>
                <a:cs typeface="Calibri"/>
              </a:rPr>
              <a:t>2019;27:S180–1; </a:t>
            </a:r>
            <a:r>
              <a:rPr sz="900" b="1" dirty="0">
                <a:latin typeface="Calibri"/>
                <a:cs typeface="Calibri"/>
              </a:rPr>
              <a:t>7</a:t>
            </a:r>
            <a:r>
              <a:rPr sz="900" dirty="0">
                <a:latin typeface="Calibri"/>
                <a:cs typeface="Calibri"/>
              </a:rPr>
              <a:t>.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Wajs E,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et al.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J </a:t>
            </a:r>
            <a:r>
              <a:rPr sz="900" i="1" spc="-5" dirty="0">
                <a:solidFill>
                  <a:srgbClr val="1D1C1C"/>
                </a:solidFill>
                <a:latin typeface="Calibri"/>
                <a:cs typeface="Calibri"/>
              </a:rPr>
              <a:t>Clin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Psychiatry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. 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2020;81(3):19m12891.</a:t>
            </a:r>
            <a:endParaRPr sz="900" dirty="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1359395"/>
            <a:ext cx="7985759" cy="3988435"/>
            <a:chOff x="0" y="1359395"/>
            <a:chExt cx="7985759" cy="3988435"/>
          </a:xfrm>
        </p:grpSpPr>
        <p:sp>
          <p:nvSpPr>
            <p:cNvPr id="4" name="object 4"/>
            <p:cNvSpPr/>
            <p:nvPr/>
          </p:nvSpPr>
          <p:spPr>
            <a:xfrm>
              <a:off x="0" y="1359395"/>
              <a:ext cx="7985759" cy="3988435"/>
            </a:xfrm>
            <a:custGeom>
              <a:avLst/>
              <a:gdLst/>
              <a:ahLst/>
              <a:cxnLst/>
              <a:rect l="l" t="t" r="r" b="b"/>
              <a:pathLst>
                <a:path w="7985759" h="3988435">
                  <a:moveTo>
                    <a:pt x="7985759" y="0"/>
                  </a:moveTo>
                  <a:lnTo>
                    <a:pt x="0" y="0"/>
                  </a:lnTo>
                  <a:lnTo>
                    <a:pt x="0" y="3988320"/>
                  </a:lnTo>
                  <a:lnTo>
                    <a:pt x="7985759" y="3988320"/>
                  </a:lnTo>
                  <a:lnTo>
                    <a:pt x="7985759" y="0"/>
                  </a:lnTo>
                  <a:close/>
                </a:path>
              </a:pathLst>
            </a:custGeom>
            <a:solidFill>
              <a:srgbClr val="E2E2E2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105400" y="2046731"/>
              <a:ext cx="2880360" cy="901065"/>
            </a:xfrm>
            <a:custGeom>
              <a:avLst/>
              <a:gdLst/>
              <a:ahLst/>
              <a:cxnLst/>
              <a:rect l="l" t="t" r="r" b="b"/>
              <a:pathLst>
                <a:path w="2880359" h="901064">
                  <a:moveTo>
                    <a:pt x="2613037" y="0"/>
                  </a:moveTo>
                  <a:lnTo>
                    <a:pt x="0" y="0"/>
                  </a:lnTo>
                  <a:lnTo>
                    <a:pt x="0" y="900684"/>
                  </a:lnTo>
                  <a:lnTo>
                    <a:pt x="2613037" y="900684"/>
                  </a:lnTo>
                  <a:lnTo>
                    <a:pt x="2880360" y="450342"/>
                  </a:lnTo>
                  <a:lnTo>
                    <a:pt x="2613037" y="0"/>
                  </a:lnTo>
                  <a:close/>
                </a:path>
              </a:pathLst>
            </a:custGeom>
            <a:solidFill>
              <a:srgbClr val="522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453290" y="2300601"/>
            <a:ext cx="2211070" cy="35306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4765" marR="5080" indent="-12700">
              <a:lnSpc>
                <a:spcPct val="103800"/>
              </a:lnSpc>
              <a:spcBef>
                <a:spcPts val="55"/>
              </a:spcBef>
            </a:pPr>
            <a:r>
              <a:rPr sz="1050" b="1" spc="10" dirty="0">
                <a:solidFill>
                  <a:srgbClr val="FFFFFF"/>
                </a:solidFill>
                <a:latin typeface="Arial Unicode MS"/>
                <a:cs typeface="Arial Unicode MS"/>
              </a:rPr>
              <a:t>URM </a:t>
            </a:r>
            <a:r>
              <a:rPr sz="1050" b="1" spc="5" dirty="0">
                <a:solidFill>
                  <a:srgbClr val="FFFFFF"/>
                </a:solidFill>
                <a:latin typeface="Arial Unicode MS"/>
                <a:cs typeface="Arial Unicode MS"/>
              </a:rPr>
              <a:t>sau </a:t>
            </a:r>
            <a:r>
              <a:rPr sz="1050" b="1" dirty="0">
                <a:solidFill>
                  <a:srgbClr val="FFFFFF"/>
                </a:solidFill>
                <a:latin typeface="Arial Unicode MS"/>
                <a:cs typeface="Arial Unicode MS"/>
              </a:rPr>
              <a:t>includerea în SUSTAIN 1  </a:t>
            </a:r>
            <a:r>
              <a:rPr sz="1050" spc="-10" dirty="0">
                <a:solidFill>
                  <a:srgbClr val="FFFFFF"/>
                </a:solidFill>
                <a:latin typeface="Arial Unicode MS"/>
                <a:cs typeface="Arial Unicode MS"/>
              </a:rPr>
              <a:t>Până </a:t>
            </a:r>
            <a:r>
              <a:rPr sz="1050" dirty="0">
                <a:solidFill>
                  <a:srgbClr val="FFFFFF"/>
                </a:solidFill>
                <a:latin typeface="Arial Unicode MS"/>
                <a:cs typeface="Arial Unicode MS"/>
              </a:rPr>
              <a:t>la </a:t>
            </a:r>
            <a:r>
              <a:rPr sz="1050" spc="-5" dirty="0">
                <a:solidFill>
                  <a:srgbClr val="FFFFFF"/>
                </a:solidFill>
                <a:latin typeface="Arial Unicode MS"/>
                <a:cs typeface="Arial Unicode MS"/>
              </a:rPr>
              <a:t>24 de </a:t>
            </a:r>
            <a:r>
              <a:rPr sz="1050" spc="-15" dirty="0">
                <a:solidFill>
                  <a:srgbClr val="FFFFFF"/>
                </a:solidFill>
                <a:latin typeface="Arial Unicode MS"/>
                <a:cs typeface="Arial Unicode MS"/>
              </a:rPr>
              <a:t>săptămâni </a:t>
            </a:r>
            <a:r>
              <a:rPr sz="1050" spc="-5" dirty="0">
                <a:solidFill>
                  <a:srgbClr val="FFFFFF"/>
                </a:solidFill>
                <a:latin typeface="Arial Unicode MS"/>
                <a:cs typeface="Arial Unicode MS"/>
              </a:rPr>
              <a:t>de</a:t>
            </a:r>
            <a:r>
              <a:rPr sz="1050" spc="-2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050" spc="-10" dirty="0">
                <a:solidFill>
                  <a:srgbClr val="FFFFFF"/>
                </a:solidFill>
                <a:latin typeface="Arial Unicode MS"/>
                <a:cs typeface="Arial Unicode MS"/>
              </a:rPr>
              <a:t>urmărire</a:t>
            </a:r>
            <a:endParaRPr sz="105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766060" y="2046732"/>
            <a:ext cx="2611120" cy="901065"/>
          </a:xfrm>
          <a:custGeom>
            <a:avLst/>
            <a:gdLst/>
            <a:ahLst/>
            <a:cxnLst/>
            <a:rect l="l" t="t" r="r" b="b"/>
            <a:pathLst>
              <a:path w="2611120" h="901064">
                <a:moveTo>
                  <a:pt x="2343289" y="0"/>
                </a:moveTo>
                <a:lnTo>
                  <a:pt x="0" y="0"/>
                </a:lnTo>
                <a:lnTo>
                  <a:pt x="0" y="900684"/>
                </a:lnTo>
                <a:lnTo>
                  <a:pt x="2343289" y="900684"/>
                </a:lnTo>
                <a:lnTo>
                  <a:pt x="2610612" y="450342"/>
                </a:lnTo>
                <a:lnTo>
                  <a:pt x="2343289" y="0"/>
                </a:lnTo>
                <a:close/>
              </a:path>
            </a:pathLst>
          </a:custGeom>
          <a:solidFill>
            <a:srgbClr val="F16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897128" y="2314445"/>
            <a:ext cx="1484630" cy="3346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210"/>
              </a:lnSpc>
              <a:spcBef>
                <a:spcPts val="105"/>
              </a:spcBef>
            </a:pP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</a:rPr>
              <a:t>Faza </a:t>
            </a:r>
            <a:r>
              <a:rPr sz="1050" b="1" dirty="0">
                <a:solidFill>
                  <a:srgbClr val="FFFFFF"/>
                </a:solidFill>
                <a:latin typeface="Calibri"/>
                <a:cs typeface="Calibri"/>
              </a:rPr>
              <a:t>de inducţie</a:t>
            </a:r>
            <a:r>
              <a:rPr sz="1050" b="1" spc="-1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50" b="1" spc="-5" dirty="0">
                <a:solidFill>
                  <a:srgbClr val="FFFFFF"/>
                </a:solidFill>
                <a:latin typeface="Calibri"/>
                <a:cs typeface="Calibri"/>
              </a:rPr>
              <a:t>dublu-orb</a:t>
            </a:r>
            <a:endParaRPr sz="1050">
              <a:latin typeface="Calibri"/>
              <a:cs typeface="Calibri"/>
            </a:endParaRPr>
          </a:p>
          <a:p>
            <a:pPr marL="12700">
              <a:lnSpc>
                <a:spcPts val="1210"/>
              </a:lnSpc>
            </a:pPr>
            <a:r>
              <a:rPr sz="1050" dirty="0">
                <a:solidFill>
                  <a:srgbClr val="FFFFFF"/>
                </a:solidFill>
                <a:latin typeface="Arial Unicode MS"/>
                <a:cs typeface="Arial Unicode MS"/>
              </a:rPr>
              <a:t>4</a:t>
            </a:r>
            <a:r>
              <a:rPr sz="1050" spc="-1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050" dirty="0">
                <a:solidFill>
                  <a:srgbClr val="FFFFFF"/>
                </a:solidFill>
                <a:latin typeface="Arial Unicode MS"/>
                <a:cs typeface="Arial Unicode MS"/>
              </a:rPr>
              <a:t>săptămâni</a:t>
            </a:r>
            <a:endParaRPr sz="1050">
              <a:latin typeface="Arial Unicode MS"/>
              <a:cs typeface="Arial Unicode MS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406395" y="2046732"/>
            <a:ext cx="2699385" cy="3182620"/>
            <a:chOff x="2406395" y="2046732"/>
            <a:chExt cx="2699385" cy="3182620"/>
          </a:xfrm>
        </p:grpSpPr>
        <p:sp>
          <p:nvSpPr>
            <p:cNvPr id="10" name="object 10"/>
            <p:cNvSpPr/>
            <p:nvPr/>
          </p:nvSpPr>
          <p:spPr>
            <a:xfrm>
              <a:off x="2766060" y="3968495"/>
              <a:ext cx="2339340" cy="810895"/>
            </a:xfrm>
            <a:custGeom>
              <a:avLst/>
              <a:gdLst/>
              <a:ahLst/>
              <a:cxnLst/>
              <a:rect l="l" t="t" r="r" b="b"/>
              <a:pathLst>
                <a:path w="2339340" h="810895">
                  <a:moveTo>
                    <a:pt x="2339340" y="630936"/>
                  </a:moveTo>
                  <a:lnTo>
                    <a:pt x="0" y="630936"/>
                  </a:lnTo>
                  <a:lnTo>
                    <a:pt x="0" y="810768"/>
                  </a:lnTo>
                  <a:lnTo>
                    <a:pt x="2339340" y="810768"/>
                  </a:lnTo>
                  <a:lnTo>
                    <a:pt x="2339340" y="630936"/>
                  </a:lnTo>
                  <a:close/>
                </a:path>
                <a:path w="2339340" h="810895">
                  <a:moveTo>
                    <a:pt x="2339340" y="0"/>
                  </a:moveTo>
                  <a:lnTo>
                    <a:pt x="0" y="0"/>
                  </a:lnTo>
                  <a:lnTo>
                    <a:pt x="0" y="179832"/>
                  </a:lnTo>
                  <a:lnTo>
                    <a:pt x="2339340" y="179832"/>
                  </a:lnTo>
                  <a:lnTo>
                    <a:pt x="2339340" y="0"/>
                  </a:lnTo>
                  <a:close/>
                </a:path>
              </a:pathLst>
            </a:custGeom>
            <a:solidFill>
              <a:srgbClr val="E7D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406395" y="2046732"/>
              <a:ext cx="360045" cy="3182620"/>
            </a:xfrm>
            <a:custGeom>
              <a:avLst/>
              <a:gdLst/>
              <a:ahLst/>
              <a:cxnLst/>
              <a:rect l="l" t="t" r="r" b="b"/>
              <a:pathLst>
                <a:path w="360044" h="3182620">
                  <a:moveTo>
                    <a:pt x="359663" y="0"/>
                  </a:moveTo>
                  <a:lnTo>
                    <a:pt x="0" y="0"/>
                  </a:lnTo>
                  <a:lnTo>
                    <a:pt x="0" y="3182112"/>
                  </a:lnTo>
                  <a:lnTo>
                    <a:pt x="359663" y="3182112"/>
                  </a:lnTo>
                  <a:lnTo>
                    <a:pt x="359663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436017" y="2949459"/>
            <a:ext cx="264795" cy="1377315"/>
          </a:xfrm>
          <a:prstGeom prst="rect">
            <a:avLst/>
          </a:prstGeom>
        </p:spPr>
        <p:txBody>
          <a:bodyPr vert="vert270" wrap="square" lIns="0" tIns="25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400" spc="-5" dirty="0">
                <a:solidFill>
                  <a:srgbClr val="FFFFFF"/>
                </a:solidFill>
                <a:latin typeface="Arial Unicode MS"/>
                <a:cs typeface="Arial Unicode MS"/>
              </a:rPr>
              <a:t>Randomizare</a:t>
            </a:r>
            <a:r>
              <a:rPr sz="1400" spc="-8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400" dirty="0">
                <a:solidFill>
                  <a:srgbClr val="FFFFFF"/>
                </a:solidFill>
                <a:latin typeface="Arial Unicode MS"/>
                <a:cs typeface="Arial Unicode MS"/>
              </a:rPr>
              <a:t>1:1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477836" y="-16182"/>
            <a:ext cx="11637963" cy="1220830"/>
          </a:xfrm>
          <a:prstGeom prst="rect">
            <a:avLst/>
          </a:prstGeom>
        </p:spPr>
        <p:txBody>
          <a:bodyPr vert="horz" wrap="square" lIns="0" tIns="368283" rIns="0" bIns="0" rtlCol="0">
            <a:spAutoFit/>
          </a:bodyPr>
          <a:lstStyle/>
          <a:p>
            <a:pPr marL="278765" marR="30480">
              <a:lnSpc>
                <a:spcPts val="3260"/>
              </a:lnSpc>
              <a:spcBef>
                <a:spcPts val="695"/>
              </a:spcBef>
            </a:pPr>
            <a:r>
              <a:rPr spc="-20" dirty="0">
                <a:solidFill>
                  <a:srgbClr val="FF0000"/>
                </a:solidFill>
              </a:rPr>
              <a:t>Programul </a:t>
            </a:r>
            <a:r>
              <a:rPr spc="-10" dirty="0">
                <a:solidFill>
                  <a:srgbClr val="FF0000"/>
                </a:solidFill>
              </a:rPr>
              <a:t>de </a:t>
            </a:r>
            <a:r>
              <a:rPr spc="-15" dirty="0">
                <a:solidFill>
                  <a:srgbClr val="FF0000"/>
                </a:solidFill>
              </a:rPr>
              <a:t>studii </a:t>
            </a:r>
            <a:r>
              <a:rPr spc="-20" dirty="0">
                <a:solidFill>
                  <a:srgbClr val="FF0000"/>
                </a:solidFill>
              </a:rPr>
              <a:t>clinice </a:t>
            </a:r>
            <a:r>
              <a:rPr spc="-10" dirty="0">
                <a:solidFill>
                  <a:srgbClr val="FF0000"/>
                </a:solidFill>
              </a:rPr>
              <a:t>de </a:t>
            </a:r>
            <a:r>
              <a:rPr spc="-15" dirty="0">
                <a:solidFill>
                  <a:srgbClr val="FF0000"/>
                </a:solidFill>
              </a:rPr>
              <a:t>faza III </a:t>
            </a:r>
            <a:r>
              <a:rPr spc="-10" dirty="0">
                <a:solidFill>
                  <a:srgbClr val="FF0000"/>
                </a:solidFill>
              </a:rPr>
              <a:t>al</a:t>
            </a:r>
            <a:r>
              <a:rPr spc="-345" dirty="0">
                <a:solidFill>
                  <a:srgbClr val="FF0000"/>
                </a:solidFill>
              </a:rPr>
              <a:t> </a:t>
            </a:r>
            <a:r>
              <a:rPr lang="ro-RO" spc="-10" dirty="0">
                <a:solidFill>
                  <a:srgbClr val="FF0000"/>
                </a:solidFill>
              </a:rPr>
              <a:t>Esketamină</a:t>
            </a:r>
            <a:r>
              <a:rPr sz="3150" b="0" spc="-15" baseline="25132" dirty="0">
                <a:solidFill>
                  <a:srgbClr val="FF0000"/>
                </a:solidFill>
                <a:latin typeface="Arial Unicode MS"/>
                <a:cs typeface="Arial Unicode MS"/>
              </a:rPr>
              <a:t>  </a:t>
            </a:r>
            <a:r>
              <a:rPr sz="3200" spc="-45" dirty="0">
                <a:solidFill>
                  <a:srgbClr val="F16F20"/>
                </a:solidFill>
              </a:rPr>
              <a:t>TRANSFORM</a:t>
            </a:r>
            <a:r>
              <a:rPr sz="3200" spc="-145" dirty="0">
                <a:solidFill>
                  <a:srgbClr val="F16F20"/>
                </a:solidFill>
              </a:rPr>
              <a:t> </a:t>
            </a:r>
            <a:r>
              <a:rPr sz="3200" spc="-15" dirty="0">
                <a:solidFill>
                  <a:srgbClr val="F16F20"/>
                </a:solidFill>
              </a:rPr>
              <a:t>1</a:t>
            </a:r>
            <a:r>
              <a:rPr sz="3150" b="0" spc="-22" baseline="25132" dirty="0">
                <a:solidFill>
                  <a:srgbClr val="F16F20"/>
                </a:solidFill>
                <a:latin typeface="Arial Unicode MS"/>
                <a:cs typeface="Arial Unicode MS"/>
              </a:rPr>
              <a:t>1</a:t>
            </a:r>
            <a:endParaRPr sz="3150" baseline="25132" dirty="0">
              <a:latin typeface="Arial Unicode MS"/>
              <a:cs typeface="Arial Unicode MS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16636" y="1359408"/>
            <a:ext cx="11675745" cy="3988435"/>
            <a:chOff x="516636" y="1359408"/>
            <a:chExt cx="11675745" cy="3988435"/>
          </a:xfrm>
        </p:grpSpPr>
        <p:sp>
          <p:nvSpPr>
            <p:cNvPr id="15" name="object 15"/>
            <p:cNvSpPr/>
            <p:nvPr/>
          </p:nvSpPr>
          <p:spPr>
            <a:xfrm>
              <a:off x="7985759" y="1359408"/>
              <a:ext cx="4206240" cy="3988435"/>
            </a:xfrm>
            <a:custGeom>
              <a:avLst/>
              <a:gdLst/>
              <a:ahLst/>
              <a:cxnLst/>
              <a:rect l="l" t="t" r="r" b="b"/>
              <a:pathLst>
                <a:path w="4206240" h="3988435">
                  <a:moveTo>
                    <a:pt x="4206240" y="0"/>
                  </a:moveTo>
                  <a:lnTo>
                    <a:pt x="0" y="0"/>
                  </a:lnTo>
                  <a:lnTo>
                    <a:pt x="0" y="3988308"/>
                  </a:lnTo>
                  <a:lnTo>
                    <a:pt x="4206240" y="3988308"/>
                  </a:lnTo>
                  <a:lnTo>
                    <a:pt x="4206240" y="0"/>
                  </a:lnTo>
                  <a:close/>
                </a:path>
              </a:pathLst>
            </a:custGeom>
            <a:solidFill>
              <a:srgbClr val="FBE1D2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16636" y="2046731"/>
              <a:ext cx="2159635" cy="901065"/>
            </a:xfrm>
            <a:custGeom>
              <a:avLst/>
              <a:gdLst/>
              <a:ahLst/>
              <a:cxnLst/>
              <a:rect l="l" t="t" r="r" b="b"/>
              <a:pathLst>
                <a:path w="2159635" h="901064">
                  <a:moveTo>
                    <a:pt x="1892185" y="0"/>
                  </a:moveTo>
                  <a:lnTo>
                    <a:pt x="0" y="0"/>
                  </a:lnTo>
                  <a:lnTo>
                    <a:pt x="0" y="900684"/>
                  </a:lnTo>
                  <a:lnTo>
                    <a:pt x="1892185" y="900684"/>
                  </a:lnTo>
                  <a:lnTo>
                    <a:pt x="2159508" y="450342"/>
                  </a:lnTo>
                  <a:lnTo>
                    <a:pt x="1892185" y="0"/>
                  </a:lnTo>
                  <a:close/>
                </a:path>
              </a:pathLst>
            </a:custGeom>
            <a:solidFill>
              <a:srgbClr val="A20B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647238" y="2029457"/>
            <a:ext cx="1426210" cy="90741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99060">
              <a:lnSpc>
                <a:spcPct val="90000"/>
              </a:lnSpc>
              <a:spcBef>
                <a:spcPts val="229"/>
              </a:spcBef>
            </a:pPr>
            <a:r>
              <a:rPr sz="1050" b="1" spc="5" dirty="0">
                <a:solidFill>
                  <a:srgbClr val="FFFFFF"/>
                </a:solidFill>
                <a:latin typeface="Arial Unicode MS"/>
                <a:cs typeface="Arial Unicode MS"/>
              </a:rPr>
              <a:t>Faza </a:t>
            </a:r>
            <a:r>
              <a:rPr sz="1050" b="1" spc="10" dirty="0">
                <a:solidFill>
                  <a:srgbClr val="FFFFFF"/>
                </a:solidFill>
                <a:latin typeface="Arial Unicode MS"/>
                <a:cs typeface="Arial Unicode MS"/>
              </a:rPr>
              <a:t>de  sc</a:t>
            </a:r>
            <a:r>
              <a:rPr sz="1050" b="1" spc="5" dirty="0">
                <a:solidFill>
                  <a:srgbClr val="FFFFFF"/>
                </a:solidFill>
                <a:latin typeface="Arial Unicode MS"/>
                <a:cs typeface="Arial Unicode MS"/>
              </a:rPr>
              <a:t>r</a:t>
            </a:r>
            <a:r>
              <a:rPr sz="1050" b="1" dirty="0">
                <a:solidFill>
                  <a:srgbClr val="FFFFFF"/>
                </a:solidFill>
                <a:latin typeface="Arial Unicode MS"/>
                <a:cs typeface="Arial Unicode MS"/>
              </a:rPr>
              <a:t>een</a:t>
            </a:r>
            <a:r>
              <a:rPr sz="1050" b="1" spc="-10" dirty="0">
                <a:solidFill>
                  <a:srgbClr val="FFFFFF"/>
                </a:solidFill>
                <a:latin typeface="Arial Unicode MS"/>
                <a:cs typeface="Arial Unicode MS"/>
              </a:rPr>
              <a:t>i</a:t>
            </a:r>
            <a:r>
              <a:rPr sz="1050" b="1" dirty="0">
                <a:solidFill>
                  <a:srgbClr val="FFFFFF"/>
                </a:solidFill>
                <a:latin typeface="Arial Unicode MS"/>
                <a:cs typeface="Arial Unicode MS"/>
              </a:rPr>
              <a:t>ng</a:t>
            </a:r>
            <a:r>
              <a:rPr sz="1050" b="1" spc="-10" dirty="0">
                <a:solidFill>
                  <a:srgbClr val="FFFFFF"/>
                </a:solidFill>
                <a:latin typeface="Arial Unicode MS"/>
                <a:cs typeface="Arial Unicode MS"/>
              </a:rPr>
              <a:t>/</a:t>
            </a:r>
            <a:r>
              <a:rPr sz="1050" b="1" dirty="0">
                <a:solidFill>
                  <a:srgbClr val="FFFFFF"/>
                </a:solidFill>
                <a:latin typeface="Arial Unicode MS"/>
                <a:cs typeface="Arial Unicode MS"/>
              </a:rPr>
              <a:t>p</a:t>
            </a:r>
            <a:r>
              <a:rPr sz="1050" b="1" spc="-5" dirty="0">
                <a:solidFill>
                  <a:srgbClr val="FFFFFF"/>
                </a:solidFill>
                <a:latin typeface="Arial Unicode MS"/>
                <a:cs typeface="Arial Unicode MS"/>
              </a:rPr>
              <a:t>r</a:t>
            </a:r>
            <a:r>
              <a:rPr sz="1050" b="1" dirty="0">
                <a:solidFill>
                  <a:srgbClr val="FFFFFF"/>
                </a:solidFill>
                <a:latin typeface="Arial Unicode MS"/>
                <a:cs typeface="Arial Unicode MS"/>
              </a:rPr>
              <a:t>o</a:t>
            </a:r>
            <a:r>
              <a:rPr sz="1050" b="1" spc="-5" dirty="0">
                <a:solidFill>
                  <a:srgbClr val="FFFFFF"/>
                </a:solidFill>
                <a:latin typeface="Arial Unicode MS"/>
                <a:cs typeface="Arial Unicode MS"/>
              </a:rPr>
              <a:t>s</a:t>
            </a:r>
            <a:r>
              <a:rPr sz="1050" b="1" dirty="0">
                <a:solidFill>
                  <a:srgbClr val="FFFFFF"/>
                </a:solidFill>
                <a:latin typeface="Arial Unicode MS"/>
                <a:cs typeface="Arial Unicode MS"/>
              </a:rPr>
              <a:t>pe</a:t>
            </a:r>
            <a:r>
              <a:rPr sz="1050" b="1" spc="-5" dirty="0">
                <a:solidFill>
                  <a:srgbClr val="FFFFFF"/>
                </a:solidFill>
                <a:latin typeface="Arial Unicode MS"/>
                <a:cs typeface="Arial Unicode MS"/>
              </a:rPr>
              <a:t>c</a:t>
            </a:r>
            <a:r>
              <a:rPr sz="1050" b="1" spc="-10" dirty="0">
                <a:solidFill>
                  <a:srgbClr val="FFFFFF"/>
                </a:solidFill>
                <a:latin typeface="Arial Unicode MS"/>
                <a:cs typeface="Arial Unicode MS"/>
              </a:rPr>
              <a:t>ti</a:t>
            </a:r>
            <a:r>
              <a:rPr sz="1050" b="1" dirty="0">
                <a:solidFill>
                  <a:srgbClr val="FFFFFF"/>
                </a:solidFill>
                <a:latin typeface="Arial Unicode MS"/>
                <a:cs typeface="Arial Unicode MS"/>
              </a:rPr>
              <a:t>vă  observaţională</a:t>
            </a:r>
            <a:endParaRPr sz="1050">
              <a:latin typeface="Arial Unicode MS"/>
              <a:cs typeface="Arial Unicode MS"/>
            </a:endParaRPr>
          </a:p>
          <a:p>
            <a:pPr marL="12700" marR="5080">
              <a:lnSpc>
                <a:spcPct val="90000"/>
              </a:lnSpc>
              <a:spcBef>
                <a:spcPts val="5"/>
              </a:spcBef>
            </a:pPr>
            <a:r>
              <a:rPr sz="1050" dirty="0">
                <a:solidFill>
                  <a:srgbClr val="FFFFFF"/>
                </a:solidFill>
                <a:latin typeface="Arial Unicode MS"/>
                <a:cs typeface="Arial Unicode MS"/>
              </a:rPr>
              <a:t>4 săptămâni (+</a:t>
            </a:r>
            <a:r>
              <a:rPr sz="1050" spc="-10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050" dirty="0">
                <a:solidFill>
                  <a:srgbClr val="FFFFFF"/>
                </a:solidFill>
                <a:latin typeface="Arial Unicode MS"/>
                <a:cs typeface="Arial Unicode MS"/>
              </a:rPr>
              <a:t>ajustare  opţională până la 3  săptămâni)</a:t>
            </a:r>
            <a:endParaRPr sz="1050">
              <a:latin typeface="Arial Unicode MS"/>
              <a:cs typeface="Arial Unicode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6636" y="2945892"/>
            <a:ext cx="1889760" cy="2262505"/>
          </a:xfrm>
          <a:prstGeom prst="rect">
            <a:avLst/>
          </a:prstGeom>
          <a:solidFill>
            <a:srgbClr val="E7DFE7"/>
          </a:solidFill>
        </p:spPr>
        <p:txBody>
          <a:bodyPr vert="horz" wrap="square" lIns="0" tIns="144145" rIns="0" bIns="0" rtlCol="0">
            <a:spAutoFit/>
          </a:bodyPr>
          <a:lstStyle/>
          <a:p>
            <a:pPr marL="142875" marR="127635">
              <a:lnSpc>
                <a:spcPts val="1190"/>
              </a:lnSpc>
              <a:spcBef>
                <a:spcPts val="1135"/>
              </a:spcBef>
            </a:pPr>
            <a:r>
              <a:rPr sz="1100" spc="-5" dirty="0">
                <a:latin typeface="Arial Unicode MS"/>
                <a:cs typeface="Arial Unicode MS"/>
              </a:rPr>
              <a:t>Adulţi </a:t>
            </a:r>
            <a:r>
              <a:rPr sz="1100" dirty="0">
                <a:latin typeface="Arial Unicode MS"/>
                <a:cs typeface="Arial Unicode MS"/>
              </a:rPr>
              <a:t>între </a:t>
            </a:r>
            <a:r>
              <a:rPr sz="1100" spc="-5" dirty="0">
                <a:latin typeface="Arial Unicode MS"/>
                <a:cs typeface="Arial Unicode MS"/>
              </a:rPr>
              <a:t>18 </a:t>
            </a:r>
            <a:r>
              <a:rPr sz="1100" dirty="0">
                <a:latin typeface="Arial Unicode MS"/>
                <a:cs typeface="Arial Unicode MS"/>
              </a:rPr>
              <a:t>şi </a:t>
            </a:r>
            <a:r>
              <a:rPr sz="1100" spc="-5" dirty="0">
                <a:latin typeface="Arial Unicode MS"/>
                <a:cs typeface="Arial Unicode MS"/>
              </a:rPr>
              <a:t>64 de</a:t>
            </a:r>
            <a:r>
              <a:rPr sz="1100" spc="-100" dirty="0">
                <a:latin typeface="Arial Unicode MS"/>
                <a:cs typeface="Arial Unicode MS"/>
              </a:rPr>
              <a:t> </a:t>
            </a:r>
            <a:r>
              <a:rPr sz="1100" spc="-5" dirty="0">
                <a:latin typeface="Arial Unicode MS"/>
                <a:cs typeface="Arial Unicode MS"/>
              </a:rPr>
              <a:t>ani  </a:t>
            </a:r>
            <a:r>
              <a:rPr sz="1100" dirty="0">
                <a:latin typeface="Arial Unicode MS"/>
                <a:cs typeface="Arial Unicode MS"/>
              </a:rPr>
              <a:t>cu </a:t>
            </a:r>
            <a:r>
              <a:rPr sz="1100" spc="-5" dirty="0">
                <a:latin typeface="Arial Unicode MS"/>
                <a:cs typeface="Arial Unicode MS"/>
              </a:rPr>
              <a:t>DRT </a:t>
            </a:r>
            <a:r>
              <a:rPr sz="1100" dirty="0">
                <a:latin typeface="Arial Unicode MS"/>
                <a:cs typeface="Arial Unicode MS"/>
              </a:rPr>
              <a:t>(TDM care </a:t>
            </a:r>
            <a:r>
              <a:rPr sz="1100" spc="-5" dirty="0">
                <a:latin typeface="Arial Unicode MS"/>
                <a:cs typeface="Arial Unicode MS"/>
              </a:rPr>
              <a:t>nu </a:t>
            </a:r>
            <a:r>
              <a:rPr sz="1100" dirty="0">
                <a:latin typeface="Arial Unicode MS"/>
                <a:cs typeface="Arial Unicode MS"/>
              </a:rPr>
              <a:t>a  </a:t>
            </a:r>
            <a:r>
              <a:rPr sz="1100" spc="-5" dirty="0">
                <a:latin typeface="Arial Unicode MS"/>
                <a:cs typeface="Arial Unicode MS"/>
              </a:rPr>
              <a:t>răspuns adecvat la </a:t>
            </a:r>
            <a:r>
              <a:rPr sz="1100" dirty="0">
                <a:latin typeface="Arial Unicode MS"/>
                <a:cs typeface="Arial Unicode MS"/>
              </a:rPr>
              <a:t>≥2  </a:t>
            </a:r>
            <a:r>
              <a:rPr sz="1100" spc="-5" dirty="0">
                <a:latin typeface="Arial Unicode MS"/>
                <a:cs typeface="Arial Unicode MS"/>
              </a:rPr>
              <a:t>tratamente </a:t>
            </a:r>
            <a:r>
              <a:rPr sz="1100" dirty="0">
                <a:latin typeface="Arial Unicode MS"/>
                <a:cs typeface="Arial Unicode MS"/>
              </a:rPr>
              <a:t>AD </a:t>
            </a:r>
            <a:r>
              <a:rPr sz="1100" spc="-5" dirty="0">
                <a:latin typeface="Arial Unicode MS"/>
                <a:cs typeface="Arial Unicode MS"/>
              </a:rPr>
              <a:t>diferite  adecvate </a:t>
            </a:r>
            <a:r>
              <a:rPr sz="1100" dirty="0">
                <a:latin typeface="Arial Unicode MS"/>
                <a:cs typeface="Arial Unicode MS"/>
              </a:rPr>
              <a:t>ca </a:t>
            </a:r>
            <a:r>
              <a:rPr sz="1100" spc="-5" dirty="0">
                <a:latin typeface="Arial Unicode MS"/>
                <a:cs typeface="Arial Unicode MS"/>
              </a:rPr>
              <a:t>doză </a:t>
            </a:r>
            <a:r>
              <a:rPr sz="1100" dirty="0">
                <a:latin typeface="Arial Unicode MS"/>
                <a:cs typeface="Arial Unicode MS"/>
              </a:rPr>
              <a:t>şi  </a:t>
            </a:r>
            <a:r>
              <a:rPr sz="1100" spc="-5" dirty="0">
                <a:latin typeface="Arial Unicode MS"/>
                <a:cs typeface="Arial Unicode MS"/>
              </a:rPr>
              <a:t>durată pentru episodul  depresiv</a:t>
            </a:r>
            <a:r>
              <a:rPr sz="1100" spc="-15" dirty="0">
                <a:latin typeface="Arial Unicode MS"/>
                <a:cs typeface="Arial Unicode MS"/>
              </a:rPr>
              <a:t> </a:t>
            </a:r>
            <a:r>
              <a:rPr sz="1100" dirty="0">
                <a:latin typeface="Arial Unicode MS"/>
                <a:cs typeface="Arial Unicode MS"/>
              </a:rPr>
              <a:t>actual)</a:t>
            </a:r>
            <a:r>
              <a:rPr sz="1050" baseline="27777" dirty="0">
                <a:latin typeface="Arial Unicode MS"/>
                <a:cs typeface="Arial Unicode MS"/>
              </a:rPr>
              <a:t>1</a:t>
            </a:r>
            <a:endParaRPr sz="1050" baseline="27777">
              <a:latin typeface="Arial Unicode MS"/>
              <a:cs typeface="Arial Unicode MS"/>
            </a:endParaRPr>
          </a:p>
          <a:p>
            <a:pPr marL="142875" marR="391795">
              <a:lnSpc>
                <a:spcPts val="1190"/>
              </a:lnSpc>
              <a:spcBef>
                <a:spcPts val="180"/>
              </a:spcBef>
            </a:pPr>
            <a:r>
              <a:rPr sz="1100" spc="-5" dirty="0">
                <a:latin typeface="Arial Unicode MS"/>
                <a:cs typeface="Arial Unicode MS"/>
              </a:rPr>
              <a:t>Pacienţii </a:t>
            </a:r>
            <a:r>
              <a:rPr sz="1100" dirty="0">
                <a:latin typeface="Arial Unicode MS"/>
                <a:cs typeface="Arial Unicode MS"/>
              </a:rPr>
              <a:t>care </a:t>
            </a:r>
            <a:r>
              <a:rPr sz="1100" spc="-5" dirty="0">
                <a:latin typeface="Arial Unicode MS"/>
                <a:cs typeface="Arial Unicode MS"/>
              </a:rPr>
              <a:t>nu au  răspuns* la </a:t>
            </a:r>
            <a:r>
              <a:rPr sz="1100" dirty="0">
                <a:latin typeface="Arial Unicode MS"/>
                <a:cs typeface="Arial Unicode MS"/>
              </a:rPr>
              <a:t>AD </a:t>
            </a:r>
            <a:r>
              <a:rPr sz="1100" spc="-5" dirty="0">
                <a:latin typeface="Arial Unicode MS"/>
                <a:cs typeface="Arial Unicode MS"/>
              </a:rPr>
              <a:t>orale  curente au schimbat  tratamentul </a:t>
            </a:r>
            <a:r>
              <a:rPr sz="1100" dirty="0">
                <a:latin typeface="Arial Unicode MS"/>
                <a:cs typeface="Arial Unicode MS"/>
              </a:rPr>
              <a:t>cu </a:t>
            </a:r>
            <a:r>
              <a:rPr sz="1100" spc="-5" dirty="0">
                <a:latin typeface="Arial Unicode MS"/>
                <a:cs typeface="Arial Unicode MS"/>
              </a:rPr>
              <a:t>un</a:t>
            </a:r>
            <a:r>
              <a:rPr sz="1100" spc="-95" dirty="0">
                <a:latin typeface="Arial Unicode MS"/>
                <a:cs typeface="Arial Unicode MS"/>
              </a:rPr>
              <a:t> </a:t>
            </a:r>
            <a:r>
              <a:rPr sz="1100" spc="-5" dirty="0">
                <a:latin typeface="Arial Unicode MS"/>
                <a:cs typeface="Arial Unicode MS"/>
              </a:rPr>
              <a:t>nou  SSRI/SNRI</a:t>
            </a:r>
            <a:r>
              <a:rPr sz="1100" spc="-10" dirty="0">
                <a:latin typeface="Arial Unicode MS"/>
                <a:cs typeface="Arial Unicode MS"/>
              </a:rPr>
              <a:t> la</a:t>
            </a:r>
            <a:endParaRPr sz="1100">
              <a:latin typeface="Arial Unicode MS"/>
              <a:cs typeface="Arial Unicode MS"/>
            </a:endParaRPr>
          </a:p>
          <a:p>
            <a:pPr marL="142875">
              <a:lnSpc>
                <a:spcPts val="1160"/>
              </a:lnSpc>
            </a:pPr>
            <a:r>
              <a:rPr sz="1100" dirty="0">
                <a:latin typeface="Arial Unicode MS"/>
                <a:cs typeface="Arial Unicode MS"/>
              </a:rPr>
              <a:t>randomizare</a:t>
            </a:r>
            <a:r>
              <a:rPr sz="1050" baseline="27777" dirty="0">
                <a:latin typeface="Arial Unicode MS"/>
                <a:cs typeface="Arial Unicode MS"/>
              </a:rPr>
              <a:t>1</a:t>
            </a:r>
            <a:endParaRPr sz="1050" baseline="27777">
              <a:latin typeface="Arial Unicode MS"/>
              <a:cs typeface="Arial Unicode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66060" y="2945892"/>
            <a:ext cx="2339340" cy="573405"/>
          </a:xfrm>
          <a:prstGeom prst="rect">
            <a:avLst/>
          </a:prstGeom>
          <a:solidFill>
            <a:srgbClr val="E7DFE7"/>
          </a:solidFill>
        </p:spPr>
        <p:txBody>
          <a:bodyPr vert="horz" wrap="square" lIns="0" tIns="35560" rIns="0" bIns="0" rtlCol="0">
            <a:spAutoFit/>
          </a:bodyPr>
          <a:lstStyle/>
          <a:p>
            <a:pPr marL="143510" marR="662305">
              <a:lnSpc>
                <a:spcPts val="1300"/>
              </a:lnSpc>
              <a:spcBef>
                <a:spcPts val="280"/>
              </a:spcBef>
            </a:pPr>
            <a:r>
              <a:rPr sz="1200" b="1" spc="-5" dirty="0">
                <a:latin typeface="Arial Unicode MS"/>
                <a:cs typeface="Arial Unicode MS"/>
              </a:rPr>
              <a:t>Administrat </a:t>
            </a:r>
            <a:r>
              <a:rPr sz="1200" b="1" spc="5" dirty="0">
                <a:latin typeface="Arial Unicode MS"/>
                <a:cs typeface="Arial Unicode MS"/>
              </a:rPr>
              <a:t>de </a:t>
            </a:r>
            <a:r>
              <a:rPr sz="1200" b="1" spc="-5" dirty="0">
                <a:latin typeface="Arial Unicode MS"/>
                <a:cs typeface="Arial Unicode MS"/>
              </a:rPr>
              <a:t>2 </a:t>
            </a:r>
            <a:r>
              <a:rPr sz="1200" b="1" spc="5" dirty="0">
                <a:latin typeface="Arial Unicode MS"/>
                <a:cs typeface="Arial Unicode MS"/>
              </a:rPr>
              <a:t>ori</a:t>
            </a:r>
            <a:r>
              <a:rPr sz="1200" b="1" spc="-130" dirty="0">
                <a:latin typeface="Arial Unicode MS"/>
                <a:cs typeface="Arial Unicode MS"/>
              </a:rPr>
              <a:t> </a:t>
            </a:r>
            <a:r>
              <a:rPr sz="1200" b="1" spc="10" dirty="0">
                <a:latin typeface="Arial Unicode MS"/>
                <a:cs typeface="Arial Unicode MS"/>
              </a:rPr>
              <a:t>pe  </a:t>
            </a:r>
            <a:r>
              <a:rPr sz="1200" b="1" spc="-5" dirty="0">
                <a:latin typeface="Arial Unicode MS"/>
                <a:cs typeface="Arial Unicode MS"/>
              </a:rPr>
              <a:t>săptămână</a:t>
            </a:r>
            <a:endParaRPr sz="1200">
              <a:latin typeface="Arial Unicode MS"/>
              <a:cs typeface="Arial Unicode MS"/>
            </a:endParaRPr>
          </a:p>
          <a:p>
            <a:pPr marL="143510">
              <a:lnSpc>
                <a:spcPts val="1270"/>
              </a:lnSpc>
            </a:pPr>
            <a:r>
              <a:rPr sz="1200" spc="-5" dirty="0">
                <a:latin typeface="Arial Unicode MS"/>
                <a:cs typeface="Arial Unicode MS"/>
              </a:rPr>
              <a:t>(56 mg </a:t>
            </a:r>
            <a:r>
              <a:rPr sz="1200" dirty="0">
                <a:latin typeface="Arial Unicode MS"/>
                <a:cs typeface="Arial Unicode MS"/>
              </a:rPr>
              <a:t>sau 84 </a:t>
            </a:r>
            <a:r>
              <a:rPr sz="1200" spc="-5" dirty="0">
                <a:latin typeface="Arial Unicode MS"/>
                <a:cs typeface="Arial Unicode MS"/>
              </a:rPr>
              <a:t>mg, doză</a:t>
            </a:r>
            <a:r>
              <a:rPr sz="1200" spc="-65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fixă)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766060" y="3518915"/>
            <a:ext cx="2339340" cy="395620"/>
          </a:xfrm>
          <a:prstGeom prst="rect">
            <a:avLst/>
          </a:prstGeom>
          <a:solidFill>
            <a:srgbClr val="A20B35"/>
          </a:solidFill>
        </p:spPr>
        <p:txBody>
          <a:bodyPr vert="horz" wrap="square" lIns="0" tIns="36194" rIns="0" bIns="0" rtlCol="0">
            <a:spAutoFit/>
          </a:bodyPr>
          <a:lstStyle/>
          <a:p>
            <a:pPr marL="143510">
              <a:lnSpc>
                <a:spcPts val="1370"/>
              </a:lnSpc>
              <a:spcBef>
                <a:spcPts val="284"/>
              </a:spcBef>
            </a:pPr>
            <a:r>
              <a:rPr lang="ro-RO" sz="1200" b="1" dirty="0">
                <a:solidFill>
                  <a:srgbClr val="FFFFFF"/>
                </a:solidFill>
                <a:latin typeface="Arial Unicode MS"/>
                <a:cs typeface="Arial Unicode MS"/>
              </a:rPr>
              <a:t>Esketamină</a:t>
            </a:r>
            <a:endParaRPr sz="1200" baseline="24305" dirty="0">
              <a:latin typeface="Arial Unicode MS"/>
              <a:cs typeface="Arial Unicode MS"/>
            </a:endParaRPr>
          </a:p>
          <a:p>
            <a:pPr marL="143510">
              <a:lnSpc>
                <a:spcPts val="1370"/>
              </a:lnSpc>
            </a:pPr>
            <a:r>
              <a:rPr sz="1200" dirty="0">
                <a:solidFill>
                  <a:srgbClr val="FFFFFF"/>
                </a:solidFill>
                <a:latin typeface="Arial Unicode MS"/>
                <a:cs typeface="Arial Unicode MS"/>
              </a:rPr>
              <a:t>56 </a:t>
            </a:r>
            <a:r>
              <a:rPr sz="1200" spc="-5" dirty="0">
                <a:solidFill>
                  <a:srgbClr val="FFFFFF"/>
                </a:solidFill>
                <a:latin typeface="Arial Unicode MS"/>
                <a:cs typeface="Arial Unicode MS"/>
              </a:rPr>
              <a:t>mg </a:t>
            </a:r>
            <a:r>
              <a:rPr sz="1200" dirty="0">
                <a:solidFill>
                  <a:srgbClr val="FFFFFF"/>
                </a:solidFill>
                <a:latin typeface="Arial Unicode MS"/>
                <a:cs typeface="Arial Unicode MS"/>
              </a:rPr>
              <a:t>+</a:t>
            </a:r>
            <a:r>
              <a:rPr sz="1200" spc="-1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 Unicode MS"/>
                <a:cs typeface="Arial Unicode MS"/>
              </a:rPr>
              <a:t>SSRI/SNRI</a:t>
            </a:r>
            <a:endParaRPr sz="1200" dirty="0">
              <a:latin typeface="Arial Unicode MS"/>
              <a:cs typeface="Arial Unicode M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766060" y="4779264"/>
            <a:ext cx="2339340" cy="449580"/>
          </a:xfrm>
          <a:custGeom>
            <a:avLst/>
            <a:gdLst/>
            <a:ahLst/>
            <a:cxnLst/>
            <a:rect l="l" t="t" r="r" b="b"/>
            <a:pathLst>
              <a:path w="2339340" h="449579">
                <a:moveTo>
                  <a:pt x="2339340" y="0"/>
                </a:moveTo>
                <a:lnTo>
                  <a:pt x="0" y="0"/>
                </a:lnTo>
                <a:lnTo>
                  <a:pt x="0" y="449580"/>
                </a:lnTo>
                <a:lnTo>
                  <a:pt x="2339340" y="449580"/>
                </a:lnTo>
                <a:lnTo>
                  <a:pt x="2339340" y="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766060" y="4779264"/>
            <a:ext cx="2339340" cy="429259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43510" marR="688975">
              <a:lnSpc>
                <a:spcPts val="1300"/>
              </a:lnSpc>
              <a:spcBef>
                <a:spcPts val="440"/>
              </a:spcBef>
            </a:pPr>
            <a:r>
              <a:rPr sz="1200" b="1" spc="-5" dirty="0">
                <a:latin typeface="Arial Unicode MS"/>
                <a:cs typeface="Arial Unicode MS"/>
              </a:rPr>
              <a:t>Placebo </a:t>
            </a:r>
            <a:r>
              <a:rPr sz="1200" b="1" dirty="0">
                <a:latin typeface="Arial Unicode MS"/>
                <a:cs typeface="Arial Unicode MS"/>
              </a:rPr>
              <a:t>spray nazal</a:t>
            </a:r>
            <a:r>
              <a:rPr sz="1200" b="1" spc="-150" dirty="0">
                <a:latin typeface="Arial Unicode MS"/>
                <a:cs typeface="Arial Unicode MS"/>
              </a:rPr>
              <a:t> </a:t>
            </a:r>
            <a:r>
              <a:rPr sz="1200" b="1" spc="-5" dirty="0">
                <a:latin typeface="Arial Unicode MS"/>
                <a:cs typeface="Arial Unicode MS"/>
              </a:rPr>
              <a:t>+  </a:t>
            </a:r>
            <a:r>
              <a:rPr sz="1200" b="1" dirty="0">
                <a:latin typeface="Arial Unicode MS"/>
                <a:cs typeface="Arial Unicode MS"/>
              </a:rPr>
              <a:t>SSRI/SNRI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77837" y="1539399"/>
            <a:ext cx="69519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spc="-65" dirty="0">
                <a:latin typeface="Arial Unicode MS"/>
                <a:cs typeface="Arial Unicode MS"/>
              </a:rPr>
              <a:t>Studiu</a:t>
            </a:r>
            <a:r>
              <a:rPr sz="1800" spc="-120" dirty="0">
                <a:latin typeface="Arial Unicode MS"/>
                <a:cs typeface="Arial Unicode MS"/>
              </a:rPr>
              <a:t> </a:t>
            </a:r>
            <a:r>
              <a:rPr sz="1800" spc="-40" dirty="0">
                <a:latin typeface="Arial Unicode MS"/>
                <a:cs typeface="Arial Unicode MS"/>
              </a:rPr>
              <a:t>de</a:t>
            </a:r>
            <a:r>
              <a:rPr sz="1800" spc="-130" dirty="0">
                <a:latin typeface="Arial Unicode MS"/>
                <a:cs typeface="Arial Unicode MS"/>
              </a:rPr>
              <a:t> </a:t>
            </a:r>
            <a:r>
              <a:rPr sz="1800" spc="-60" dirty="0">
                <a:latin typeface="Arial Unicode MS"/>
                <a:cs typeface="Arial Unicode MS"/>
              </a:rPr>
              <a:t>faza</a:t>
            </a:r>
            <a:r>
              <a:rPr sz="1800" spc="-145" dirty="0">
                <a:latin typeface="Arial Unicode MS"/>
                <a:cs typeface="Arial Unicode MS"/>
              </a:rPr>
              <a:t> </a:t>
            </a:r>
            <a:r>
              <a:rPr sz="1800" spc="-55" dirty="0">
                <a:latin typeface="Arial Unicode MS"/>
                <a:cs typeface="Arial Unicode MS"/>
              </a:rPr>
              <a:t>III,</a:t>
            </a:r>
            <a:r>
              <a:rPr sz="1800" spc="-130" dirty="0">
                <a:latin typeface="Arial Unicode MS"/>
                <a:cs typeface="Arial Unicode MS"/>
              </a:rPr>
              <a:t> </a:t>
            </a:r>
            <a:r>
              <a:rPr sz="1800" spc="-75" dirty="0">
                <a:latin typeface="Arial Unicode MS"/>
                <a:cs typeface="Arial Unicode MS"/>
              </a:rPr>
              <a:t>multicentric,</a:t>
            </a:r>
            <a:r>
              <a:rPr sz="1800" spc="-100" dirty="0">
                <a:latin typeface="Arial Unicode MS"/>
                <a:cs typeface="Arial Unicode MS"/>
              </a:rPr>
              <a:t> </a:t>
            </a:r>
            <a:r>
              <a:rPr sz="1800" spc="-75" dirty="0">
                <a:latin typeface="Arial Unicode MS"/>
                <a:cs typeface="Arial Unicode MS"/>
              </a:rPr>
              <a:t>randomizat,</a:t>
            </a:r>
            <a:r>
              <a:rPr sz="1800" spc="-95" dirty="0">
                <a:latin typeface="Arial Unicode MS"/>
                <a:cs typeface="Arial Unicode MS"/>
              </a:rPr>
              <a:t> </a:t>
            </a:r>
            <a:r>
              <a:rPr sz="1800" spc="-70" dirty="0">
                <a:latin typeface="Arial Unicode MS"/>
                <a:cs typeface="Arial Unicode MS"/>
              </a:rPr>
              <a:t>dublu-orb,</a:t>
            </a:r>
            <a:r>
              <a:rPr sz="1800" spc="-100" dirty="0">
                <a:latin typeface="Arial Unicode MS"/>
                <a:cs typeface="Arial Unicode MS"/>
              </a:rPr>
              <a:t> </a:t>
            </a:r>
            <a:r>
              <a:rPr sz="1800" spc="-40" dirty="0">
                <a:latin typeface="Arial Unicode MS"/>
                <a:cs typeface="Arial Unicode MS"/>
              </a:rPr>
              <a:t>cu</a:t>
            </a:r>
            <a:r>
              <a:rPr sz="1800" spc="-130" dirty="0">
                <a:latin typeface="Arial Unicode MS"/>
                <a:cs typeface="Arial Unicode MS"/>
              </a:rPr>
              <a:t> </a:t>
            </a:r>
            <a:r>
              <a:rPr sz="1800" spc="-70" dirty="0">
                <a:latin typeface="Arial Unicode MS"/>
                <a:cs typeface="Arial Unicode MS"/>
              </a:rPr>
              <a:t>comparator</a:t>
            </a:r>
            <a:r>
              <a:rPr sz="1800" spc="-95" dirty="0">
                <a:latin typeface="Arial Unicode MS"/>
                <a:cs typeface="Arial Unicode MS"/>
              </a:rPr>
              <a:t> </a:t>
            </a:r>
            <a:r>
              <a:rPr sz="1800" spc="-65" dirty="0">
                <a:latin typeface="Arial Unicode MS"/>
                <a:cs typeface="Arial Unicode MS"/>
              </a:rPr>
              <a:t>activ</a:t>
            </a:r>
            <a:r>
              <a:rPr sz="1800" spc="-97" baseline="25462" dirty="0">
                <a:latin typeface="Arial Unicode MS"/>
                <a:cs typeface="Arial Unicode MS"/>
              </a:rPr>
              <a:t>1</a:t>
            </a:r>
            <a:endParaRPr sz="1800" baseline="25462">
              <a:latin typeface="Arial Unicode MS"/>
              <a:cs typeface="Arial Unicode M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766060" y="4779264"/>
            <a:ext cx="108585" cy="360045"/>
          </a:xfrm>
          <a:custGeom>
            <a:avLst/>
            <a:gdLst/>
            <a:ahLst/>
            <a:cxnLst/>
            <a:rect l="l" t="t" r="r" b="b"/>
            <a:pathLst>
              <a:path w="108585" h="360045">
                <a:moveTo>
                  <a:pt x="1143" y="0"/>
                </a:moveTo>
                <a:lnTo>
                  <a:pt x="0" y="0"/>
                </a:lnTo>
                <a:lnTo>
                  <a:pt x="0" y="359664"/>
                </a:lnTo>
                <a:lnTo>
                  <a:pt x="1143" y="359664"/>
                </a:lnTo>
                <a:lnTo>
                  <a:pt x="108204" y="179832"/>
                </a:lnTo>
                <a:lnTo>
                  <a:pt x="1143" y="0"/>
                </a:lnTo>
                <a:close/>
              </a:path>
            </a:pathLst>
          </a:custGeom>
          <a:solidFill>
            <a:srgbClr val="ACAA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766060" y="4148328"/>
            <a:ext cx="2339340" cy="396262"/>
          </a:xfrm>
          <a:prstGeom prst="rect">
            <a:avLst/>
          </a:prstGeom>
          <a:solidFill>
            <a:srgbClr val="A20B35"/>
          </a:solidFill>
        </p:spPr>
        <p:txBody>
          <a:bodyPr vert="horz" wrap="square" lIns="0" tIns="36830" rIns="0" bIns="0" rtlCol="0">
            <a:spAutoFit/>
          </a:bodyPr>
          <a:lstStyle/>
          <a:p>
            <a:pPr marL="143510">
              <a:lnSpc>
                <a:spcPts val="1370"/>
              </a:lnSpc>
              <a:spcBef>
                <a:spcPts val="290"/>
              </a:spcBef>
            </a:pPr>
            <a:r>
              <a:rPr lang="ro-RO" sz="1200" b="1" dirty="0">
                <a:solidFill>
                  <a:srgbClr val="FFFFFF"/>
                </a:solidFill>
                <a:latin typeface="Arial Unicode MS"/>
                <a:cs typeface="Arial Unicode MS"/>
              </a:rPr>
              <a:t>Esketamină</a:t>
            </a:r>
            <a:endParaRPr sz="1200" baseline="24305" dirty="0">
              <a:latin typeface="Arial Unicode MS"/>
              <a:cs typeface="Arial Unicode MS"/>
            </a:endParaRPr>
          </a:p>
          <a:p>
            <a:pPr marL="143510">
              <a:lnSpc>
                <a:spcPts val="1370"/>
              </a:lnSpc>
            </a:pPr>
            <a:r>
              <a:rPr sz="1200" dirty="0">
                <a:solidFill>
                  <a:srgbClr val="FFFFFF"/>
                </a:solidFill>
                <a:latin typeface="Arial Unicode MS"/>
                <a:cs typeface="Arial Unicode MS"/>
              </a:rPr>
              <a:t>84 </a:t>
            </a:r>
            <a:r>
              <a:rPr sz="1200" spc="-5" dirty="0">
                <a:solidFill>
                  <a:srgbClr val="FFFFFF"/>
                </a:solidFill>
                <a:latin typeface="Arial Unicode MS"/>
                <a:cs typeface="Arial Unicode MS"/>
              </a:rPr>
              <a:t>mg </a:t>
            </a:r>
            <a:r>
              <a:rPr sz="1200" dirty="0">
                <a:solidFill>
                  <a:srgbClr val="FFFFFF"/>
                </a:solidFill>
                <a:latin typeface="Arial Unicode MS"/>
                <a:cs typeface="Arial Unicode MS"/>
              </a:rPr>
              <a:t>+</a:t>
            </a:r>
            <a:r>
              <a:rPr sz="1200" spc="-1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 Unicode MS"/>
                <a:cs typeface="Arial Unicode MS"/>
              </a:rPr>
              <a:t>SSRI/SNRI</a:t>
            </a:r>
            <a:endParaRPr sz="1200" dirty="0">
              <a:latin typeface="Arial Unicode MS"/>
              <a:cs typeface="Arial Unicode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105400" y="2945892"/>
            <a:ext cx="2620010" cy="2262505"/>
          </a:xfrm>
          <a:prstGeom prst="rect">
            <a:avLst/>
          </a:prstGeom>
          <a:solidFill>
            <a:srgbClr val="D7D6D6"/>
          </a:solidFill>
        </p:spPr>
        <p:txBody>
          <a:bodyPr vert="horz" wrap="square" lIns="0" tIns="97155" rIns="0" bIns="0" rtlCol="0">
            <a:spAutoFit/>
          </a:bodyPr>
          <a:lstStyle/>
          <a:p>
            <a:pPr marL="144145">
              <a:lnSpc>
                <a:spcPts val="1370"/>
              </a:lnSpc>
              <a:spcBef>
                <a:spcPts val="765"/>
              </a:spcBef>
            </a:pPr>
            <a:r>
              <a:rPr sz="1200" b="1" dirty="0">
                <a:latin typeface="Arial Unicode MS"/>
                <a:cs typeface="Arial Unicode MS"/>
              </a:rPr>
              <a:t>Fără spray nazal la </a:t>
            </a:r>
            <a:r>
              <a:rPr sz="1200" b="1" spc="-5" dirty="0">
                <a:latin typeface="Arial Unicode MS"/>
                <a:cs typeface="Arial Unicode MS"/>
              </a:rPr>
              <a:t>pacienţii</a:t>
            </a:r>
            <a:r>
              <a:rPr sz="1200" b="1" spc="-170" dirty="0">
                <a:latin typeface="Arial Unicode MS"/>
                <a:cs typeface="Arial Unicode MS"/>
              </a:rPr>
              <a:t> </a:t>
            </a:r>
            <a:r>
              <a:rPr sz="1200" b="1" dirty="0">
                <a:latin typeface="Arial Unicode MS"/>
                <a:cs typeface="Arial Unicode MS"/>
              </a:rPr>
              <a:t>care</a:t>
            </a:r>
            <a:endParaRPr sz="1200">
              <a:latin typeface="Arial Unicode MS"/>
              <a:cs typeface="Arial Unicode MS"/>
            </a:endParaRPr>
          </a:p>
          <a:p>
            <a:pPr marL="144145">
              <a:lnSpc>
                <a:spcPts val="1370"/>
              </a:lnSpc>
            </a:pPr>
            <a:r>
              <a:rPr sz="1200" b="1" spc="5" dirty="0">
                <a:latin typeface="Arial Unicode MS"/>
                <a:cs typeface="Arial Unicode MS"/>
              </a:rPr>
              <a:t>au </a:t>
            </a:r>
            <a:r>
              <a:rPr sz="1200" b="1" dirty="0">
                <a:latin typeface="Arial Unicode MS"/>
                <a:cs typeface="Arial Unicode MS"/>
              </a:rPr>
              <a:t>rămas în</a:t>
            </a:r>
            <a:r>
              <a:rPr sz="1200" b="1" spc="-85" dirty="0">
                <a:latin typeface="Arial Unicode MS"/>
                <a:cs typeface="Arial Unicode MS"/>
              </a:rPr>
              <a:t> </a:t>
            </a:r>
            <a:r>
              <a:rPr sz="1200" b="1" spc="-5" dirty="0">
                <a:latin typeface="Arial Unicode MS"/>
                <a:cs typeface="Arial Unicode MS"/>
              </a:rPr>
              <a:t>urmărire</a:t>
            </a:r>
            <a:endParaRPr sz="1200">
              <a:latin typeface="Arial Unicode MS"/>
              <a:cs typeface="Arial Unicode MS"/>
            </a:endParaRPr>
          </a:p>
          <a:p>
            <a:pPr marL="144145" marR="86360">
              <a:lnSpc>
                <a:spcPts val="1300"/>
              </a:lnSpc>
              <a:spcBef>
                <a:spcPts val="1050"/>
              </a:spcBef>
            </a:pPr>
            <a:r>
              <a:rPr sz="1200" spc="-5" dirty="0">
                <a:latin typeface="Arial Unicode MS"/>
                <a:cs typeface="Arial Unicode MS"/>
              </a:rPr>
              <a:t>Pacienţii care </a:t>
            </a:r>
            <a:r>
              <a:rPr sz="1200" dirty="0">
                <a:latin typeface="Arial Unicode MS"/>
                <a:cs typeface="Arial Unicode MS"/>
              </a:rPr>
              <a:t>au </a:t>
            </a:r>
            <a:r>
              <a:rPr sz="1200" spc="-5" dirty="0">
                <a:latin typeface="Arial Unicode MS"/>
                <a:cs typeface="Arial Unicode MS"/>
              </a:rPr>
              <a:t>obţinut răspuns</a:t>
            </a:r>
            <a:r>
              <a:rPr sz="1200" spc="-7" baseline="24305" dirty="0">
                <a:latin typeface="Arial Unicode MS"/>
                <a:cs typeface="Arial Unicode MS"/>
              </a:rPr>
              <a:t>**  </a:t>
            </a:r>
            <a:r>
              <a:rPr sz="1200" dirty="0">
                <a:latin typeface="Arial Unicode MS"/>
                <a:cs typeface="Arial Unicode MS"/>
              </a:rPr>
              <a:t>în </a:t>
            </a:r>
            <a:r>
              <a:rPr sz="1200" spc="-5" dirty="0">
                <a:latin typeface="Arial Unicode MS"/>
                <a:cs typeface="Arial Unicode MS"/>
              </a:rPr>
              <a:t>orice grup </a:t>
            </a:r>
            <a:r>
              <a:rPr sz="1200" dirty="0">
                <a:latin typeface="Arial Unicode MS"/>
                <a:cs typeface="Arial Unicode MS"/>
              </a:rPr>
              <a:t>au </a:t>
            </a:r>
            <a:r>
              <a:rPr sz="1200" spc="-5" dirty="0">
                <a:latin typeface="Arial Unicode MS"/>
                <a:cs typeface="Arial Unicode MS"/>
              </a:rPr>
              <a:t>fost incluşi </a:t>
            </a:r>
            <a:r>
              <a:rPr sz="1200" dirty="0">
                <a:latin typeface="Arial Unicode MS"/>
                <a:cs typeface="Arial Unicode MS"/>
              </a:rPr>
              <a:t>în  </a:t>
            </a:r>
            <a:r>
              <a:rPr sz="1200" spc="-5" dirty="0">
                <a:latin typeface="Arial Unicode MS"/>
                <a:cs typeface="Arial Unicode MS"/>
              </a:rPr>
              <a:t>SUSTAIN </a:t>
            </a:r>
            <a:r>
              <a:rPr sz="1200" dirty="0">
                <a:latin typeface="Arial Unicode MS"/>
                <a:cs typeface="Arial Unicode MS"/>
              </a:rPr>
              <a:t>1, au </a:t>
            </a:r>
            <a:r>
              <a:rPr sz="1200" spc="-5" dirty="0">
                <a:latin typeface="Arial Unicode MS"/>
                <a:cs typeface="Arial Unicode MS"/>
              </a:rPr>
              <a:t>rămas </a:t>
            </a:r>
            <a:r>
              <a:rPr sz="1200" dirty="0">
                <a:latin typeface="Arial Unicode MS"/>
                <a:cs typeface="Arial Unicode MS"/>
              </a:rPr>
              <a:t>în </a:t>
            </a:r>
            <a:r>
              <a:rPr sz="1200" spc="-5" dirty="0">
                <a:latin typeface="Arial Unicode MS"/>
                <a:cs typeface="Arial Unicode MS"/>
              </a:rPr>
              <a:t>urmărire  </a:t>
            </a:r>
            <a:r>
              <a:rPr sz="1200" dirty="0">
                <a:latin typeface="Arial Unicode MS"/>
                <a:cs typeface="Arial Unicode MS"/>
              </a:rPr>
              <a:t>sau au </a:t>
            </a:r>
            <a:r>
              <a:rPr sz="1200" spc="-5" dirty="0">
                <a:latin typeface="Arial Unicode MS"/>
                <a:cs typeface="Arial Unicode MS"/>
              </a:rPr>
              <a:t>fost transferaţi </a:t>
            </a:r>
            <a:r>
              <a:rPr sz="1200" dirty="0">
                <a:latin typeface="Arial Unicode MS"/>
                <a:cs typeface="Arial Unicode MS"/>
              </a:rPr>
              <a:t>în </a:t>
            </a:r>
            <a:r>
              <a:rPr sz="1200" spc="-5" dirty="0">
                <a:latin typeface="Arial Unicode MS"/>
                <a:cs typeface="Arial Unicode MS"/>
              </a:rPr>
              <a:t>studiul </a:t>
            </a:r>
            <a:r>
              <a:rPr sz="1200" dirty="0">
                <a:latin typeface="Arial Unicode MS"/>
                <a:cs typeface="Arial Unicode MS"/>
              </a:rPr>
              <a:t>de  </a:t>
            </a:r>
            <a:r>
              <a:rPr sz="1200" spc="-5" dirty="0">
                <a:latin typeface="Arial Unicode MS"/>
                <a:cs typeface="Arial Unicode MS"/>
              </a:rPr>
              <a:t>continuare </a:t>
            </a:r>
            <a:r>
              <a:rPr sz="1200" dirty="0">
                <a:latin typeface="Arial Unicode MS"/>
                <a:cs typeface="Arial Unicode MS"/>
              </a:rPr>
              <a:t>a </a:t>
            </a:r>
            <a:r>
              <a:rPr sz="1200" spc="-5" dirty="0">
                <a:latin typeface="Arial Unicode MS"/>
                <a:cs typeface="Arial Unicode MS"/>
              </a:rPr>
              <a:t>îngrijirilor SUSTAIN</a:t>
            </a:r>
            <a:r>
              <a:rPr sz="1200" spc="-7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3</a:t>
            </a:r>
            <a:r>
              <a:rPr sz="1200" baseline="24305" dirty="0">
                <a:latin typeface="Arial Unicode MS"/>
                <a:cs typeface="Arial Unicode MS"/>
              </a:rPr>
              <a:t>2</a:t>
            </a:r>
            <a:endParaRPr sz="1200" baseline="24305">
              <a:latin typeface="Arial Unicode MS"/>
              <a:cs typeface="Arial Unicode MS"/>
            </a:endParaRPr>
          </a:p>
          <a:p>
            <a:pPr marL="144145" marR="201930">
              <a:lnSpc>
                <a:spcPts val="1300"/>
              </a:lnSpc>
              <a:spcBef>
                <a:spcPts val="980"/>
              </a:spcBef>
            </a:pPr>
            <a:r>
              <a:rPr sz="1200" spc="-5" dirty="0">
                <a:latin typeface="Arial Unicode MS"/>
                <a:cs typeface="Arial Unicode MS"/>
              </a:rPr>
              <a:t>Pacienţii care </a:t>
            </a:r>
            <a:r>
              <a:rPr sz="1200" dirty="0">
                <a:latin typeface="Arial Unicode MS"/>
                <a:cs typeface="Arial Unicode MS"/>
              </a:rPr>
              <a:t>nu au </a:t>
            </a:r>
            <a:r>
              <a:rPr sz="1200" spc="-5" dirty="0">
                <a:latin typeface="Arial Unicode MS"/>
                <a:cs typeface="Arial Unicode MS"/>
              </a:rPr>
              <a:t>prezentat  răspuns, din orice grup, </a:t>
            </a:r>
            <a:r>
              <a:rPr sz="1200" dirty="0">
                <a:latin typeface="Arial Unicode MS"/>
                <a:cs typeface="Arial Unicode MS"/>
              </a:rPr>
              <a:t>au </a:t>
            </a:r>
            <a:r>
              <a:rPr sz="1200" spc="-5" dirty="0">
                <a:latin typeface="Arial Unicode MS"/>
                <a:cs typeface="Arial Unicode MS"/>
              </a:rPr>
              <a:t>rămas  </a:t>
            </a:r>
            <a:r>
              <a:rPr sz="1200" dirty="0">
                <a:latin typeface="Arial Unicode MS"/>
                <a:cs typeface="Arial Unicode MS"/>
              </a:rPr>
              <a:t>în </a:t>
            </a:r>
            <a:r>
              <a:rPr sz="1200" spc="-5" dirty="0">
                <a:latin typeface="Arial Unicode MS"/>
                <a:cs typeface="Arial Unicode MS"/>
              </a:rPr>
              <a:t>urmărire </a:t>
            </a:r>
            <a:r>
              <a:rPr sz="1200" dirty="0">
                <a:latin typeface="Arial Unicode MS"/>
                <a:cs typeface="Arial Unicode MS"/>
              </a:rPr>
              <a:t>sau au </a:t>
            </a:r>
            <a:r>
              <a:rPr sz="1200" spc="-5" dirty="0">
                <a:latin typeface="Arial Unicode MS"/>
                <a:cs typeface="Arial Unicode MS"/>
              </a:rPr>
              <a:t>fost transferaţi  </a:t>
            </a:r>
            <a:r>
              <a:rPr sz="1200" dirty="0">
                <a:latin typeface="Arial Unicode MS"/>
                <a:cs typeface="Arial Unicode MS"/>
              </a:rPr>
              <a:t>în </a:t>
            </a:r>
            <a:r>
              <a:rPr sz="1200" spc="-5" dirty="0">
                <a:latin typeface="Arial Unicode MS"/>
                <a:cs typeface="Arial Unicode MS"/>
              </a:rPr>
              <a:t>SUSTAIN</a:t>
            </a:r>
            <a:r>
              <a:rPr sz="1200" spc="-1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3</a:t>
            </a:r>
            <a:r>
              <a:rPr sz="1200" baseline="24305" dirty="0">
                <a:latin typeface="Arial Unicode MS"/>
                <a:cs typeface="Arial Unicode MS"/>
              </a:rPr>
              <a:t>2</a:t>
            </a:r>
            <a:endParaRPr sz="1200" baseline="24305">
              <a:latin typeface="Arial Unicode MS"/>
              <a:cs typeface="Arial Unicode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245093" y="1599878"/>
            <a:ext cx="3744595" cy="3648710"/>
          </a:xfrm>
          <a:prstGeom prst="rect">
            <a:avLst/>
          </a:prstGeom>
        </p:spPr>
        <p:txBody>
          <a:bodyPr vert="horz" wrap="square" lIns="0" tIns="36194" rIns="0" bIns="0" rtlCol="0">
            <a:spAutoFit/>
          </a:bodyPr>
          <a:lstStyle/>
          <a:p>
            <a:pPr marL="38100" marR="215265">
              <a:lnSpc>
                <a:spcPct val="90200"/>
              </a:lnSpc>
              <a:spcBef>
                <a:spcPts val="284"/>
              </a:spcBef>
            </a:pPr>
            <a:r>
              <a:rPr sz="1600" spc="-25" dirty="0">
                <a:solidFill>
                  <a:srgbClr val="6C0722"/>
                </a:solidFill>
                <a:latin typeface="Arial Unicode MS"/>
                <a:cs typeface="Arial Unicode MS"/>
              </a:rPr>
              <a:t>Criteriul final principal </a:t>
            </a:r>
            <a:r>
              <a:rPr sz="1600" spc="-15" dirty="0">
                <a:solidFill>
                  <a:srgbClr val="6C0722"/>
                </a:solidFill>
                <a:latin typeface="Arial Unicode MS"/>
                <a:cs typeface="Arial Unicode MS"/>
              </a:rPr>
              <a:t>de </a:t>
            </a:r>
            <a:r>
              <a:rPr sz="1600" spc="-25" dirty="0">
                <a:solidFill>
                  <a:srgbClr val="6C0722"/>
                </a:solidFill>
                <a:latin typeface="Arial Unicode MS"/>
                <a:cs typeface="Arial Unicode MS"/>
              </a:rPr>
              <a:t>evaluare</a:t>
            </a:r>
            <a:r>
              <a:rPr sz="1575" spc="-37" baseline="26455" dirty="0">
                <a:solidFill>
                  <a:srgbClr val="6C0722"/>
                </a:solidFill>
                <a:latin typeface="Arial Unicode MS"/>
                <a:cs typeface="Arial Unicode MS"/>
              </a:rPr>
              <a:t>1  </a:t>
            </a:r>
            <a:r>
              <a:rPr sz="1400" dirty="0">
                <a:latin typeface="Arial Unicode MS"/>
                <a:cs typeface="Arial Unicode MS"/>
              </a:rPr>
              <a:t>Diferenţa în privinţa scorului total </a:t>
            </a:r>
            <a:r>
              <a:rPr sz="1400" spc="-5" dirty="0">
                <a:latin typeface="Arial Unicode MS"/>
                <a:cs typeface="Arial Unicode MS"/>
              </a:rPr>
              <a:t>MADRS</a:t>
            </a:r>
            <a:r>
              <a:rPr sz="1400" spc="-215" dirty="0">
                <a:latin typeface="Arial Unicode MS"/>
                <a:cs typeface="Arial Unicode MS"/>
              </a:rPr>
              <a:t> </a:t>
            </a:r>
            <a:r>
              <a:rPr sz="1400" dirty="0">
                <a:latin typeface="Arial Unicode MS"/>
                <a:cs typeface="Arial Unicode MS"/>
              </a:rPr>
              <a:t>în  ziua </a:t>
            </a:r>
            <a:r>
              <a:rPr sz="1400" spc="-5" dirty="0">
                <a:latin typeface="Arial Unicode MS"/>
                <a:cs typeface="Arial Unicode MS"/>
              </a:rPr>
              <a:t>28 </a:t>
            </a:r>
            <a:r>
              <a:rPr sz="1400" dirty="0">
                <a:latin typeface="Arial Unicode MS"/>
                <a:cs typeface="Arial Unicode MS"/>
              </a:rPr>
              <a:t>între </a:t>
            </a:r>
            <a:r>
              <a:rPr sz="1400" spc="-5" dirty="0">
                <a:latin typeface="Arial Unicode MS"/>
                <a:cs typeface="Arial Unicode MS"/>
              </a:rPr>
              <a:t>grupurile de tratament </a:t>
            </a:r>
            <a:r>
              <a:rPr sz="1400" dirty="0">
                <a:latin typeface="Arial Unicode MS"/>
                <a:cs typeface="Arial Unicode MS"/>
              </a:rPr>
              <a:t>cu  </a:t>
            </a:r>
            <a:r>
              <a:rPr lang="ro-RO" sz="1400" dirty="0">
                <a:latin typeface="Arial Unicode MS"/>
                <a:cs typeface="Arial Unicode MS"/>
              </a:rPr>
              <a:t>Esketamină</a:t>
            </a:r>
            <a:r>
              <a:rPr sz="1350" baseline="24691" dirty="0">
                <a:latin typeface="Arial Unicode MS"/>
                <a:cs typeface="Arial Unicode MS"/>
              </a:rPr>
              <a:t> </a:t>
            </a:r>
            <a:r>
              <a:rPr sz="1400" dirty="0">
                <a:latin typeface="Arial Unicode MS"/>
                <a:cs typeface="Arial Unicode MS"/>
              </a:rPr>
              <a:t>+ </a:t>
            </a:r>
            <a:r>
              <a:rPr sz="1400" spc="-5" dirty="0">
                <a:latin typeface="Arial Unicode MS"/>
                <a:cs typeface="Arial Unicode MS"/>
              </a:rPr>
              <a:t>SSRI/SNRI </a:t>
            </a:r>
            <a:r>
              <a:rPr sz="1400" dirty="0">
                <a:latin typeface="Arial Unicode MS"/>
                <a:cs typeface="Arial Unicode MS"/>
              </a:rPr>
              <a:t>şi </a:t>
            </a:r>
            <a:r>
              <a:rPr sz="1400" spc="-5" dirty="0">
                <a:latin typeface="Arial Unicode MS"/>
                <a:cs typeface="Arial Unicode MS"/>
              </a:rPr>
              <a:t>placebo </a:t>
            </a:r>
            <a:r>
              <a:rPr sz="1400" dirty="0">
                <a:latin typeface="Arial Unicode MS"/>
                <a:cs typeface="Arial Unicode MS"/>
              </a:rPr>
              <a:t>spray  </a:t>
            </a:r>
            <a:r>
              <a:rPr sz="1400" spc="-5" dirty="0">
                <a:latin typeface="Arial Unicode MS"/>
                <a:cs typeface="Arial Unicode MS"/>
              </a:rPr>
              <a:t>nazal </a:t>
            </a:r>
            <a:r>
              <a:rPr sz="1400" dirty="0">
                <a:latin typeface="Arial Unicode MS"/>
                <a:cs typeface="Arial Unicode MS"/>
              </a:rPr>
              <a:t>+</a:t>
            </a:r>
            <a:r>
              <a:rPr sz="1400" spc="-40" dirty="0">
                <a:latin typeface="Arial Unicode MS"/>
                <a:cs typeface="Arial Unicode MS"/>
              </a:rPr>
              <a:t> </a:t>
            </a:r>
            <a:r>
              <a:rPr sz="1400" spc="-5" dirty="0">
                <a:latin typeface="Arial Unicode MS"/>
                <a:cs typeface="Arial Unicode MS"/>
              </a:rPr>
              <a:t>SSRI/SNRI</a:t>
            </a:r>
            <a:endParaRPr sz="1400" dirty="0">
              <a:latin typeface="Arial Unicode MS"/>
              <a:cs typeface="Arial Unicode MS"/>
            </a:endParaRPr>
          </a:p>
          <a:p>
            <a:pPr marL="38100">
              <a:lnSpc>
                <a:spcPts val="1839"/>
              </a:lnSpc>
              <a:spcBef>
                <a:spcPts val="795"/>
              </a:spcBef>
            </a:pPr>
            <a:r>
              <a:rPr sz="1600" spc="-25" dirty="0">
                <a:solidFill>
                  <a:srgbClr val="6C0722"/>
                </a:solidFill>
                <a:latin typeface="Arial Unicode MS"/>
                <a:cs typeface="Arial Unicode MS"/>
              </a:rPr>
              <a:t>Criterii finale secundare </a:t>
            </a:r>
            <a:r>
              <a:rPr sz="1600" spc="-15" dirty="0">
                <a:solidFill>
                  <a:srgbClr val="6C0722"/>
                </a:solidFill>
                <a:latin typeface="Arial Unicode MS"/>
                <a:cs typeface="Arial Unicode MS"/>
              </a:rPr>
              <a:t>de</a:t>
            </a:r>
            <a:r>
              <a:rPr sz="1600" spc="-10" dirty="0">
                <a:solidFill>
                  <a:srgbClr val="6C0722"/>
                </a:solidFill>
                <a:latin typeface="Arial Unicode MS"/>
                <a:cs typeface="Arial Unicode MS"/>
              </a:rPr>
              <a:t> </a:t>
            </a:r>
            <a:r>
              <a:rPr sz="1600" spc="-25" dirty="0">
                <a:solidFill>
                  <a:srgbClr val="6C0722"/>
                </a:solidFill>
                <a:latin typeface="Arial Unicode MS"/>
                <a:cs typeface="Arial Unicode MS"/>
              </a:rPr>
              <a:t>evaluare</a:t>
            </a:r>
            <a:r>
              <a:rPr sz="1575" spc="-37" baseline="26455" dirty="0">
                <a:solidFill>
                  <a:srgbClr val="6C0722"/>
                </a:solidFill>
                <a:latin typeface="Arial Unicode MS"/>
                <a:cs typeface="Arial Unicode MS"/>
              </a:rPr>
              <a:t>3</a:t>
            </a:r>
            <a:endParaRPr sz="1575" baseline="26455" dirty="0">
              <a:latin typeface="Arial Unicode MS"/>
              <a:cs typeface="Arial Unicode MS"/>
            </a:endParaRPr>
          </a:p>
          <a:p>
            <a:pPr marL="214629" marR="85090" indent="-177165">
              <a:lnSpc>
                <a:spcPts val="1510"/>
              </a:lnSpc>
              <a:spcBef>
                <a:spcPts val="110"/>
              </a:spcBef>
              <a:buClr>
                <a:srgbClr val="FCA606"/>
              </a:buClr>
              <a:buFont typeface="Arial"/>
              <a:buChar char="•"/>
              <a:tabLst>
                <a:tab pos="215265" algn="l"/>
              </a:tabLst>
            </a:pPr>
            <a:r>
              <a:rPr sz="1400" dirty="0">
                <a:latin typeface="Arial Unicode MS"/>
                <a:cs typeface="Arial Unicode MS"/>
              </a:rPr>
              <a:t>Proporţia pacienţilor care </a:t>
            </a:r>
            <a:r>
              <a:rPr sz="1400" spc="-5" dirty="0">
                <a:latin typeface="Arial Unicode MS"/>
                <a:cs typeface="Arial Unicode MS"/>
              </a:rPr>
              <a:t>au prezentat  debutul răspunsului </a:t>
            </a:r>
            <a:r>
              <a:rPr sz="1400" dirty="0">
                <a:latin typeface="Arial Unicode MS"/>
                <a:cs typeface="Arial Unicode MS"/>
              </a:rPr>
              <a:t>clinic </a:t>
            </a:r>
            <a:r>
              <a:rPr sz="1400" spc="-5" dirty="0">
                <a:latin typeface="Arial Unicode MS"/>
                <a:cs typeface="Arial Unicode MS"/>
              </a:rPr>
              <a:t>până </a:t>
            </a:r>
            <a:r>
              <a:rPr sz="1400" dirty="0">
                <a:latin typeface="Arial Unicode MS"/>
                <a:cs typeface="Arial Unicode MS"/>
              </a:rPr>
              <a:t>în ziua </a:t>
            </a:r>
            <a:r>
              <a:rPr sz="1400" spc="-5" dirty="0">
                <a:latin typeface="Arial Unicode MS"/>
                <a:cs typeface="Arial Unicode MS"/>
              </a:rPr>
              <a:t>2,  </a:t>
            </a:r>
            <a:r>
              <a:rPr sz="1400" dirty="0">
                <a:latin typeface="Arial Unicode MS"/>
                <a:cs typeface="Arial Unicode MS"/>
              </a:rPr>
              <a:t>care s-a </a:t>
            </a:r>
            <a:r>
              <a:rPr sz="1400" spc="-5" dirty="0">
                <a:latin typeface="Arial Unicode MS"/>
                <a:cs typeface="Arial Unicode MS"/>
              </a:rPr>
              <a:t>menţinut pe </a:t>
            </a:r>
            <a:r>
              <a:rPr sz="1400" dirty="0">
                <a:latin typeface="Arial Unicode MS"/>
                <a:cs typeface="Arial Unicode MS"/>
              </a:rPr>
              <a:t>durata fazei </a:t>
            </a:r>
            <a:r>
              <a:rPr sz="1400" spc="-5" dirty="0">
                <a:latin typeface="Arial Unicode MS"/>
                <a:cs typeface="Arial Unicode MS"/>
              </a:rPr>
              <a:t>dublu-</a:t>
            </a:r>
            <a:r>
              <a:rPr sz="1400" spc="-200" dirty="0">
                <a:latin typeface="Arial Unicode MS"/>
                <a:cs typeface="Arial Unicode MS"/>
              </a:rPr>
              <a:t> </a:t>
            </a:r>
            <a:r>
              <a:rPr sz="1400" dirty="0">
                <a:latin typeface="Arial Unicode MS"/>
                <a:cs typeface="Arial Unicode MS"/>
              </a:rPr>
              <a:t>orb</a:t>
            </a:r>
          </a:p>
          <a:p>
            <a:pPr marL="214629" indent="-177165">
              <a:lnSpc>
                <a:spcPts val="1410"/>
              </a:lnSpc>
              <a:buClr>
                <a:srgbClr val="FCA606"/>
              </a:buClr>
              <a:buFont typeface="Arial"/>
              <a:buChar char="•"/>
              <a:tabLst>
                <a:tab pos="215265" algn="l"/>
              </a:tabLst>
            </a:pPr>
            <a:r>
              <a:rPr sz="1400" dirty="0">
                <a:latin typeface="Arial Unicode MS"/>
                <a:cs typeface="Arial Unicode MS"/>
              </a:rPr>
              <a:t>Proporţia pacienţilor cu </a:t>
            </a:r>
            <a:r>
              <a:rPr sz="1400" spc="-5" dirty="0">
                <a:latin typeface="Arial Unicode MS"/>
                <a:cs typeface="Arial Unicode MS"/>
              </a:rPr>
              <a:t>răspuns </a:t>
            </a:r>
            <a:r>
              <a:rPr sz="1400" dirty="0">
                <a:latin typeface="Arial Unicode MS"/>
                <a:cs typeface="Arial Unicode MS"/>
              </a:rPr>
              <a:t>şi</a:t>
            </a:r>
            <a:r>
              <a:rPr sz="1400" spc="-165" dirty="0">
                <a:latin typeface="Arial Unicode MS"/>
                <a:cs typeface="Arial Unicode MS"/>
              </a:rPr>
              <a:t> </a:t>
            </a:r>
            <a:r>
              <a:rPr sz="1400" spc="-5" dirty="0">
                <a:latin typeface="Arial Unicode MS"/>
                <a:cs typeface="Arial Unicode MS"/>
              </a:rPr>
              <a:t>remisiune</a:t>
            </a:r>
            <a:endParaRPr sz="1400" dirty="0">
              <a:latin typeface="Arial Unicode MS"/>
              <a:cs typeface="Arial Unicode MS"/>
            </a:endParaRPr>
          </a:p>
          <a:p>
            <a:pPr marL="214629">
              <a:lnSpc>
                <a:spcPts val="1595"/>
              </a:lnSpc>
            </a:pPr>
            <a:r>
              <a:rPr sz="1400" dirty="0">
                <a:latin typeface="Arial Unicode MS"/>
                <a:cs typeface="Arial Unicode MS"/>
              </a:rPr>
              <a:t>în ziua</a:t>
            </a:r>
            <a:r>
              <a:rPr sz="1400" spc="-120" dirty="0">
                <a:latin typeface="Arial Unicode MS"/>
                <a:cs typeface="Arial Unicode MS"/>
              </a:rPr>
              <a:t> </a:t>
            </a:r>
            <a:r>
              <a:rPr sz="1400" spc="-5" dirty="0">
                <a:latin typeface="Arial Unicode MS"/>
                <a:cs typeface="Arial Unicode MS"/>
              </a:rPr>
              <a:t>28</a:t>
            </a:r>
            <a:endParaRPr sz="1400" dirty="0">
              <a:latin typeface="Arial Unicode MS"/>
              <a:cs typeface="Arial Unicode MS"/>
            </a:endParaRPr>
          </a:p>
          <a:p>
            <a:pPr marL="214629" indent="-177165">
              <a:lnSpc>
                <a:spcPct val="100000"/>
              </a:lnSpc>
              <a:spcBef>
                <a:spcPts val="35"/>
              </a:spcBef>
              <a:buClr>
                <a:srgbClr val="FCA606"/>
              </a:buClr>
              <a:buFont typeface="Arial"/>
              <a:buChar char="•"/>
              <a:tabLst>
                <a:tab pos="215265" algn="l"/>
              </a:tabLst>
            </a:pPr>
            <a:r>
              <a:rPr sz="1400" spc="-5" dirty="0">
                <a:latin typeface="Arial Unicode MS"/>
                <a:cs typeface="Arial Unicode MS"/>
              </a:rPr>
              <a:t>La </a:t>
            </a:r>
            <a:r>
              <a:rPr sz="1400" dirty="0">
                <a:latin typeface="Arial Unicode MS"/>
                <a:cs typeface="Arial Unicode MS"/>
              </a:rPr>
              <a:t>finalul fazei </a:t>
            </a:r>
            <a:r>
              <a:rPr sz="1400" spc="-5" dirty="0">
                <a:latin typeface="Arial Unicode MS"/>
                <a:cs typeface="Arial Unicode MS"/>
              </a:rPr>
              <a:t>dublu-orb,</a:t>
            </a:r>
            <a:r>
              <a:rPr sz="1400" spc="-114" dirty="0">
                <a:latin typeface="Arial Unicode MS"/>
                <a:cs typeface="Arial Unicode MS"/>
              </a:rPr>
              <a:t> </a:t>
            </a:r>
            <a:r>
              <a:rPr sz="1400" spc="-5" dirty="0">
                <a:latin typeface="Arial Unicode MS"/>
                <a:cs typeface="Arial Unicode MS"/>
              </a:rPr>
              <a:t>diferenţele</a:t>
            </a:r>
            <a:endParaRPr sz="1400" dirty="0">
              <a:latin typeface="Arial Unicode MS"/>
              <a:cs typeface="Arial Unicode MS"/>
            </a:endParaRPr>
          </a:p>
          <a:p>
            <a:pPr marL="214629" indent="-177165">
              <a:lnSpc>
                <a:spcPct val="100000"/>
              </a:lnSpc>
              <a:spcBef>
                <a:spcPts val="25"/>
              </a:spcBef>
              <a:buClr>
                <a:srgbClr val="FCA606"/>
              </a:buClr>
              <a:buFont typeface="Arial"/>
              <a:buChar char="•"/>
              <a:tabLst>
                <a:tab pos="215265" algn="l"/>
              </a:tabLst>
            </a:pPr>
            <a:r>
              <a:rPr sz="1400" spc="-5" dirty="0">
                <a:latin typeface="Arial Unicode MS"/>
                <a:cs typeface="Arial Unicode MS"/>
              </a:rPr>
              <a:t>privind:</a:t>
            </a:r>
            <a:endParaRPr sz="1400" dirty="0">
              <a:latin typeface="Arial Unicode MS"/>
              <a:cs typeface="Arial Unicode MS"/>
            </a:endParaRPr>
          </a:p>
          <a:p>
            <a:pPr marL="469265" lvl="1" indent="-180340">
              <a:lnSpc>
                <a:spcPct val="100000"/>
              </a:lnSpc>
              <a:spcBef>
                <a:spcPts val="35"/>
              </a:spcBef>
              <a:buClr>
                <a:srgbClr val="FCA606"/>
              </a:buClr>
              <a:buFont typeface="Courier New"/>
              <a:buChar char="o"/>
              <a:tabLst>
                <a:tab pos="469900" algn="l"/>
              </a:tabLst>
            </a:pPr>
            <a:r>
              <a:rPr sz="1400" dirty="0">
                <a:latin typeface="Arial Unicode MS"/>
                <a:cs typeface="Arial Unicode MS"/>
              </a:rPr>
              <a:t>Scorul total</a:t>
            </a:r>
            <a:r>
              <a:rPr sz="1400" spc="-55" dirty="0">
                <a:latin typeface="Arial Unicode MS"/>
                <a:cs typeface="Arial Unicode MS"/>
              </a:rPr>
              <a:t> </a:t>
            </a:r>
            <a:r>
              <a:rPr sz="1400" dirty="0">
                <a:latin typeface="Arial Unicode MS"/>
                <a:cs typeface="Arial Unicode MS"/>
              </a:rPr>
              <a:t>SDS†</a:t>
            </a:r>
          </a:p>
          <a:p>
            <a:pPr marL="469265" lvl="1" indent="-180340">
              <a:lnSpc>
                <a:spcPct val="100000"/>
              </a:lnSpc>
              <a:spcBef>
                <a:spcPts val="35"/>
              </a:spcBef>
              <a:buClr>
                <a:srgbClr val="FCA606"/>
              </a:buClr>
              <a:buFont typeface="Courier New"/>
              <a:buChar char="o"/>
              <a:tabLst>
                <a:tab pos="469900" algn="l"/>
              </a:tabLst>
            </a:pPr>
            <a:r>
              <a:rPr sz="1400" dirty="0">
                <a:latin typeface="Arial Unicode MS"/>
                <a:cs typeface="Arial Unicode MS"/>
              </a:rPr>
              <a:t>Scorul total</a:t>
            </a:r>
            <a:r>
              <a:rPr sz="1400" spc="-55" dirty="0">
                <a:latin typeface="Arial Unicode MS"/>
                <a:cs typeface="Arial Unicode MS"/>
              </a:rPr>
              <a:t> </a:t>
            </a:r>
            <a:r>
              <a:rPr sz="1400" spc="-5" dirty="0">
                <a:latin typeface="Arial Unicode MS"/>
                <a:cs typeface="Arial Unicode MS"/>
              </a:rPr>
              <a:t>PHQ-9†</a:t>
            </a:r>
            <a:endParaRPr sz="1400" dirty="0">
              <a:latin typeface="Arial Unicode MS"/>
              <a:cs typeface="Arial Unicode MS"/>
            </a:endParaRPr>
          </a:p>
          <a:p>
            <a:pPr marL="469265" lvl="1" indent="-180340">
              <a:lnSpc>
                <a:spcPct val="100000"/>
              </a:lnSpc>
              <a:spcBef>
                <a:spcPts val="25"/>
              </a:spcBef>
              <a:buClr>
                <a:srgbClr val="FCA606"/>
              </a:buClr>
              <a:buFont typeface="Courier New"/>
              <a:buChar char="o"/>
              <a:tabLst>
                <a:tab pos="469900" algn="l"/>
              </a:tabLst>
            </a:pPr>
            <a:r>
              <a:rPr sz="1400" dirty="0">
                <a:latin typeface="Arial Unicode MS"/>
                <a:cs typeface="Arial Unicode MS"/>
              </a:rPr>
              <a:t>Scorul total</a:t>
            </a:r>
            <a:r>
              <a:rPr sz="1400" spc="-60" dirty="0">
                <a:latin typeface="Arial Unicode MS"/>
                <a:cs typeface="Arial Unicode MS"/>
              </a:rPr>
              <a:t> </a:t>
            </a:r>
            <a:r>
              <a:rPr sz="1400" dirty="0">
                <a:latin typeface="Arial Unicode MS"/>
                <a:cs typeface="Arial Unicode MS"/>
              </a:rPr>
              <a:t>EQ-5D-5L†</a:t>
            </a:r>
          </a:p>
          <a:p>
            <a:pPr marL="469265" lvl="1" indent="-180340">
              <a:lnSpc>
                <a:spcPct val="100000"/>
              </a:lnSpc>
              <a:spcBef>
                <a:spcPts val="35"/>
              </a:spcBef>
              <a:buClr>
                <a:srgbClr val="FCA606"/>
              </a:buClr>
              <a:buFont typeface="Courier New"/>
              <a:buChar char="o"/>
              <a:tabLst>
                <a:tab pos="469900" algn="l"/>
              </a:tabLst>
            </a:pPr>
            <a:r>
              <a:rPr sz="1400" spc="-5" dirty="0">
                <a:latin typeface="Arial Unicode MS"/>
                <a:cs typeface="Arial Unicode MS"/>
              </a:rPr>
              <a:t>Siguranţa</a:t>
            </a:r>
            <a:endParaRPr sz="1400" dirty="0">
              <a:latin typeface="Arial Unicode MS"/>
              <a:cs typeface="Arial Unicode MS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C5DA256D-C52E-D868-8F85-863AA98B3B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69504"/>
            <a:ext cx="9429115" cy="4319270"/>
          </a:xfrm>
          <a:custGeom>
            <a:avLst/>
            <a:gdLst/>
            <a:ahLst/>
            <a:cxnLst/>
            <a:rect l="l" t="t" r="r" b="b"/>
            <a:pathLst>
              <a:path w="9429115" h="4319270">
                <a:moveTo>
                  <a:pt x="0" y="4319003"/>
                </a:moveTo>
                <a:lnTo>
                  <a:pt x="9428988" y="4319003"/>
                </a:lnTo>
                <a:lnTo>
                  <a:pt x="9428988" y="0"/>
                </a:lnTo>
                <a:lnTo>
                  <a:pt x="0" y="0"/>
                </a:lnTo>
                <a:lnTo>
                  <a:pt x="0" y="4319003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7922" y="315814"/>
            <a:ext cx="865421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20" dirty="0">
                <a:solidFill>
                  <a:srgbClr val="FF0000"/>
                </a:solidFill>
              </a:rPr>
              <a:t>Criteriul final principal </a:t>
            </a:r>
            <a:r>
              <a:rPr b="1" spc="-10" dirty="0">
                <a:solidFill>
                  <a:srgbClr val="FF0000"/>
                </a:solidFill>
              </a:rPr>
              <a:t>al</a:t>
            </a:r>
            <a:r>
              <a:rPr b="1" spc="-155" dirty="0">
                <a:solidFill>
                  <a:srgbClr val="FF0000"/>
                </a:solidFill>
              </a:rPr>
              <a:t> </a:t>
            </a:r>
            <a:r>
              <a:rPr b="1" spc="-20" dirty="0">
                <a:solidFill>
                  <a:srgbClr val="FF0000"/>
                </a:solidFill>
              </a:rPr>
              <a:t>eficacităţii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147903" y="1374115"/>
            <a:ext cx="5956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solidFill>
                  <a:srgbClr val="1D1C1C"/>
                </a:solidFill>
                <a:latin typeface="Arial Unicode MS"/>
                <a:cs typeface="Arial Unicode MS"/>
              </a:rPr>
              <a:t>Modificarea scorului total MADRS </a:t>
            </a:r>
            <a:r>
              <a:rPr sz="1800" spc="-20" dirty="0">
                <a:solidFill>
                  <a:srgbClr val="1D1C1C"/>
                </a:solidFill>
                <a:latin typeface="Arial Unicode MS"/>
                <a:cs typeface="Arial Unicode MS"/>
              </a:rPr>
              <a:t>din </a:t>
            </a:r>
            <a:r>
              <a:rPr sz="1800" spc="-25" dirty="0">
                <a:solidFill>
                  <a:srgbClr val="1D1C1C"/>
                </a:solidFill>
                <a:latin typeface="Arial Unicode MS"/>
                <a:cs typeface="Arial Unicode MS"/>
              </a:rPr>
              <a:t>ziua </a:t>
            </a:r>
            <a:r>
              <a:rPr sz="1800" dirty="0">
                <a:solidFill>
                  <a:srgbClr val="1D1C1C"/>
                </a:solidFill>
                <a:latin typeface="Arial Unicode MS"/>
                <a:cs typeface="Arial Unicode MS"/>
              </a:rPr>
              <a:t>1 </a:t>
            </a:r>
            <a:r>
              <a:rPr sz="1800" spc="-25" dirty="0">
                <a:solidFill>
                  <a:srgbClr val="1D1C1C"/>
                </a:solidFill>
                <a:latin typeface="Arial Unicode MS"/>
                <a:cs typeface="Arial Unicode MS"/>
              </a:rPr>
              <a:t>până </a:t>
            </a:r>
            <a:r>
              <a:rPr sz="1800" spc="-10" dirty="0">
                <a:solidFill>
                  <a:srgbClr val="1D1C1C"/>
                </a:solidFill>
                <a:latin typeface="Arial Unicode MS"/>
                <a:cs typeface="Arial Unicode MS"/>
              </a:rPr>
              <a:t>în </a:t>
            </a:r>
            <a:r>
              <a:rPr sz="1800" spc="-25" dirty="0">
                <a:solidFill>
                  <a:srgbClr val="1D1C1C"/>
                </a:solidFill>
                <a:latin typeface="Arial Unicode MS"/>
                <a:cs typeface="Arial Unicode MS"/>
              </a:rPr>
              <a:t>ziua</a:t>
            </a:r>
            <a:r>
              <a:rPr sz="1800" spc="-5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30" dirty="0">
                <a:solidFill>
                  <a:srgbClr val="1D1C1C"/>
                </a:solidFill>
                <a:latin typeface="Arial Unicode MS"/>
                <a:cs typeface="Arial Unicode MS"/>
              </a:rPr>
              <a:t>28</a:t>
            </a:r>
            <a:endParaRPr sz="1800" dirty="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091" y="5665558"/>
            <a:ext cx="11435715" cy="54673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 marR="30480">
              <a:lnSpc>
                <a:spcPts val="969"/>
              </a:lnSpc>
              <a:spcBef>
                <a:spcPts val="220"/>
              </a:spcBef>
            </a:pP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Pacienţii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din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studiul TRANSFORM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1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au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avut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vârste între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18 şi 64 de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ani.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*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Mediile </a:t>
            </a:r>
            <a:r>
              <a:rPr sz="900" spc="-10" dirty="0">
                <a:solidFill>
                  <a:srgbClr val="1D1C1C"/>
                </a:solidFill>
                <a:latin typeface="Calibri"/>
                <a:cs typeface="Calibri"/>
              </a:rPr>
              <a:t>LS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pe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baza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unui model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cu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efecte mixte pentru măsurători </a:t>
            </a:r>
            <a:r>
              <a:rPr sz="900" spc="-30" dirty="0">
                <a:solidFill>
                  <a:srgbClr val="1D1C1C"/>
                </a:solidFill>
                <a:latin typeface="Calibri"/>
                <a:cs typeface="Calibri"/>
              </a:rPr>
              <a:t>repetate;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modelul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a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inclus scorul total MADRS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de la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momentul iniţial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ca şi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covariată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şi </a:t>
            </a:r>
            <a:r>
              <a:rPr sz="900" spc="-30" dirty="0">
                <a:solidFill>
                  <a:srgbClr val="1D1C1C"/>
                </a:solidFill>
                <a:latin typeface="Calibri"/>
                <a:cs typeface="Calibri"/>
              </a:rPr>
              <a:t>tratamentul,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regiunea, clasa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de AD 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(SNRI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sau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SSRI),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ziua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şi </a:t>
            </a:r>
            <a:r>
              <a:rPr sz="900" spc="-30" dirty="0">
                <a:solidFill>
                  <a:srgbClr val="1D1C1C"/>
                </a:solidFill>
                <a:latin typeface="Calibri"/>
                <a:cs typeface="Calibri"/>
              </a:rPr>
              <a:t>interacţiunea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zi-tratament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ca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efecte fixe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şi un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efect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al </a:t>
            </a:r>
            <a:r>
              <a:rPr sz="900" spc="-30" dirty="0">
                <a:solidFill>
                  <a:srgbClr val="1D1C1C"/>
                </a:solidFill>
                <a:latin typeface="Calibri"/>
                <a:cs typeface="Calibri"/>
              </a:rPr>
              <a:t>pacienţilor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aleatorii</a:t>
            </a:r>
            <a:r>
              <a:rPr sz="900" spc="-37" baseline="27777" dirty="0">
                <a:solidFill>
                  <a:srgbClr val="1D1C1C"/>
                </a:solidFill>
                <a:latin typeface="Calibri"/>
                <a:cs typeface="Calibri"/>
              </a:rPr>
              <a:t>1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.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**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Valoarea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P </a:t>
            </a:r>
            <a:r>
              <a:rPr sz="900" spc="-30" dirty="0">
                <a:solidFill>
                  <a:srgbClr val="1D1C1C"/>
                </a:solidFill>
                <a:latin typeface="Calibri"/>
                <a:cs typeface="Calibri"/>
              </a:rPr>
              <a:t>bilaterală</a:t>
            </a:r>
            <a:r>
              <a:rPr sz="900" spc="-44" baseline="27777" dirty="0">
                <a:solidFill>
                  <a:srgbClr val="1D1C1C"/>
                </a:solidFill>
                <a:latin typeface="Calibri"/>
                <a:cs typeface="Calibri"/>
              </a:rPr>
              <a:t>1</a:t>
            </a:r>
            <a:r>
              <a:rPr sz="900" spc="-30" dirty="0">
                <a:solidFill>
                  <a:srgbClr val="1D1C1C"/>
                </a:solidFill>
                <a:latin typeface="Calibri"/>
                <a:cs typeface="Calibri"/>
              </a:rPr>
              <a:t>.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†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Superioritatea </a:t>
            </a:r>
            <a:r>
              <a:rPr sz="900" spc="-30" dirty="0">
                <a:solidFill>
                  <a:srgbClr val="1D1C1C"/>
                </a:solidFill>
                <a:latin typeface="Calibri"/>
                <a:cs typeface="Calibri"/>
              </a:rPr>
              <a:t>statistică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nu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a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fost </a:t>
            </a:r>
            <a:r>
              <a:rPr sz="900" spc="-30" dirty="0">
                <a:solidFill>
                  <a:srgbClr val="1D1C1C"/>
                </a:solidFill>
                <a:latin typeface="Calibri"/>
                <a:cs typeface="Calibri"/>
              </a:rPr>
              <a:t>demonstrată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cu </a:t>
            </a:r>
            <a:r>
              <a:rPr lang="ro-RO" sz="900" spc="-25" dirty="0">
                <a:solidFill>
                  <a:srgbClr val="1D1C1C"/>
                </a:solidFill>
                <a:latin typeface="Calibri"/>
                <a:cs typeface="Calibri"/>
              </a:rPr>
              <a:t>Esketamină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84 mg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+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SSRI/SNRI comparativ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cu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placebo spray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nazal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+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SSRI/SNRI, prin  urmare </a:t>
            </a:r>
            <a:r>
              <a:rPr sz="900" spc="-25" dirty="0" err="1">
                <a:solidFill>
                  <a:srgbClr val="1D1C1C"/>
                </a:solidFill>
                <a:latin typeface="Calibri"/>
                <a:cs typeface="Calibri"/>
              </a:rPr>
              <a:t>superioritatea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lang="ro-RO" sz="900" spc="-25" dirty="0">
                <a:solidFill>
                  <a:srgbClr val="1D1C1C"/>
                </a:solidFill>
                <a:latin typeface="Calibri"/>
                <a:cs typeface="Calibri"/>
              </a:rPr>
              <a:t>Esketamină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56 mg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+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SSRI/SNRI comparativ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cu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placebo spray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nazal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+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SSRI/SNRI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nu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a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putut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fi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evaluată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formal</a:t>
            </a:r>
            <a:r>
              <a:rPr sz="900" spc="-37" baseline="27777" dirty="0">
                <a:solidFill>
                  <a:srgbClr val="1D1C1C"/>
                </a:solidFill>
                <a:latin typeface="Calibri"/>
                <a:cs typeface="Calibri"/>
              </a:rPr>
              <a:t>1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.</a:t>
            </a:r>
            <a:endParaRPr sz="900" dirty="0">
              <a:latin typeface="Calibri"/>
              <a:cs typeface="Calibri"/>
            </a:endParaRPr>
          </a:p>
          <a:p>
            <a:pPr marL="38100">
              <a:lnSpc>
                <a:spcPts val="1070"/>
              </a:lnSpc>
            </a:pP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Fedgchin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M, et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al. </a:t>
            </a:r>
            <a:r>
              <a:rPr sz="900" i="1" spc="-15" dirty="0">
                <a:solidFill>
                  <a:srgbClr val="1D1C1C"/>
                </a:solidFill>
                <a:latin typeface="Calibri"/>
                <a:cs typeface="Calibri"/>
              </a:rPr>
              <a:t>Int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J </a:t>
            </a:r>
            <a:r>
              <a:rPr sz="900" i="1" spc="-25" dirty="0">
                <a:solidFill>
                  <a:srgbClr val="1D1C1C"/>
                </a:solidFill>
                <a:latin typeface="Calibri"/>
                <a:cs typeface="Calibri"/>
              </a:rPr>
              <a:t>Neuropsychopharmacol.</a:t>
            </a:r>
            <a:r>
              <a:rPr sz="900" i="1" spc="-9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spc="-30" dirty="0">
                <a:solidFill>
                  <a:srgbClr val="1D1C1C"/>
                </a:solidFill>
                <a:latin typeface="Calibri"/>
                <a:cs typeface="Calibri"/>
              </a:rPr>
              <a:t>2019;22:616–30.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428988" y="1269491"/>
            <a:ext cx="2763520" cy="4319270"/>
          </a:xfrm>
          <a:custGeom>
            <a:avLst/>
            <a:gdLst/>
            <a:ahLst/>
            <a:cxnLst/>
            <a:rect l="l" t="t" r="r" b="b"/>
            <a:pathLst>
              <a:path w="2763520" h="4319270">
                <a:moveTo>
                  <a:pt x="2763011" y="0"/>
                </a:moveTo>
                <a:lnTo>
                  <a:pt x="0" y="0"/>
                </a:lnTo>
                <a:lnTo>
                  <a:pt x="0" y="4319016"/>
                </a:lnTo>
                <a:lnTo>
                  <a:pt x="2763011" y="4319016"/>
                </a:lnTo>
                <a:lnTo>
                  <a:pt x="2763011" y="0"/>
                </a:lnTo>
                <a:close/>
              </a:path>
            </a:pathLst>
          </a:custGeom>
          <a:solidFill>
            <a:srgbClr val="FBE1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447164" y="1516792"/>
            <a:ext cx="2639695" cy="3683188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217804" marR="54610" indent="-180340">
              <a:lnSpc>
                <a:spcPct val="90000"/>
              </a:lnSpc>
              <a:spcBef>
                <a:spcPts val="285"/>
              </a:spcBef>
              <a:buClr>
                <a:srgbClr val="F16F20"/>
              </a:buClr>
              <a:buFont typeface="Arial"/>
              <a:buChar char="•"/>
              <a:tabLst>
                <a:tab pos="218440" algn="l"/>
              </a:tabLst>
            </a:pPr>
            <a:r>
              <a:rPr sz="1600" b="1" spc="70" dirty="0">
                <a:solidFill>
                  <a:srgbClr val="1D1C1C"/>
                </a:solidFill>
                <a:latin typeface="Arial"/>
                <a:cs typeface="Arial"/>
              </a:rPr>
              <a:t>Semnificaţia statistică  </a:t>
            </a:r>
            <a:r>
              <a:rPr sz="1600" b="1" spc="50" dirty="0">
                <a:solidFill>
                  <a:srgbClr val="1D1C1C"/>
                </a:solidFill>
                <a:latin typeface="Arial"/>
                <a:cs typeface="Arial"/>
              </a:rPr>
              <a:t>nu </a:t>
            </a:r>
            <a:r>
              <a:rPr sz="1600" b="1" spc="85" dirty="0">
                <a:solidFill>
                  <a:srgbClr val="1D1C1C"/>
                </a:solidFill>
                <a:latin typeface="Arial"/>
                <a:cs typeface="Arial"/>
              </a:rPr>
              <a:t>a </a:t>
            </a:r>
            <a:r>
              <a:rPr sz="1600" b="1" spc="60" dirty="0">
                <a:solidFill>
                  <a:srgbClr val="1D1C1C"/>
                </a:solidFill>
                <a:latin typeface="Arial"/>
                <a:cs typeface="Arial"/>
              </a:rPr>
              <a:t>fost </a:t>
            </a:r>
            <a:r>
              <a:rPr sz="1600" b="1" spc="75" dirty="0">
                <a:solidFill>
                  <a:srgbClr val="1D1C1C"/>
                </a:solidFill>
                <a:latin typeface="Arial"/>
                <a:cs typeface="Arial"/>
              </a:rPr>
              <a:t>demonstrată  </a:t>
            </a:r>
            <a:r>
              <a:rPr sz="1600" b="1" spc="55" dirty="0">
                <a:solidFill>
                  <a:srgbClr val="1D1C1C"/>
                </a:solidFill>
                <a:latin typeface="Arial"/>
                <a:cs typeface="Arial"/>
              </a:rPr>
              <a:t>în </a:t>
            </a:r>
            <a:r>
              <a:rPr sz="1600" b="1" spc="70" dirty="0">
                <a:solidFill>
                  <a:srgbClr val="1D1C1C"/>
                </a:solidFill>
                <a:latin typeface="Arial"/>
                <a:cs typeface="Arial"/>
              </a:rPr>
              <a:t>braţul </a:t>
            </a:r>
            <a:r>
              <a:rPr sz="1600" b="1" spc="65" dirty="0">
                <a:solidFill>
                  <a:srgbClr val="1D1C1C"/>
                </a:solidFill>
                <a:latin typeface="Arial"/>
                <a:cs typeface="Arial"/>
              </a:rPr>
              <a:t>cu </a:t>
            </a:r>
            <a:r>
              <a:rPr sz="1600" b="1" spc="175" dirty="0">
                <a:solidFill>
                  <a:srgbClr val="1D1C1C"/>
                </a:solidFill>
                <a:latin typeface="Arial"/>
                <a:cs typeface="Arial"/>
              </a:rPr>
              <a:t>84 </a:t>
            </a:r>
            <a:r>
              <a:rPr sz="1600" b="1" spc="65" dirty="0">
                <a:solidFill>
                  <a:srgbClr val="1D1C1C"/>
                </a:solidFill>
                <a:latin typeface="Arial"/>
                <a:cs typeface="Arial"/>
              </a:rPr>
              <a:t>mg  </a:t>
            </a:r>
            <a:r>
              <a:rPr sz="1600" b="1" spc="75" dirty="0">
                <a:solidFill>
                  <a:srgbClr val="1D1C1C"/>
                </a:solidFill>
                <a:latin typeface="Arial"/>
                <a:cs typeface="Arial"/>
              </a:rPr>
              <a:t>pentru criteriul </a:t>
            </a:r>
            <a:r>
              <a:rPr sz="1600" b="1" spc="65" dirty="0">
                <a:solidFill>
                  <a:srgbClr val="1D1C1C"/>
                </a:solidFill>
                <a:latin typeface="Arial"/>
                <a:cs typeface="Arial"/>
              </a:rPr>
              <a:t>final  primar; totuşi,  </a:t>
            </a:r>
            <a:r>
              <a:rPr sz="1600" b="1" spc="75" dirty="0">
                <a:solidFill>
                  <a:srgbClr val="1D1C1C"/>
                </a:solidFill>
                <a:latin typeface="Arial"/>
                <a:cs typeface="Arial"/>
              </a:rPr>
              <a:t>numeric, </a:t>
            </a:r>
            <a:r>
              <a:rPr sz="1600" b="1" spc="85" dirty="0">
                <a:solidFill>
                  <a:srgbClr val="1D1C1C"/>
                </a:solidFill>
                <a:latin typeface="Arial"/>
                <a:cs typeface="Arial"/>
              </a:rPr>
              <a:t>rezultatele  </a:t>
            </a:r>
            <a:r>
              <a:rPr sz="1600" b="1" spc="65" dirty="0">
                <a:solidFill>
                  <a:srgbClr val="1D1C1C"/>
                </a:solidFill>
                <a:latin typeface="Arial"/>
                <a:cs typeface="Arial"/>
              </a:rPr>
              <a:t>au </a:t>
            </a:r>
            <a:r>
              <a:rPr sz="1600" b="1" spc="60" dirty="0">
                <a:solidFill>
                  <a:srgbClr val="1D1C1C"/>
                </a:solidFill>
                <a:latin typeface="Arial"/>
                <a:cs typeface="Arial"/>
              </a:rPr>
              <a:t>fost </a:t>
            </a:r>
            <a:r>
              <a:rPr sz="1600" b="1" spc="55" dirty="0">
                <a:solidFill>
                  <a:srgbClr val="1D1C1C"/>
                </a:solidFill>
                <a:latin typeface="Arial"/>
                <a:cs typeface="Arial"/>
              </a:rPr>
              <a:t>în </a:t>
            </a:r>
            <a:r>
              <a:rPr sz="1600" b="1" spc="65" dirty="0">
                <a:solidFill>
                  <a:srgbClr val="1D1C1C"/>
                </a:solidFill>
                <a:latin typeface="Arial"/>
                <a:cs typeface="Arial"/>
              </a:rPr>
              <a:t>favoarea  </a:t>
            </a:r>
            <a:r>
              <a:rPr sz="1600" b="1" spc="75" dirty="0">
                <a:solidFill>
                  <a:srgbClr val="1D1C1C"/>
                </a:solidFill>
                <a:latin typeface="Arial"/>
                <a:cs typeface="Arial"/>
              </a:rPr>
              <a:t>ambelor </a:t>
            </a:r>
            <a:r>
              <a:rPr sz="1600" b="1" spc="55" dirty="0">
                <a:solidFill>
                  <a:srgbClr val="1D1C1C"/>
                </a:solidFill>
                <a:latin typeface="Arial"/>
                <a:cs typeface="Arial"/>
              </a:rPr>
              <a:t>grupuri </a:t>
            </a:r>
            <a:r>
              <a:rPr sz="1600" b="1" spc="80" dirty="0">
                <a:solidFill>
                  <a:srgbClr val="1D1C1C"/>
                </a:solidFill>
                <a:latin typeface="Arial"/>
                <a:cs typeface="Arial"/>
              </a:rPr>
              <a:t>de  </a:t>
            </a:r>
            <a:r>
              <a:rPr sz="1600" b="1" spc="95" dirty="0">
                <a:solidFill>
                  <a:srgbClr val="1D1C1C"/>
                </a:solidFill>
                <a:latin typeface="Arial"/>
                <a:cs typeface="Arial"/>
              </a:rPr>
              <a:t>tratament </a:t>
            </a:r>
            <a:r>
              <a:rPr sz="1600" b="1" spc="65" dirty="0">
                <a:solidFill>
                  <a:srgbClr val="1D1C1C"/>
                </a:solidFill>
                <a:latin typeface="Arial"/>
                <a:cs typeface="Arial"/>
              </a:rPr>
              <a:t>cu  </a:t>
            </a:r>
            <a:r>
              <a:rPr lang="ro-RO" sz="1600" b="1" spc="-5" dirty="0">
                <a:solidFill>
                  <a:srgbClr val="1D1C1C"/>
                </a:solidFill>
                <a:latin typeface="Arial"/>
                <a:cs typeface="Arial"/>
              </a:rPr>
              <a:t>Esketamină</a:t>
            </a:r>
            <a:r>
              <a:rPr sz="1575" b="1" spc="-7" baseline="26455" dirty="0">
                <a:solidFill>
                  <a:srgbClr val="1D1C1C"/>
                </a:solidFill>
                <a:latin typeface="Arial"/>
                <a:cs typeface="Arial"/>
              </a:rPr>
              <a:t> </a:t>
            </a:r>
            <a:r>
              <a:rPr sz="1600" b="1" spc="105" dirty="0">
                <a:solidFill>
                  <a:srgbClr val="1D1C1C"/>
                </a:solidFill>
                <a:latin typeface="Arial"/>
                <a:cs typeface="Arial"/>
              </a:rPr>
              <a:t>(56 </a:t>
            </a:r>
            <a:r>
              <a:rPr sz="1600" b="1" spc="65" dirty="0">
                <a:solidFill>
                  <a:srgbClr val="1D1C1C"/>
                </a:solidFill>
                <a:latin typeface="Arial"/>
                <a:cs typeface="Arial"/>
              </a:rPr>
              <a:t>mg </a:t>
            </a:r>
            <a:r>
              <a:rPr sz="1600" b="1" spc="35" dirty="0">
                <a:solidFill>
                  <a:srgbClr val="1D1C1C"/>
                </a:solidFill>
                <a:latin typeface="Arial"/>
                <a:cs typeface="Arial"/>
              </a:rPr>
              <a:t>şi  </a:t>
            </a:r>
            <a:r>
              <a:rPr sz="1600" b="1" spc="175" dirty="0">
                <a:solidFill>
                  <a:srgbClr val="1D1C1C"/>
                </a:solidFill>
                <a:latin typeface="Arial"/>
                <a:cs typeface="Arial"/>
              </a:rPr>
              <a:t>84 </a:t>
            </a:r>
            <a:r>
              <a:rPr sz="1600" b="1" spc="35" dirty="0">
                <a:solidFill>
                  <a:srgbClr val="1D1C1C"/>
                </a:solidFill>
                <a:latin typeface="Arial"/>
                <a:cs typeface="Arial"/>
              </a:rPr>
              <a:t>mg) </a:t>
            </a:r>
            <a:r>
              <a:rPr sz="1600" b="1" spc="65" dirty="0">
                <a:solidFill>
                  <a:srgbClr val="1D1C1C"/>
                </a:solidFill>
                <a:latin typeface="Arial"/>
                <a:cs typeface="Arial"/>
              </a:rPr>
              <a:t>comparativ cu  placebo</a:t>
            </a:r>
            <a:endParaRPr sz="1600" dirty="0">
              <a:latin typeface="Arial"/>
              <a:cs typeface="Arial"/>
            </a:endParaRPr>
          </a:p>
          <a:p>
            <a:pPr marL="217804" marR="30480" indent="-180340">
              <a:lnSpc>
                <a:spcPts val="1730"/>
              </a:lnSpc>
              <a:spcBef>
                <a:spcPts val="915"/>
              </a:spcBef>
              <a:buClr>
                <a:srgbClr val="F16F20"/>
              </a:buClr>
              <a:buFont typeface="Arial"/>
              <a:buChar char="•"/>
              <a:tabLst>
                <a:tab pos="218440" algn="l"/>
              </a:tabLst>
            </a:pPr>
            <a:r>
              <a:rPr sz="1600" b="1" spc="-5" dirty="0">
                <a:solidFill>
                  <a:srgbClr val="1D1C1C"/>
                </a:solidFill>
                <a:latin typeface="Arial Unicode MS"/>
                <a:cs typeface="Arial Unicode MS"/>
              </a:rPr>
              <a:t>Răspunsul </a:t>
            </a:r>
            <a:r>
              <a:rPr sz="1600" b="1" spc="5" dirty="0">
                <a:solidFill>
                  <a:srgbClr val="1D1C1C"/>
                </a:solidFill>
                <a:latin typeface="Arial Unicode MS"/>
                <a:cs typeface="Arial Unicode MS"/>
              </a:rPr>
              <a:t>la  </a:t>
            </a:r>
            <a:r>
              <a:rPr lang="ro-RO" sz="1600" b="1" dirty="0">
                <a:solidFill>
                  <a:srgbClr val="1D1C1C"/>
                </a:solidFill>
                <a:latin typeface="Arial Unicode MS"/>
                <a:cs typeface="Arial Unicode MS"/>
              </a:rPr>
              <a:t>Esketamină</a:t>
            </a:r>
            <a:r>
              <a:rPr sz="1575" b="1" baseline="2645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b="1" spc="-5" dirty="0">
                <a:solidFill>
                  <a:srgbClr val="1D1C1C"/>
                </a:solidFill>
                <a:latin typeface="Arial Unicode MS"/>
                <a:cs typeface="Arial Unicode MS"/>
              </a:rPr>
              <a:t>a </a:t>
            </a:r>
            <a:r>
              <a:rPr sz="1600" b="1" dirty="0">
                <a:solidFill>
                  <a:srgbClr val="1D1C1C"/>
                </a:solidFill>
                <a:latin typeface="Arial Unicode MS"/>
                <a:cs typeface="Arial Unicode MS"/>
              </a:rPr>
              <a:t>avut debut  </a:t>
            </a:r>
            <a:r>
              <a:rPr sz="1600" b="1" spc="5" dirty="0">
                <a:solidFill>
                  <a:srgbClr val="1D1C1C"/>
                </a:solidFill>
                <a:latin typeface="Arial Unicode MS"/>
                <a:cs typeface="Arial Unicode MS"/>
              </a:rPr>
              <a:t>rapid şi </a:t>
            </a:r>
            <a:r>
              <a:rPr sz="1600" b="1" spc="-5" dirty="0">
                <a:solidFill>
                  <a:srgbClr val="1D1C1C"/>
                </a:solidFill>
                <a:latin typeface="Arial Unicode MS"/>
                <a:cs typeface="Arial Unicode MS"/>
              </a:rPr>
              <a:t>a </a:t>
            </a:r>
            <a:r>
              <a:rPr sz="1600" b="1" dirty="0">
                <a:solidFill>
                  <a:srgbClr val="1D1C1C"/>
                </a:solidFill>
                <a:latin typeface="Arial Unicode MS"/>
                <a:cs typeface="Arial Unicode MS"/>
              </a:rPr>
              <a:t>crescut în </a:t>
            </a:r>
            <a:r>
              <a:rPr sz="1600" b="1" spc="5" dirty="0">
                <a:solidFill>
                  <a:srgbClr val="1D1C1C"/>
                </a:solidFill>
                <a:latin typeface="Arial Unicode MS"/>
                <a:cs typeface="Arial Unicode MS"/>
              </a:rPr>
              <a:t>timp  </a:t>
            </a:r>
            <a:r>
              <a:rPr sz="1600" spc="-5" dirty="0">
                <a:solidFill>
                  <a:srgbClr val="1D1C1C"/>
                </a:solidFill>
                <a:latin typeface="Arial Unicode MS"/>
                <a:cs typeface="Arial Unicode MS"/>
              </a:rPr>
              <a:t>în cazul administrărilor  </a:t>
            </a:r>
            <a:r>
              <a:rPr sz="1600" spc="-10" dirty="0">
                <a:solidFill>
                  <a:srgbClr val="1D1C1C"/>
                </a:solidFill>
                <a:latin typeface="Arial Unicode MS"/>
                <a:cs typeface="Arial Unicode MS"/>
              </a:rPr>
              <a:t>repetate</a:t>
            </a:r>
            <a:endParaRPr sz="1600" dirty="0">
              <a:latin typeface="Arial Unicode MS"/>
              <a:cs typeface="Arial Unicode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880872" y="1863851"/>
            <a:ext cx="7920990" cy="2707005"/>
            <a:chOff x="880872" y="1863851"/>
            <a:chExt cx="7920990" cy="2707005"/>
          </a:xfrm>
        </p:grpSpPr>
        <p:sp>
          <p:nvSpPr>
            <p:cNvPr id="9" name="object 9"/>
            <p:cNvSpPr/>
            <p:nvPr/>
          </p:nvSpPr>
          <p:spPr>
            <a:xfrm>
              <a:off x="2152650" y="2158745"/>
              <a:ext cx="6318885" cy="1781810"/>
            </a:xfrm>
            <a:custGeom>
              <a:avLst/>
              <a:gdLst/>
              <a:ahLst/>
              <a:cxnLst/>
              <a:rect l="l" t="t" r="r" b="b"/>
              <a:pathLst>
                <a:path w="6318884" h="1781810">
                  <a:moveTo>
                    <a:pt x="0" y="0"/>
                  </a:moveTo>
                  <a:lnTo>
                    <a:pt x="644296" y="835926"/>
                  </a:lnTo>
                  <a:lnTo>
                    <a:pt x="1959635" y="799846"/>
                  </a:lnTo>
                  <a:lnTo>
                    <a:pt x="3474402" y="1165186"/>
                  </a:lnTo>
                  <a:lnTo>
                    <a:pt x="5017998" y="1407299"/>
                  </a:lnTo>
                  <a:lnTo>
                    <a:pt x="6318504" y="1781556"/>
                  </a:lnTo>
                </a:path>
              </a:pathLst>
            </a:custGeom>
            <a:ln w="19811">
              <a:solidFill>
                <a:srgbClr val="A20B35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059686" y="2177033"/>
              <a:ext cx="6274435" cy="1789430"/>
            </a:xfrm>
            <a:custGeom>
              <a:avLst/>
              <a:gdLst/>
              <a:ahLst/>
              <a:cxnLst/>
              <a:rect l="l" t="t" r="r" b="b"/>
              <a:pathLst>
                <a:path w="6274434" h="1789429">
                  <a:moveTo>
                    <a:pt x="0" y="0"/>
                  </a:moveTo>
                  <a:lnTo>
                    <a:pt x="593178" y="888580"/>
                  </a:lnTo>
                  <a:lnTo>
                    <a:pt x="1892236" y="812419"/>
                  </a:lnTo>
                  <a:lnTo>
                    <a:pt x="3427907" y="1170266"/>
                  </a:lnTo>
                  <a:lnTo>
                    <a:pt x="4964531" y="1527619"/>
                  </a:lnTo>
                  <a:lnTo>
                    <a:pt x="6274308" y="1789176"/>
                  </a:lnTo>
                </a:path>
              </a:pathLst>
            </a:custGeom>
            <a:ln w="19812">
              <a:solidFill>
                <a:srgbClr val="F16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288286" y="2132837"/>
              <a:ext cx="6300470" cy="1449705"/>
            </a:xfrm>
            <a:custGeom>
              <a:avLst/>
              <a:gdLst/>
              <a:ahLst/>
              <a:cxnLst/>
              <a:rect l="l" t="t" r="r" b="b"/>
              <a:pathLst>
                <a:path w="6300470" h="1449704">
                  <a:moveTo>
                    <a:pt x="0" y="0"/>
                  </a:moveTo>
                  <a:lnTo>
                    <a:pt x="629170" y="639381"/>
                  </a:lnTo>
                  <a:lnTo>
                    <a:pt x="1971192" y="564464"/>
                  </a:lnTo>
                  <a:lnTo>
                    <a:pt x="3499002" y="859637"/>
                  </a:lnTo>
                  <a:lnTo>
                    <a:pt x="4946992" y="1084681"/>
                  </a:lnTo>
                  <a:lnTo>
                    <a:pt x="4995620" y="1099467"/>
                  </a:lnTo>
                  <a:lnTo>
                    <a:pt x="5044181" y="1113862"/>
                  </a:lnTo>
                  <a:lnTo>
                    <a:pt x="5092681" y="1127895"/>
                  </a:lnTo>
                  <a:lnTo>
                    <a:pt x="5141125" y="1141596"/>
                  </a:lnTo>
                  <a:lnTo>
                    <a:pt x="5189518" y="1154996"/>
                  </a:lnTo>
                  <a:lnTo>
                    <a:pt x="5237866" y="1168124"/>
                  </a:lnTo>
                  <a:lnTo>
                    <a:pt x="5286173" y="1181011"/>
                  </a:lnTo>
                  <a:lnTo>
                    <a:pt x="5334444" y="1193688"/>
                  </a:lnTo>
                  <a:lnTo>
                    <a:pt x="5382685" y="1206183"/>
                  </a:lnTo>
                  <a:lnTo>
                    <a:pt x="5430900" y="1218528"/>
                  </a:lnTo>
                  <a:lnTo>
                    <a:pt x="5479095" y="1230752"/>
                  </a:lnTo>
                  <a:lnTo>
                    <a:pt x="5527275" y="1242886"/>
                  </a:lnTo>
                  <a:lnTo>
                    <a:pt x="5575444" y="1254959"/>
                  </a:lnTo>
                  <a:lnTo>
                    <a:pt x="5623609" y="1267002"/>
                  </a:lnTo>
                  <a:lnTo>
                    <a:pt x="5671773" y="1279046"/>
                  </a:lnTo>
                  <a:lnTo>
                    <a:pt x="5719942" y="1291119"/>
                  </a:lnTo>
                  <a:lnTo>
                    <a:pt x="5768122" y="1303253"/>
                  </a:lnTo>
                  <a:lnTo>
                    <a:pt x="5816317" y="1315477"/>
                  </a:lnTo>
                  <a:lnTo>
                    <a:pt x="5864531" y="1327821"/>
                  </a:lnTo>
                  <a:lnTo>
                    <a:pt x="5912772" y="1340317"/>
                  </a:lnTo>
                  <a:lnTo>
                    <a:pt x="5961042" y="1352993"/>
                  </a:lnTo>
                  <a:lnTo>
                    <a:pt x="6009349" y="1365881"/>
                  </a:lnTo>
                  <a:lnTo>
                    <a:pt x="6057695" y="1379009"/>
                  </a:lnTo>
                  <a:lnTo>
                    <a:pt x="6106088" y="1392409"/>
                  </a:lnTo>
                  <a:lnTo>
                    <a:pt x="6154531" y="1406110"/>
                  </a:lnTo>
                  <a:lnTo>
                    <a:pt x="6203030" y="1420143"/>
                  </a:lnTo>
                  <a:lnTo>
                    <a:pt x="6251590" y="1434537"/>
                  </a:lnTo>
                  <a:lnTo>
                    <a:pt x="6300216" y="1449324"/>
                  </a:lnTo>
                </a:path>
              </a:pathLst>
            </a:custGeom>
            <a:ln w="19812">
              <a:solidFill>
                <a:srgbClr val="898585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80872" y="1863851"/>
              <a:ext cx="102108" cy="10972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530339" y="1863851"/>
              <a:ext cx="102107" cy="10972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815846" y="2175509"/>
              <a:ext cx="6975475" cy="0"/>
            </a:xfrm>
            <a:custGeom>
              <a:avLst/>
              <a:gdLst/>
              <a:ahLst/>
              <a:cxnLst/>
              <a:rect l="l" t="t" r="r" b="b"/>
              <a:pathLst>
                <a:path w="6975475">
                  <a:moveTo>
                    <a:pt x="0" y="0"/>
                  </a:moveTo>
                  <a:lnTo>
                    <a:pt x="6975348" y="0"/>
                  </a:lnTo>
                </a:path>
              </a:pathLst>
            </a:custGeom>
            <a:ln w="19812">
              <a:solidFill>
                <a:srgbClr val="7570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815846" y="2175515"/>
              <a:ext cx="0" cy="2385695"/>
            </a:xfrm>
            <a:custGeom>
              <a:avLst/>
              <a:gdLst/>
              <a:ahLst/>
              <a:cxnLst/>
              <a:rect l="l" t="t" r="r" b="b"/>
              <a:pathLst>
                <a:path h="2385695">
                  <a:moveTo>
                    <a:pt x="0" y="2385110"/>
                  </a:moveTo>
                  <a:lnTo>
                    <a:pt x="0" y="0"/>
                  </a:lnTo>
                </a:path>
              </a:pathLst>
            </a:custGeom>
            <a:ln w="19812">
              <a:solidFill>
                <a:srgbClr val="7570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874264" y="2642615"/>
              <a:ext cx="5773420" cy="995680"/>
            </a:xfrm>
            <a:custGeom>
              <a:avLst/>
              <a:gdLst/>
              <a:ahLst/>
              <a:cxnLst/>
              <a:rect l="l" t="t" r="r" b="b"/>
              <a:pathLst>
                <a:path w="5773420" h="995679">
                  <a:moveTo>
                    <a:pt x="102108" y="128016"/>
                  </a:moveTo>
                  <a:lnTo>
                    <a:pt x="98094" y="106667"/>
                  </a:lnTo>
                  <a:lnTo>
                    <a:pt x="87147" y="89230"/>
                  </a:lnTo>
                  <a:lnTo>
                    <a:pt x="70916" y="77470"/>
                  </a:lnTo>
                  <a:lnTo>
                    <a:pt x="51054" y="73152"/>
                  </a:lnTo>
                  <a:lnTo>
                    <a:pt x="31178" y="77470"/>
                  </a:lnTo>
                  <a:lnTo>
                    <a:pt x="14947" y="89230"/>
                  </a:lnTo>
                  <a:lnTo>
                    <a:pt x="4000" y="106667"/>
                  </a:lnTo>
                  <a:lnTo>
                    <a:pt x="0" y="128016"/>
                  </a:lnTo>
                  <a:lnTo>
                    <a:pt x="4000" y="149377"/>
                  </a:lnTo>
                  <a:lnTo>
                    <a:pt x="14947" y="166814"/>
                  </a:lnTo>
                  <a:lnTo>
                    <a:pt x="31178" y="178574"/>
                  </a:lnTo>
                  <a:lnTo>
                    <a:pt x="51054" y="182880"/>
                  </a:lnTo>
                  <a:lnTo>
                    <a:pt x="70916" y="178574"/>
                  </a:lnTo>
                  <a:lnTo>
                    <a:pt x="87147" y="166814"/>
                  </a:lnTo>
                  <a:lnTo>
                    <a:pt x="98094" y="149377"/>
                  </a:lnTo>
                  <a:lnTo>
                    <a:pt x="102108" y="128016"/>
                  </a:lnTo>
                  <a:close/>
                </a:path>
                <a:path w="5773420" h="995679">
                  <a:moveTo>
                    <a:pt x="1435608" y="54864"/>
                  </a:moveTo>
                  <a:lnTo>
                    <a:pt x="1431594" y="33515"/>
                  </a:lnTo>
                  <a:lnTo>
                    <a:pt x="1420647" y="16078"/>
                  </a:lnTo>
                  <a:lnTo>
                    <a:pt x="1404416" y="4318"/>
                  </a:lnTo>
                  <a:lnTo>
                    <a:pt x="1384554" y="0"/>
                  </a:lnTo>
                  <a:lnTo>
                    <a:pt x="1364678" y="4318"/>
                  </a:lnTo>
                  <a:lnTo>
                    <a:pt x="1348447" y="16078"/>
                  </a:lnTo>
                  <a:lnTo>
                    <a:pt x="1337500" y="33515"/>
                  </a:lnTo>
                  <a:lnTo>
                    <a:pt x="1333500" y="54864"/>
                  </a:lnTo>
                  <a:lnTo>
                    <a:pt x="1337500" y="76225"/>
                  </a:lnTo>
                  <a:lnTo>
                    <a:pt x="1348447" y="93662"/>
                  </a:lnTo>
                  <a:lnTo>
                    <a:pt x="1364678" y="105422"/>
                  </a:lnTo>
                  <a:lnTo>
                    <a:pt x="1384554" y="109728"/>
                  </a:lnTo>
                  <a:lnTo>
                    <a:pt x="1404416" y="105422"/>
                  </a:lnTo>
                  <a:lnTo>
                    <a:pt x="1420647" y="93662"/>
                  </a:lnTo>
                  <a:lnTo>
                    <a:pt x="1431594" y="76225"/>
                  </a:lnTo>
                  <a:lnTo>
                    <a:pt x="1435608" y="54864"/>
                  </a:lnTo>
                  <a:close/>
                </a:path>
                <a:path w="5773420" h="995679">
                  <a:moveTo>
                    <a:pt x="2958084" y="344424"/>
                  </a:moveTo>
                  <a:lnTo>
                    <a:pt x="2954070" y="323075"/>
                  </a:lnTo>
                  <a:lnTo>
                    <a:pt x="2943123" y="305638"/>
                  </a:lnTo>
                  <a:lnTo>
                    <a:pt x="2926892" y="293878"/>
                  </a:lnTo>
                  <a:lnTo>
                    <a:pt x="2907030" y="289560"/>
                  </a:lnTo>
                  <a:lnTo>
                    <a:pt x="2887154" y="293878"/>
                  </a:lnTo>
                  <a:lnTo>
                    <a:pt x="2870924" y="305638"/>
                  </a:lnTo>
                  <a:lnTo>
                    <a:pt x="2859976" y="323075"/>
                  </a:lnTo>
                  <a:lnTo>
                    <a:pt x="2855976" y="344424"/>
                  </a:lnTo>
                  <a:lnTo>
                    <a:pt x="2859976" y="365785"/>
                  </a:lnTo>
                  <a:lnTo>
                    <a:pt x="2870924" y="383222"/>
                  </a:lnTo>
                  <a:lnTo>
                    <a:pt x="2887154" y="394982"/>
                  </a:lnTo>
                  <a:lnTo>
                    <a:pt x="2907030" y="399288"/>
                  </a:lnTo>
                  <a:lnTo>
                    <a:pt x="2926892" y="394982"/>
                  </a:lnTo>
                  <a:lnTo>
                    <a:pt x="2943123" y="383222"/>
                  </a:lnTo>
                  <a:lnTo>
                    <a:pt x="2954070" y="365785"/>
                  </a:lnTo>
                  <a:lnTo>
                    <a:pt x="2958084" y="344424"/>
                  </a:lnTo>
                  <a:close/>
                </a:path>
                <a:path w="5773420" h="995679">
                  <a:moveTo>
                    <a:pt x="5772912" y="940308"/>
                  </a:moveTo>
                  <a:lnTo>
                    <a:pt x="5768899" y="918959"/>
                  </a:lnTo>
                  <a:lnTo>
                    <a:pt x="5757951" y="901522"/>
                  </a:lnTo>
                  <a:lnTo>
                    <a:pt x="5741721" y="889762"/>
                  </a:lnTo>
                  <a:lnTo>
                    <a:pt x="5721858" y="885444"/>
                  </a:lnTo>
                  <a:lnTo>
                    <a:pt x="5701982" y="889762"/>
                  </a:lnTo>
                  <a:lnTo>
                    <a:pt x="5685752" y="901522"/>
                  </a:lnTo>
                  <a:lnTo>
                    <a:pt x="5674804" y="918959"/>
                  </a:lnTo>
                  <a:lnTo>
                    <a:pt x="5670804" y="940308"/>
                  </a:lnTo>
                  <a:lnTo>
                    <a:pt x="5674804" y="961669"/>
                  </a:lnTo>
                  <a:lnTo>
                    <a:pt x="5685752" y="979106"/>
                  </a:lnTo>
                  <a:lnTo>
                    <a:pt x="5701982" y="990866"/>
                  </a:lnTo>
                  <a:lnTo>
                    <a:pt x="5721858" y="995172"/>
                  </a:lnTo>
                  <a:lnTo>
                    <a:pt x="5741721" y="990866"/>
                  </a:lnTo>
                  <a:lnTo>
                    <a:pt x="5757951" y="979106"/>
                  </a:lnTo>
                  <a:lnTo>
                    <a:pt x="5768899" y="961669"/>
                  </a:lnTo>
                  <a:lnTo>
                    <a:pt x="5772912" y="940308"/>
                  </a:lnTo>
                  <a:close/>
                </a:path>
              </a:pathLst>
            </a:custGeom>
            <a:solidFill>
              <a:srgbClr val="8985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238755" y="2083307"/>
              <a:ext cx="102107" cy="10972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011680" y="2119883"/>
              <a:ext cx="102107" cy="11125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604516" y="2935223"/>
              <a:ext cx="2936875" cy="469900"/>
            </a:xfrm>
            <a:custGeom>
              <a:avLst/>
              <a:gdLst/>
              <a:ahLst/>
              <a:cxnLst/>
              <a:rect l="l" t="t" r="r" b="b"/>
              <a:pathLst>
                <a:path w="2936875" h="469900">
                  <a:moveTo>
                    <a:pt x="102108" y="129540"/>
                  </a:moveTo>
                  <a:lnTo>
                    <a:pt x="98094" y="108191"/>
                  </a:lnTo>
                  <a:lnTo>
                    <a:pt x="87147" y="90754"/>
                  </a:lnTo>
                  <a:lnTo>
                    <a:pt x="70916" y="78994"/>
                  </a:lnTo>
                  <a:lnTo>
                    <a:pt x="51054" y="74676"/>
                  </a:lnTo>
                  <a:lnTo>
                    <a:pt x="31178" y="78994"/>
                  </a:lnTo>
                  <a:lnTo>
                    <a:pt x="14947" y="90754"/>
                  </a:lnTo>
                  <a:lnTo>
                    <a:pt x="4000" y="108191"/>
                  </a:lnTo>
                  <a:lnTo>
                    <a:pt x="0" y="129540"/>
                  </a:lnTo>
                  <a:lnTo>
                    <a:pt x="4000" y="150901"/>
                  </a:lnTo>
                  <a:lnTo>
                    <a:pt x="14947" y="168338"/>
                  </a:lnTo>
                  <a:lnTo>
                    <a:pt x="31178" y="180098"/>
                  </a:lnTo>
                  <a:lnTo>
                    <a:pt x="51054" y="184404"/>
                  </a:lnTo>
                  <a:lnTo>
                    <a:pt x="70916" y="180098"/>
                  </a:lnTo>
                  <a:lnTo>
                    <a:pt x="87147" y="168338"/>
                  </a:lnTo>
                  <a:lnTo>
                    <a:pt x="98094" y="150901"/>
                  </a:lnTo>
                  <a:lnTo>
                    <a:pt x="102108" y="129540"/>
                  </a:lnTo>
                  <a:close/>
                </a:path>
                <a:path w="2936875" h="469900">
                  <a:moveTo>
                    <a:pt x="1400556" y="55626"/>
                  </a:moveTo>
                  <a:lnTo>
                    <a:pt x="1396542" y="33985"/>
                  </a:lnTo>
                  <a:lnTo>
                    <a:pt x="1385595" y="16294"/>
                  </a:lnTo>
                  <a:lnTo>
                    <a:pt x="1369364" y="4381"/>
                  </a:lnTo>
                  <a:lnTo>
                    <a:pt x="1349502" y="0"/>
                  </a:lnTo>
                  <a:lnTo>
                    <a:pt x="1329626" y="4381"/>
                  </a:lnTo>
                  <a:lnTo>
                    <a:pt x="1313395" y="16294"/>
                  </a:lnTo>
                  <a:lnTo>
                    <a:pt x="1302448" y="33985"/>
                  </a:lnTo>
                  <a:lnTo>
                    <a:pt x="1298448" y="55626"/>
                  </a:lnTo>
                  <a:lnTo>
                    <a:pt x="1302448" y="77279"/>
                  </a:lnTo>
                  <a:lnTo>
                    <a:pt x="1313395" y="94970"/>
                  </a:lnTo>
                  <a:lnTo>
                    <a:pt x="1329626" y="106883"/>
                  </a:lnTo>
                  <a:lnTo>
                    <a:pt x="1349502" y="111252"/>
                  </a:lnTo>
                  <a:lnTo>
                    <a:pt x="1369364" y="106883"/>
                  </a:lnTo>
                  <a:lnTo>
                    <a:pt x="1385595" y="94970"/>
                  </a:lnTo>
                  <a:lnTo>
                    <a:pt x="1396542" y="77279"/>
                  </a:lnTo>
                  <a:lnTo>
                    <a:pt x="1400556" y="55626"/>
                  </a:lnTo>
                  <a:close/>
                </a:path>
                <a:path w="2936875" h="469900">
                  <a:moveTo>
                    <a:pt x="2936748" y="414528"/>
                  </a:moveTo>
                  <a:lnTo>
                    <a:pt x="2932734" y="393179"/>
                  </a:lnTo>
                  <a:lnTo>
                    <a:pt x="2921787" y="375742"/>
                  </a:lnTo>
                  <a:lnTo>
                    <a:pt x="2905556" y="363982"/>
                  </a:lnTo>
                  <a:lnTo>
                    <a:pt x="2885694" y="359664"/>
                  </a:lnTo>
                  <a:lnTo>
                    <a:pt x="2865818" y="363982"/>
                  </a:lnTo>
                  <a:lnTo>
                    <a:pt x="2849588" y="375742"/>
                  </a:lnTo>
                  <a:lnTo>
                    <a:pt x="2838640" y="393179"/>
                  </a:lnTo>
                  <a:lnTo>
                    <a:pt x="2834640" y="414528"/>
                  </a:lnTo>
                  <a:lnTo>
                    <a:pt x="2838640" y="435889"/>
                  </a:lnTo>
                  <a:lnTo>
                    <a:pt x="2849588" y="453326"/>
                  </a:lnTo>
                  <a:lnTo>
                    <a:pt x="2865818" y="465086"/>
                  </a:lnTo>
                  <a:lnTo>
                    <a:pt x="2885694" y="469392"/>
                  </a:lnTo>
                  <a:lnTo>
                    <a:pt x="2905556" y="465086"/>
                  </a:lnTo>
                  <a:lnTo>
                    <a:pt x="2921787" y="453326"/>
                  </a:lnTo>
                  <a:lnTo>
                    <a:pt x="2932734" y="435889"/>
                  </a:lnTo>
                  <a:lnTo>
                    <a:pt x="2936748" y="414528"/>
                  </a:lnTo>
                  <a:close/>
                </a:path>
              </a:pathLst>
            </a:custGeom>
            <a:solidFill>
              <a:srgbClr val="F16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423148" y="3878579"/>
              <a:ext cx="102107" cy="11125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902964" y="2889503"/>
              <a:ext cx="102235" cy="181610"/>
            </a:xfrm>
            <a:custGeom>
              <a:avLst/>
              <a:gdLst/>
              <a:ahLst/>
              <a:cxnLst/>
              <a:rect l="l" t="t" r="r" b="b"/>
              <a:pathLst>
                <a:path w="102235" h="181610">
                  <a:moveTo>
                    <a:pt x="51053" y="0"/>
                  </a:moveTo>
                  <a:lnTo>
                    <a:pt x="51053" y="181356"/>
                  </a:lnTo>
                </a:path>
                <a:path w="102235" h="181610">
                  <a:moveTo>
                    <a:pt x="0" y="0"/>
                  </a:moveTo>
                  <a:lnTo>
                    <a:pt x="102107" y="0"/>
                  </a:lnTo>
                </a:path>
                <a:path w="102235" h="181610">
                  <a:moveTo>
                    <a:pt x="0" y="181356"/>
                  </a:moveTo>
                  <a:lnTo>
                    <a:pt x="102107" y="181356"/>
                  </a:lnTo>
                </a:path>
              </a:pathLst>
            </a:custGeom>
            <a:ln w="15240">
              <a:solidFill>
                <a:srgbClr val="F16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207763" y="2621279"/>
              <a:ext cx="102235" cy="161925"/>
            </a:xfrm>
            <a:custGeom>
              <a:avLst/>
              <a:gdLst/>
              <a:ahLst/>
              <a:cxnLst/>
              <a:rect l="l" t="t" r="r" b="b"/>
              <a:pathLst>
                <a:path w="102235" h="161925">
                  <a:moveTo>
                    <a:pt x="51053" y="0"/>
                  </a:moveTo>
                  <a:lnTo>
                    <a:pt x="51053" y="161544"/>
                  </a:lnTo>
                </a:path>
                <a:path w="102235" h="161925">
                  <a:moveTo>
                    <a:pt x="0" y="0"/>
                  </a:moveTo>
                  <a:lnTo>
                    <a:pt x="102107" y="0"/>
                  </a:lnTo>
                </a:path>
                <a:path w="102235" h="161925">
                  <a:moveTo>
                    <a:pt x="0" y="161544"/>
                  </a:moveTo>
                  <a:lnTo>
                    <a:pt x="102107" y="161544"/>
                  </a:lnTo>
                </a:path>
              </a:pathLst>
            </a:custGeom>
            <a:ln w="15240">
              <a:solidFill>
                <a:srgbClr val="89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730239" y="2875787"/>
              <a:ext cx="102235" cy="216535"/>
            </a:xfrm>
            <a:custGeom>
              <a:avLst/>
              <a:gdLst/>
              <a:ahLst/>
              <a:cxnLst/>
              <a:rect l="l" t="t" r="r" b="b"/>
              <a:pathLst>
                <a:path w="102235" h="216535">
                  <a:moveTo>
                    <a:pt x="51053" y="0"/>
                  </a:moveTo>
                  <a:lnTo>
                    <a:pt x="51053" y="216408"/>
                  </a:lnTo>
                </a:path>
                <a:path w="102235" h="216535">
                  <a:moveTo>
                    <a:pt x="0" y="0"/>
                  </a:moveTo>
                  <a:lnTo>
                    <a:pt x="102107" y="0"/>
                  </a:lnTo>
                </a:path>
                <a:path w="102235" h="216535">
                  <a:moveTo>
                    <a:pt x="0" y="216408"/>
                  </a:moveTo>
                  <a:lnTo>
                    <a:pt x="102107" y="216408"/>
                  </a:lnTo>
                </a:path>
              </a:pathLst>
            </a:custGeom>
            <a:ln w="15240">
              <a:solidFill>
                <a:srgbClr val="89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439156" y="3249167"/>
              <a:ext cx="102235" cy="203200"/>
            </a:xfrm>
            <a:custGeom>
              <a:avLst/>
              <a:gdLst/>
              <a:ahLst/>
              <a:cxnLst/>
              <a:rect l="l" t="t" r="r" b="b"/>
              <a:pathLst>
                <a:path w="102235" h="203200">
                  <a:moveTo>
                    <a:pt x="51053" y="0"/>
                  </a:moveTo>
                  <a:lnTo>
                    <a:pt x="51053" y="202692"/>
                  </a:lnTo>
                </a:path>
                <a:path w="102235" h="203200">
                  <a:moveTo>
                    <a:pt x="0" y="0"/>
                  </a:moveTo>
                  <a:lnTo>
                    <a:pt x="102107" y="0"/>
                  </a:lnTo>
                </a:path>
                <a:path w="102235" h="203200">
                  <a:moveTo>
                    <a:pt x="0" y="202692"/>
                  </a:moveTo>
                  <a:lnTo>
                    <a:pt x="102107" y="202692"/>
                  </a:lnTo>
                </a:path>
              </a:pathLst>
            </a:custGeom>
            <a:ln w="15240">
              <a:solidFill>
                <a:srgbClr val="F16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604516" y="2968751"/>
              <a:ext cx="102235" cy="178435"/>
            </a:xfrm>
            <a:custGeom>
              <a:avLst/>
              <a:gdLst/>
              <a:ahLst/>
              <a:cxnLst/>
              <a:rect l="l" t="t" r="r" b="b"/>
              <a:pathLst>
                <a:path w="102235" h="178435">
                  <a:moveTo>
                    <a:pt x="51054" y="0"/>
                  </a:moveTo>
                  <a:lnTo>
                    <a:pt x="51054" y="178308"/>
                  </a:lnTo>
                </a:path>
                <a:path w="102235" h="178435">
                  <a:moveTo>
                    <a:pt x="0" y="0"/>
                  </a:moveTo>
                  <a:lnTo>
                    <a:pt x="102108" y="0"/>
                  </a:lnTo>
                </a:path>
                <a:path w="102235" h="178435">
                  <a:moveTo>
                    <a:pt x="0" y="178308"/>
                  </a:moveTo>
                  <a:lnTo>
                    <a:pt x="102108" y="178308"/>
                  </a:lnTo>
                </a:path>
              </a:pathLst>
            </a:custGeom>
            <a:ln w="15240">
              <a:solidFill>
                <a:srgbClr val="F16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874264" y="2680715"/>
              <a:ext cx="102235" cy="172720"/>
            </a:xfrm>
            <a:custGeom>
              <a:avLst/>
              <a:gdLst/>
              <a:ahLst/>
              <a:cxnLst/>
              <a:rect l="l" t="t" r="r" b="b"/>
              <a:pathLst>
                <a:path w="102235" h="172719">
                  <a:moveTo>
                    <a:pt x="51054" y="0"/>
                  </a:moveTo>
                  <a:lnTo>
                    <a:pt x="51054" y="172212"/>
                  </a:lnTo>
                </a:path>
                <a:path w="102235" h="172719">
                  <a:moveTo>
                    <a:pt x="0" y="0"/>
                  </a:moveTo>
                  <a:lnTo>
                    <a:pt x="102108" y="0"/>
                  </a:lnTo>
                </a:path>
                <a:path w="102235" h="172719">
                  <a:moveTo>
                    <a:pt x="0" y="172212"/>
                  </a:moveTo>
                  <a:lnTo>
                    <a:pt x="102108" y="172212"/>
                  </a:lnTo>
                </a:path>
              </a:pathLst>
            </a:custGeom>
            <a:ln w="15240">
              <a:solidFill>
                <a:srgbClr val="89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545067" y="3461003"/>
              <a:ext cx="102235" cy="247015"/>
            </a:xfrm>
            <a:custGeom>
              <a:avLst/>
              <a:gdLst/>
              <a:ahLst/>
              <a:cxnLst/>
              <a:rect l="l" t="t" r="r" b="b"/>
              <a:pathLst>
                <a:path w="102234" h="247014">
                  <a:moveTo>
                    <a:pt x="51053" y="0"/>
                  </a:moveTo>
                  <a:lnTo>
                    <a:pt x="51053" y="246888"/>
                  </a:lnTo>
                </a:path>
                <a:path w="102234" h="247014">
                  <a:moveTo>
                    <a:pt x="0" y="0"/>
                  </a:moveTo>
                  <a:lnTo>
                    <a:pt x="102107" y="0"/>
                  </a:lnTo>
                </a:path>
                <a:path w="102234" h="247014">
                  <a:moveTo>
                    <a:pt x="0" y="246888"/>
                  </a:moveTo>
                  <a:lnTo>
                    <a:pt x="102107" y="246888"/>
                  </a:lnTo>
                </a:path>
              </a:pathLst>
            </a:custGeom>
            <a:ln w="15240">
              <a:solidFill>
                <a:srgbClr val="89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423148" y="3803903"/>
              <a:ext cx="102235" cy="262255"/>
            </a:xfrm>
            <a:custGeom>
              <a:avLst/>
              <a:gdLst/>
              <a:ahLst/>
              <a:cxnLst/>
              <a:rect l="l" t="t" r="r" b="b"/>
              <a:pathLst>
                <a:path w="102234" h="262254">
                  <a:moveTo>
                    <a:pt x="51053" y="0"/>
                  </a:moveTo>
                  <a:lnTo>
                    <a:pt x="51053" y="262128"/>
                  </a:lnTo>
                </a:path>
                <a:path w="102234" h="262254">
                  <a:moveTo>
                    <a:pt x="0" y="0"/>
                  </a:moveTo>
                  <a:lnTo>
                    <a:pt x="102107" y="0"/>
                  </a:lnTo>
                </a:path>
                <a:path w="102234" h="262254">
                  <a:moveTo>
                    <a:pt x="0" y="262128"/>
                  </a:moveTo>
                  <a:lnTo>
                    <a:pt x="102107" y="262128"/>
                  </a:lnTo>
                </a:path>
              </a:pathLst>
            </a:custGeom>
            <a:ln w="15240">
              <a:solidFill>
                <a:srgbClr val="A20B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749789" y="2593055"/>
            <a:ext cx="648970" cy="1691639"/>
          </a:xfrm>
          <a:prstGeom prst="rect">
            <a:avLst/>
          </a:prstGeom>
        </p:spPr>
        <p:txBody>
          <a:bodyPr vert="vert270" wrap="square" lIns="0" tIns="49530" rIns="0" bIns="0" rtlCol="0">
            <a:spAutoFit/>
          </a:bodyPr>
          <a:lstStyle/>
          <a:p>
            <a:pPr marL="12065" marR="5080" algn="ctr">
              <a:lnSpc>
                <a:spcPts val="1510"/>
              </a:lnSpc>
              <a:spcBef>
                <a:spcPts val="390"/>
              </a:spcBef>
            </a:pPr>
            <a:r>
              <a:rPr sz="14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Modificarea </a:t>
            </a:r>
            <a:r>
              <a:rPr sz="14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medie</a:t>
            </a:r>
            <a:r>
              <a:rPr sz="1400" b="1" spc="-229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4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LS  (</a:t>
            </a:r>
            <a:r>
              <a:rPr sz="1400" b="1" spc="-15" dirty="0">
                <a:solidFill>
                  <a:srgbClr val="1D1C1C"/>
                </a:solidFill>
                <a:latin typeface="Verdana"/>
                <a:cs typeface="Verdana"/>
              </a:rPr>
              <a:t>±</a:t>
            </a:r>
            <a:r>
              <a:rPr sz="14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ES) </a:t>
            </a:r>
            <a:r>
              <a:rPr sz="1400" b="1" dirty="0">
                <a:solidFill>
                  <a:srgbClr val="1D1C1C"/>
                </a:solidFill>
                <a:latin typeface="Arial Unicode MS"/>
                <a:cs typeface="Arial Unicode MS"/>
              </a:rPr>
              <a:t>a </a:t>
            </a:r>
            <a:r>
              <a:rPr sz="14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scorului</a:t>
            </a:r>
            <a:r>
              <a:rPr sz="1400" b="1" spc="-23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400" b="1" spc="-25" dirty="0">
                <a:solidFill>
                  <a:srgbClr val="1D1C1C"/>
                </a:solidFill>
                <a:latin typeface="Arial Unicode MS"/>
                <a:cs typeface="Arial Unicode MS"/>
              </a:rPr>
              <a:t>total  </a:t>
            </a:r>
            <a:r>
              <a:rPr sz="14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MADRS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57368" y="2061039"/>
            <a:ext cx="1250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1D1C1C"/>
                </a:solidFill>
                <a:latin typeface="Arial Unicode MS"/>
                <a:cs typeface="Arial Unicode MS"/>
              </a:rPr>
              <a:t>0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498900" y="2527039"/>
            <a:ext cx="18415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1D1C1C"/>
                </a:solidFill>
                <a:latin typeface="Arial Unicode MS"/>
                <a:cs typeface="Arial Unicode MS"/>
              </a:rPr>
              <a:t>-5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399628" y="2993040"/>
            <a:ext cx="28321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1D1C1C"/>
                </a:solidFill>
                <a:latin typeface="Arial Unicode MS"/>
                <a:cs typeface="Arial Unicode MS"/>
              </a:rPr>
              <a:t>-</a:t>
            </a:r>
            <a:r>
              <a:rPr sz="1400" spc="-5" dirty="0">
                <a:solidFill>
                  <a:srgbClr val="1D1C1C"/>
                </a:solidFill>
                <a:latin typeface="Arial Unicode MS"/>
                <a:cs typeface="Arial Unicode MS"/>
              </a:rPr>
              <a:t>1</a:t>
            </a:r>
            <a:r>
              <a:rPr sz="1400" dirty="0">
                <a:solidFill>
                  <a:srgbClr val="1D1C1C"/>
                </a:solidFill>
                <a:latin typeface="Arial Unicode MS"/>
                <a:cs typeface="Arial Unicode MS"/>
              </a:rPr>
              <a:t>0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437543" y="3460565"/>
            <a:ext cx="24637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1D1C1C"/>
                </a:solidFill>
                <a:latin typeface="Arial Unicode MS"/>
                <a:cs typeface="Arial Unicode MS"/>
              </a:rPr>
              <a:t>-</a:t>
            </a:r>
            <a:r>
              <a:rPr sz="1200" dirty="0">
                <a:solidFill>
                  <a:srgbClr val="1D1C1C"/>
                </a:solidFill>
                <a:latin typeface="Arial Unicode MS"/>
                <a:cs typeface="Arial Unicode MS"/>
              </a:rPr>
              <a:t>15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400321" y="3925041"/>
            <a:ext cx="28321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1D1C1C"/>
                </a:solidFill>
                <a:latin typeface="Arial Unicode MS"/>
                <a:cs typeface="Arial Unicode MS"/>
              </a:rPr>
              <a:t>-</a:t>
            </a:r>
            <a:r>
              <a:rPr sz="1400" spc="-5" dirty="0">
                <a:solidFill>
                  <a:srgbClr val="1D1C1C"/>
                </a:solidFill>
                <a:latin typeface="Arial Unicode MS"/>
                <a:cs typeface="Arial Unicode MS"/>
              </a:rPr>
              <a:t>2</a:t>
            </a:r>
            <a:r>
              <a:rPr sz="1400" dirty="0">
                <a:solidFill>
                  <a:srgbClr val="1D1C1C"/>
                </a:solidFill>
                <a:latin typeface="Arial Unicode MS"/>
                <a:cs typeface="Arial Unicode MS"/>
              </a:rPr>
              <a:t>0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400321" y="4390960"/>
            <a:ext cx="28321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1D1C1C"/>
                </a:solidFill>
                <a:latin typeface="Arial Unicode MS"/>
                <a:cs typeface="Arial Unicode MS"/>
              </a:rPr>
              <a:t>-</a:t>
            </a:r>
            <a:r>
              <a:rPr sz="1400" spc="-5" dirty="0">
                <a:solidFill>
                  <a:srgbClr val="1D1C1C"/>
                </a:solidFill>
                <a:latin typeface="Arial Unicode MS"/>
                <a:cs typeface="Arial Unicode MS"/>
              </a:rPr>
              <a:t>2</a:t>
            </a:r>
            <a:r>
              <a:rPr sz="1400" dirty="0">
                <a:solidFill>
                  <a:srgbClr val="1D1C1C"/>
                </a:solidFill>
                <a:latin typeface="Arial Unicode MS"/>
                <a:cs typeface="Arial Unicode MS"/>
              </a:rPr>
              <a:t>5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172455" y="4067555"/>
            <a:ext cx="3039110" cy="459105"/>
          </a:xfrm>
          <a:prstGeom prst="rect">
            <a:avLst/>
          </a:prstGeom>
          <a:solidFill>
            <a:srgbClr val="F16F20"/>
          </a:solidFill>
        </p:spPr>
        <p:txBody>
          <a:bodyPr vert="horz" wrap="square" lIns="0" tIns="41275" rIns="0" bIns="0" rtlCol="0">
            <a:spAutoFit/>
          </a:bodyPr>
          <a:lstStyle/>
          <a:p>
            <a:pPr marL="109220" marR="103505" indent="353060">
              <a:lnSpc>
                <a:spcPts val="1430"/>
              </a:lnSpc>
              <a:spcBef>
                <a:spcPts val="325"/>
              </a:spcBef>
            </a:pPr>
            <a:r>
              <a:rPr sz="1400" b="1" spc="-5" dirty="0">
                <a:solidFill>
                  <a:srgbClr val="FFFFFF"/>
                </a:solidFill>
                <a:latin typeface="Arial Unicode MS"/>
                <a:cs typeface="Arial Unicode MS"/>
              </a:rPr>
              <a:t>Diferenţa mediilor </a:t>
            </a:r>
            <a:r>
              <a:rPr sz="1400" b="1" spc="5" dirty="0">
                <a:solidFill>
                  <a:srgbClr val="FFFFFF"/>
                </a:solidFill>
                <a:latin typeface="Arial Unicode MS"/>
                <a:cs typeface="Arial Unicode MS"/>
              </a:rPr>
              <a:t>LS: </a:t>
            </a:r>
            <a:r>
              <a:rPr sz="1400" b="1" dirty="0">
                <a:solidFill>
                  <a:srgbClr val="FFFFFF"/>
                </a:solidFill>
                <a:latin typeface="Arial Unicode MS"/>
                <a:cs typeface="Arial Unicode MS"/>
              </a:rPr>
              <a:t>-4,1;  </a:t>
            </a:r>
            <a:r>
              <a:rPr sz="1400" b="1" spc="5" dirty="0">
                <a:solidFill>
                  <a:srgbClr val="FFFFFF"/>
                </a:solidFill>
                <a:latin typeface="Arial Unicode MS"/>
                <a:cs typeface="Arial Unicode MS"/>
              </a:rPr>
              <a:t>95% CI: </a:t>
            </a:r>
            <a:r>
              <a:rPr sz="1400" b="1" dirty="0">
                <a:solidFill>
                  <a:srgbClr val="FFFFFF"/>
                </a:solidFill>
                <a:latin typeface="Arial Unicode MS"/>
                <a:cs typeface="Arial Unicode MS"/>
              </a:rPr>
              <a:t>între -7,67 </a:t>
            </a:r>
            <a:r>
              <a:rPr sz="1400" b="1" spc="5" dirty="0">
                <a:solidFill>
                  <a:srgbClr val="FFFFFF"/>
                </a:solidFill>
                <a:latin typeface="Arial Unicode MS"/>
                <a:cs typeface="Arial Unicode MS"/>
              </a:rPr>
              <a:t>şi </a:t>
            </a:r>
            <a:r>
              <a:rPr sz="1400" b="1" dirty="0">
                <a:solidFill>
                  <a:srgbClr val="FFFFFF"/>
                </a:solidFill>
                <a:latin typeface="Arial Unicode MS"/>
                <a:cs typeface="Arial Unicode MS"/>
              </a:rPr>
              <a:t>-0,49;</a:t>
            </a:r>
            <a:r>
              <a:rPr sz="1400" b="1" spc="-27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450" b="1" i="1" spc="-5" dirty="0">
                <a:solidFill>
                  <a:srgbClr val="FFFFFF"/>
                </a:solidFill>
                <a:latin typeface="Arial Unicode MS"/>
                <a:cs typeface="Arial Unicode MS"/>
              </a:rPr>
              <a:t>p</a:t>
            </a:r>
            <a:r>
              <a:rPr sz="1400" b="1" spc="-5" dirty="0">
                <a:solidFill>
                  <a:srgbClr val="FFFFFF"/>
                </a:solidFill>
                <a:latin typeface="Arial Unicode MS"/>
                <a:cs typeface="Arial Unicode MS"/>
              </a:rPr>
              <a:t>=N/A</a:t>
            </a:r>
            <a:r>
              <a:rPr sz="1400" spc="-5" dirty="0">
                <a:solidFill>
                  <a:srgbClr val="FFFFFF"/>
                </a:solidFill>
                <a:latin typeface="Arial Unicode MS"/>
                <a:cs typeface="Arial Unicode MS"/>
              </a:rPr>
              <a:t>†</a:t>
            </a:r>
            <a:endParaRPr sz="1400">
              <a:latin typeface="Arial Unicode MS"/>
              <a:cs typeface="Arial Unicode MS"/>
            </a:endParaRPr>
          </a:p>
        </p:txBody>
      </p:sp>
      <p:graphicFrame>
        <p:nvGraphicFramePr>
          <p:cNvPr id="37" name="object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016829"/>
              </p:ext>
            </p:extLst>
          </p:nvPr>
        </p:nvGraphicFramePr>
        <p:xfrm>
          <a:off x="-7146" y="4596998"/>
          <a:ext cx="8727437" cy="868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40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3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44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47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21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5929"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330"/>
                        </a:spcBef>
                        <a:tabLst>
                          <a:tab pos="1856105" algn="l"/>
                        </a:tabLst>
                      </a:pPr>
                      <a:r>
                        <a:rPr sz="1650" spc="-7" baseline="-12626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Număr</a:t>
                      </a:r>
                      <a:r>
                        <a:rPr sz="1650" spc="-15" baseline="-12626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50" spc="-7" baseline="-12626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de</a:t>
                      </a:r>
                      <a:r>
                        <a:rPr sz="1650" baseline="-12626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50" spc="-7" baseline="-12626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pacienţi	</a:t>
                      </a:r>
                      <a:r>
                        <a:rPr sz="11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Momentul</a:t>
                      </a:r>
                      <a:r>
                        <a:rPr sz="1100" spc="-7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1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iniţial</a:t>
                      </a:r>
                      <a:endParaRPr sz="1100" dirty="0">
                        <a:latin typeface="Arial Unicode MS"/>
                        <a:cs typeface="Arial Unicode MS"/>
                      </a:endParaRPr>
                    </a:p>
                  </a:txBody>
                  <a:tcPr marL="0" marR="0" marT="4191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36449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Ziua</a:t>
                      </a:r>
                      <a:r>
                        <a:rPr sz="1100" spc="-6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1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2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4191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9715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Ziua</a:t>
                      </a:r>
                      <a:r>
                        <a:rPr sz="11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1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8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4191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Ziua</a:t>
                      </a:r>
                      <a:r>
                        <a:rPr sz="11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1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15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4191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Ziua</a:t>
                      </a:r>
                      <a:r>
                        <a:rPr sz="11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1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22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4191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441959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Ziua</a:t>
                      </a:r>
                      <a:r>
                        <a:rPr sz="1100" spc="-4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1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28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41910" marB="0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marL="31750">
                        <a:lnSpc>
                          <a:spcPts val="1280"/>
                        </a:lnSpc>
                        <a:spcBef>
                          <a:spcPts val="209"/>
                        </a:spcBef>
                        <a:tabLst>
                          <a:tab pos="2213610" algn="l"/>
                        </a:tabLst>
                      </a:pPr>
                      <a:r>
                        <a:rPr lang="ro-RO" sz="1100" spc="-45" dirty="0">
                          <a:solidFill>
                            <a:srgbClr val="F16F20"/>
                          </a:solidFill>
                          <a:latin typeface="Arial Unicode MS"/>
                          <a:cs typeface="Arial Unicode MS"/>
                        </a:rPr>
                        <a:t>Esketamină</a:t>
                      </a:r>
                      <a:r>
                        <a:rPr sz="1050" spc="-67" baseline="27777" dirty="0">
                          <a:solidFill>
                            <a:srgbClr val="F16F20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100" spc="-25" dirty="0">
                          <a:solidFill>
                            <a:srgbClr val="F16F20"/>
                          </a:solidFill>
                          <a:latin typeface="Arial Unicode MS"/>
                          <a:cs typeface="Arial Unicode MS"/>
                        </a:rPr>
                        <a:t>56 </a:t>
                      </a:r>
                      <a:r>
                        <a:rPr sz="1100" spc="-20" dirty="0">
                          <a:solidFill>
                            <a:srgbClr val="F16F20"/>
                          </a:solidFill>
                          <a:latin typeface="Arial Unicode MS"/>
                          <a:cs typeface="Arial Unicode MS"/>
                        </a:rPr>
                        <a:t>mg</a:t>
                      </a:r>
                      <a:r>
                        <a:rPr sz="1100" spc="-130" dirty="0">
                          <a:solidFill>
                            <a:srgbClr val="F16F20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100" dirty="0">
                          <a:solidFill>
                            <a:srgbClr val="F16F20"/>
                          </a:solidFill>
                          <a:latin typeface="Arial Unicode MS"/>
                          <a:cs typeface="Arial Unicode MS"/>
                        </a:rPr>
                        <a:t>+</a:t>
                      </a:r>
                      <a:r>
                        <a:rPr sz="1100" spc="-125" dirty="0">
                          <a:solidFill>
                            <a:srgbClr val="F16F20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100" spc="-45" dirty="0">
                          <a:solidFill>
                            <a:srgbClr val="F16F20"/>
                          </a:solidFill>
                          <a:latin typeface="Arial Unicode MS"/>
                          <a:cs typeface="Arial Unicode MS"/>
                        </a:rPr>
                        <a:t>SSRI/SNRI	</a:t>
                      </a:r>
                      <a:r>
                        <a:rPr sz="1100" spc="-5" dirty="0">
                          <a:solidFill>
                            <a:srgbClr val="F16F20"/>
                          </a:solidFill>
                          <a:latin typeface="Arial Unicode MS"/>
                          <a:cs typeface="Arial Unicode MS"/>
                        </a:rPr>
                        <a:t>115</a:t>
                      </a:r>
                      <a:endParaRPr sz="1100" dirty="0">
                        <a:latin typeface="Arial Unicode MS"/>
                        <a:cs typeface="Arial Unicode MS"/>
                      </a:endParaRPr>
                    </a:p>
                  </a:txBody>
                  <a:tcPr marL="0" marR="0" marT="26669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366395" algn="ctr">
                        <a:lnSpc>
                          <a:spcPts val="1280"/>
                        </a:lnSpc>
                        <a:spcBef>
                          <a:spcPts val="209"/>
                        </a:spcBef>
                      </a:pPr>
                      <a:r>
                        <a:rPr sz="1100" spc="-5" dirty="0">
                          <a:solidFill>
                            <a:srgbClr val="F16F20"/>
                          </a:solidFill>
                          <a:latin typeface="Arial Unicode MS"/>
                          <a:cs typeface="Arial Unicode MS"/>
                        </a:rPr>
                        <a:t>105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26669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97790" algn="ctr">
                        <a:lnSpc>
                          <a:spcPts val="1280"/>
                        </a:lnSpc>
                        <a:spcBef>
                          <a:spcPts val="209"/>
                        </a:spcBef>
                      </a:pPr>
                      <a:r>
                        <a:rPr sz="1100" spc="-5" dirty="0">
                          <a:solidFill>
                            <a:srgbClr val="F16F20"/>
                          </a:solidFill>
                          <a:latin typeface="Arial Unicode MS"/>
                          <a:cs typeface="Arial Unicode MS"/>
                        </a:rPr>
                        <a:t>114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26669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ts val="1280"/>
                        </a:lnSpc>
                        <a:spcBef>
                          <a:spcPts val="209"/>
                        </a:spcBef>
                      </a:pPr>
                      <a:r>
                        <a:rPr sz="1100" spc="-5" dirty="0">
                          <a:solidFill>
                            <a:srgbClr val="F16F20"/>
                          </a:solidFill>
                          <a:latin typeface="Arial Unicode MS"/>
                          <a:cs typeface="Arial Unicode MS"/>
                        </a:rPr>
                        <a:t>110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26669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  <a:spcBef>
                          <a:spcPts val="209"/>
                        </a:spcBef>
                      </a:pPr>
                      <a:r>
                        <a:rPr sz="1100" spc="-5" dirty="0">
                          <a:solidFill>
                            <a:srgbClr val="F16F20"/>
                          </a:solidFill>
                          <a:latin typeface="Arial Unicode MS"/>
                          <a:cs typeface="Arial Unicode MS"/>
                        </a:rPr>
                        <a:t>107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26669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441325" algn="ctr">
                        <a:lnSpc>
                          <a:spcPts val="1280"/>
                        </a:lnSpc>
                        <a:spcBef>
                          <a:spcPts val="209"/>
                        </a:spcBef>
                      </a:pPr>
                      <a:r>
                        <a:rPr sz="1100" spc="-5" dirty="0">
                          <a:solidFill>
                            <a:srgbClr val="F16F20"/>
                          </a:solidFill>
                          <a:latin typeface="Arial Unicode MS"/>
                          <a:cs typeface="Arial Unicode MS"/>
                        </a:rPr>
                        <a:t>111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26669" marB="0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488">
                <a:tc>
                  <a:txBody>
                    <a:bodyPr/>
                    <a:lstStyle/>
                    <a:p>
                      <a:pPr marL="31750">
                        <a:lnSpc>
                          <a:spcPts val="1280"/>
                        </a:lnSpc>
                        <a:spcBef>
                          <a:spcPts val="60"/>
                        </a:spcBef>
                        <a:tabLst>
                          <a:tab pos="2222500" algn="l"/>
                        </a:tabLst>
                      </a:pPr>
                      <a:r>
                        <a:rPr lang="ro-RO" sz="1100" spc="-45" dirty="0">
                          <a:solidFill>
                            <a:srgbClr val="A20B35"/>
                          </a:solidFill>
                          <a:latin typeface="Arial Unicode MS"/>
                          <a:cs typeface="Arial Unicode MS"/>
                        </a:rPr>
                        <a:t>Esketamină</a:t>
                      </a:r>
                      <a:r>
                        <a:rPr sz="1050" spc="-67" baseline="27777" dirty="0">
                          <a:solidFill>
                            <a:srgbClr val="A20B35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100" spc="-25" dirty="0">
                          <a:solidFill>
                            <a:srgbClr val="A20B35"/>
                          </a:solidFill>
                          <a:latin typeface="Arial Unicode MS"/>
                          <a:cs typeface="Arial Unicode MS"/>
                        </a:rPr>
                        <a:t>84 </a:t>
                      </a:r>
                      <a:r>
                        <a:rPr sz="1100" spc="-20" dirty="0">
                          <a:solidFill>
                            <a:srgbClr val="A20B35"/>
                          </a:solidFill>
                          <a:latin typeface="Arial Unicode MS"/>
                          <a:cs typeface="Arial Unicode MS"/>
                        </a:rPr>
                        <a:t>mg</a:t>
                      </a:r>
                      <a:r>
                        <a:rPr sz="1100" spc="-130" dirty="0">
                          <a:solidFill>
                            <a:srgbClr val="A20B35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100" dirty="0">
                          <a:solidFill>
                            <a:srgbClr val="A20B35"/>
                          </a:solidFill>
                          <a:latin typeface="Arial Unicode MS"/>
                          <a:cs typeface="Arial Unicode MS"/>
                        </a:rPr>
                        <a:t>+</a:t>
                      </a:r>
                      <a:r>
                        <a:rPr sz="1100" spc="-125" dirty="0">
                          <a:solidFill>
                            <a:srgbClr val="A20B35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100" spc="-45" dirty="0">
                          <a:solidFill>
                            <a:srgbClr val="A20B35"/>
                          </a:solidFill>
                          <a:latin typeface="Arial Unicode MS"/>
                          <a:cs typeface="Arial Unicode MS"/>
                        </a:rPr>
                        <a:t>SSRI/SNRI	</a:t>
                      </a:r>
                      <a:r>
                        <a:rPr sz="1100" spc="-5" dirty="0">
                          <a:solidFill>
                            <a:srgbClr val="A20B35"/>
                          </a:solidFill>
                          <a:latin typeface="Arial Unicode MS"/>
                          <a:cs typeface="Arial Unicode MS"/>
                        </a:rPr>
                        <a:t>114</a:t>
                      </a:r>
                      <a:endParaRPr sz="1100" dirty="0">
                        <a:latin typeface="Arial Unicode MS"/>
                        <a:cs typeface="Arial Unicode MS"/>
                      </a:endParaRPr>
                    </a:p>
                  </a:txBody>
                  <a:tcPr marL="0" marR="0" marT="762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366395" algn="ctr">
                        <a:lnSpc>
                          <a:spcPts val="1280"/>
                        </a:lnSpc>
                        <a:spcBef>
                          <a:spcPts val="60"/>
                        </a:spcBef>
                      </a:pPr>
                      <a:r>
                        <a:rPr sz="1100" spc="-5" dirty="0">
                          <a:solidFill>
                            <a:srgbClr val="A20B35"/>
                          </a:solidFill>
                          <a:latin typeface="Arial Unicode MS"/>
                          <a:cs typeface="Arial Unicode MS"/>
                        </a:rPr>
                        <a:t>104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762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97790" algn="ctr">
                        <a:lnSpc>
                          <a:spcPts val="1280"/>
                        </a:lnSpc>
                        <a:spcBef>
                          <a:spcPts val="60"/>
                        </a:spcBef>
                      </a:pPr>
                      <a:r>
                        <a:rPr sz="1100" spc="-5" dirty="0">
                          <a:solidFill>
                            <a:srgbClr val="A20B35"/>
                          </a:solidFill>
                          <a:latin typeface="Arial Unicode MS"/>
                          <a:cs typeface="Arial Unicode MS"/>
                        </a:rPr>
                        <a:t>107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762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780" algn="ctr">
                        <a:lnSpc>
                          <a:spcPts val="1280"/>
                        </a:lnSpc>
                        <a:spcBef>
                          <a:spcPts val="60"/>
                        </a:spcBef>
                      </a:pPr>
                      <a:r>
                        <a:rPr sz="1100" spc="-5" dirty="0">
                          <a:solidFill>
                            <a:srgbClr val="A20B35"/>
                          </a:solidFill>
                          <a:latin typeface="Arial Unicode MS"/>
                          <a:cs typeface="Arial Unicode MS"/>
                        </a:rPr>
                        <a:t>99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762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  <a:spcBef>
                          <a:spcPts val="60"/>
                        </a:spcBef>
                      </a:pPr>
                      <a:r>
                        <a:rPr sz="1100" spc="-5" dirty="0">
                          <a:solidFill>
                            <a:srgbClr val="A20B35"/>
                          </a:solidFill>
                          <a:latin typeface="Arial Unicode MS"/>
                          <a:cs typeface="Arial Unicode MS"/>
                        </a:rPr>
                        <a:t>96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762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441959" algn="ctr">
                        <a:lnSpc>
                          <a:spcPts val="1280"/>
                        </a:lnSpc>
                        <a:spcBef>
                          <a:spcPts val="60"/>
                        </a:spcBef>
                      </a:pPr>
                      <a:r>
                        <a:rPr sz="1100" spc="-5" dirty="0">
                          <a:solidFill>
                            <a:srgbClr val="A20B35"/>
                          </a:solidFill>
                          <a:latin typeface="Arial Unicode MS"/>
                          <a:cs typeface="Arial Unicode MS"/>
                        </a:rPr>
                        <a:t>98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7620" marB="0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37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0"/>
                        </a:spcBef>
                        <a:tabLst>
                          <a:tab pos="2223135" algn="l"/>
                        </a:tabLst>
                      </a:pPr>
                      <a:r>
                        <a:rPr sz="1100" spc="-45" dirty="0">
                          <a:solidFill>
                            <a:srgbClr val="3A3939"/>
                          </a:solidFill>
                          <a:latin typeface="Arial Unicode MS"/>
                          <a:cs typeface="Arial Unicode MS"/>
                        </a:rPr>
                        <a:t>Placebo </a:t>
                      </a:r>
                      <a:r>
                        <a:rPr sz="1100" spc="-40" dirty="0">
                          <a:solidFill>
                            <a:srgbClr val="3A3939"/>
                          </a:solidFill>
                          <a:latin typeface="Arial Unicode MS"/>
                          <a:cs typeface="Arial Unicode MS"/>
                        </a:rPr>
                        <a:t>spray nazal</a:t>
                      </a:r>
                      <a:r>
                        <a:rPr sz="1100" spc="-245" dirty="0">
                          <a:solidFill>
                            <a:srgbClr val="3A3939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100" dirty="0">
                          <a:solidFill>
                            <a:srgbClr val="3A3939"/>
                          </a:solidFill>
                          <a:latin typeface="Arial Unicode MS"/>
                          <a:cs typeface="Arial Unicode MS"/>
                        </a:rPr>
                        <a:t>+</a:t>
                      </a:r>
                      <a:r>
                        <a:rPr sz="1100" spc="-120" dirty="0">
                          <a:solidFill>
                            <a:srgbClr val="3A3939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100" spc="-45" dirty="0">
                          <a:solidFill>
                            <a:srgbClr val="3A3939"/>
                          </a:solidFill>
                          <a:latin typeface="Arial Unicode MS"/>
                          <a:cs typeface="Arial Unicode MS"/>
                        </a:rPr>
                        <a:t>SSRI/SNRI	</a:t>
                      </a:r>
                      <a:r>
                        <a:rPr sz="1100" spc="-5" dirty="0">
                          <a:solidFill>
                            <a:srgbClr val="3A3939"/>
                          </a:solidFill>
                          <a:latin typeface="Arial Unicode MS"/>
                          <a:cs typeface="Arial Unicode MS"/>
                        </a:rPr>
                        <a:t>113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762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36449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100" spc="-5" dirty="0">
                          <a:solidFill>
                            <a:srgbClr val="3A3939"/>
                          </a:solidFill>
                          <a:latin typeface="Arial Unicode MS"/>
                          <a:cs typeface="Arial Unicode MS"/>
                        </a:rPr>
                        <a:t>101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762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9715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100" spc="-5" dirty="0">
                          <a:solidFill>
                            <a:srgbClr val="3A3939"/>
                          </a:solidFill>
                          <a:latin typeface="Arial Unicode MS"/>
                          <a:cs typeface="Arial Unicode MS"/>
                        </a:rPr>
                        <a:t>111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762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100" spc="-5" dirty="0">
                          <a:solidFill>
                            <a:srgbClr val="3A3939"/>
                          </a:solidFill>
                          <a:latin typeface="Arial Unicode MS"/>
                          <a:cs typeface="Arial Unicode MS"/>
                        </a:rPr>
                        <a:t>106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762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100" spc="-5" dirty="0">
                          <a:solidFill>
                            <a:srgbClr val="3A3939"/>
                          </a:solidFill>
                          <a:latin typeface="Arial Unicode MS"/>
                          <a:cs typeface="Arial Unicode MS"/>
                        </a:rPr>
                        <a:t>105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7620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441959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100" spc="-5" dirty="0">
                          <a:solidFill>
                            <a:srgbClr val="3A3939"/>
                          </a:solidFill>
                          <a:latin typeface="Arial Unicode MS"/>
                          <a:cs typeface="Arial Unicode MS"/>
                        </a:rPr>
                        <a:t>108</a:t>
                      </a:r>
                      <a:endParaRPr sz="1100">
                        <a:latin typeface="Arial Unicode MS"/>
                        <a:cs typeface="Arial Unicode MS"/>
                      </a:endParaRPr>
                    </a:p>
                  </a:txBody>
                  <a:tcPr marL="0" marR="0" marT="7620" marB="0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8" name="object 38"/>
          <p:cNvSpPr/>
          <p:nvPr/>
        </p:nvSpPr>
        <p:spPr>
          <a:xfrm>
            <a:off x="3692652" y="1863851"/>
            <a:ext cx="102108" cy="1097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991237" y="1793775"/>
            <a:ext cx="8171815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5"/>
              </a:spcBef>
              <a:tabLst>
                <a:tab pos="2875280" algn="l"/>
                <a:tab pos="5713095" algn="l"/>
              </a:tabLst>
            </a:pPr>
            <a:r>
              <a:rPr lang="ro-RO" sz="1300" spc="-25" dirty="0">
                <a:solidFill>
                  <a:srgbClr val="1D1C1C"/>
                </a:solidFill>
                <a:latin typeface="Arial Unicode MS"/>
                <a:cs typeface="Arial Unicode MS"/>
              </a:rPr>
              <a:t>Esketamină</a:t>
            </a:r>
            <a:r>
              <a:rPr sz="1275" spc="-37" baseline="26143" dirty="0">
                <a:solidFill>
                  <a:srgbClr val="1D1C1C"/>
                </a:solidFill>
                <a:latin typeface="Arial Unicode MS"/>
                <a:cs typeface="Arial Unicode MS"/>
              </a:rPr>
              <a:t>  </a:t>
            </a:r>
            <a:r>
              <a:rPr sz="1300" spc="-15" dirty="0">
                <a:solidFill>
                  <a:srgbClr val="1D1C1C"/>
                </a:solidFill>
                <a:latin typeface="Arial Unicode MS"/>
                <a:cs typeface="Arial Unicode MS"/>
              </a:rPr>
              <a:t>56 </a:t>
            </a:r>
            <a:r>
              <a:rPr sz="1300" spc="-20" dirty="0">
                <a:solidFill>
                  <a:srgbClr val="1D1C1C"/>
                </a:solidFill>
                <a:latin typeface="Arial Unicode MS"/>
                <a:cs typeface="Arial Unicode MS"/>
              </a:rPr>
              <a:t>mg</a:t>
            </a:r>
            <a:r>
              <a:rPr sz="1300" spc="-9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300" spc="-5" dirty="0">
                <a:solidFill>
                  <a:srgbClr val="1D1C1C"/>
                </a:solidFill>
                <a:latin typeface="Arial Unicode MS"/>
                <a:cs typeface="Arial Unicode MS"/>
              </a:rPr>
              <a:t>+</a:t>
            </a:r>
            <a:r>
              <a:rPr sz="1300" spc="-3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300" spc="-25" dirty="0">
                <a:solidFill>
                  <a:srgbClr val="1D1C1C"/>
                </a:solidFill>
                <a:latin typeface="Arial Unicode MS"/>
                <a:cs typeface="Arial Unicode MS"/>
              </a:rPr>
              <a:t>SSRI/SNRI	</a:t>
            </a:r>
            <a:r>
              <a:rPr lang="ro-RO" sz="1300" spc="-25" dirty="0">
                <a:solidFill>
                  <a:srgbClr val="1D1C1C"/>
                </a:solidFill>
                <a:latin typeface="Arial Unicode MS"/>
                <a:cs typeface="Arial Unicode MS"/>
              </a:rPr>
              <a:t>Esketamină</a:t>
            </a:r>
            <a:r>
              <a:rPr sz="1275" spc="-37" baseline="26143" dirty="0">
                <a:solidFill>
                  <a:srgbClr val="1D1C1C"/>
                </a:solidFill>
                <a:latin typeface="Arial Unicode MS"/>
                <a:cs typeface="Arial Unicode MS"/>
              </a:rPr>
              <a:t>  </a:t>
            </a:r>
            <a:r>
              <a:rPr sz="1300" spc="-15" dirty="0">
                <a:solidFill>
                  <a:srgbClr val="1D1C1C"/>
                </a:solidFill>
                <a:latin typeface="Arial Unicode MS"/>
                <a:cs typeface="Arial Unicode MS"/>
              </a:rPr>
              <a:t>84 </a:t>
            </a:r>
            <a:r>
              <a:rPr sz="1300" spc="-20" dirty="0">
                <a:solidFill>
                  <a:srgbClr val="1D1C1C"/>
                </a:solidFill>
                <a:latin typeface="Arial Unicode MS"/>
                <a:cs typeface="Arial Unicode MS"/>
              </a:rPr>
              <a:t>mg</a:t>
            </a:r>
            <a:r>
              <a:rPr sz="1300" spc="-9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300" spc="-5" dirty="0">
                <a:solidFill>
                  <a:srgbClr val="1D1C1C"/>
                </a:solidFill>
                <a:latin typeface="Arial Unicode MS"/>
                <a:cs typeface="Arial Unicode MS"/>
              </a:rPr>
              <a:t>+</a:t>
            </a:r>
            <a:r>
              <a:rPr sz="1300" spc="-3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300" spc="-25" dirty="0">
                <a:solidFill>
                  <a:srgbClr val="1D1C1C"/>
                </a:solidFill>
                <a:latin typeface="Arial Unicode MS"/>
                <a:cs typeface="Arial Unicode MS"/>
              </a:rPr>
              <a:t>SSRI/SNRI	Placebo spray nazal </a:t>
            </a:r>
            <a:r>
              <a:rPr sz="1300" spc="-5" dirty="0">
                <a:solidFill>
                  <a:srgbClr val="1D1C1C"/>
                </a:solidFill>
                <a:latin typeface="Arial Unicode MS"/>
                <a:cs typeface="Arial Unicode MS"/>
              </a:rPr>
              <a:t>+</a:t>
            </a:r>
            <a:r>
              <a:rPr sz="1300" spc="-1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300" spc="-25" dirty="0">
                <a:solidFill>
                  <a:srgbClr val="1D1C1C"/>
                </a:solidFill>
                <a:latin typeface="Arial Unicode MS"/>
                <a:cs typeface="Arial Unicode MS"/>
              </a:rPr>
              <a:t>SSRI/SNRI</a:t>
            </a:r>
            <a:endParaRPr sz="1300" dirty="0">
              <a:latin typeface="Arial Unicode MS"/>
              <a:cs typeface="Arial Unicode MS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0" y="1269504"/>
            <a:ext cx="8385175" cy="2822575"/>
            <a:chOff x="0" y="1269504"/>
            <a:chExt cx="8385175" cy="2822575"/>
          </a:xfrm>
        </p:grpSpPr>
        <p:sp>
          <p:nvSpPr>
            <p:cNvPr id="41" name="object 41"/>
            <p:cNvSpPr/>
            <p:nvPr/>
          </p:nvSpPr>
          <p:spPr>
            <a:xfrm>
              <a:off x="4055364" y="2862072"/>
              <a:ext cx="114300" cy="196596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738627" y="2886455"/>
              <a:ext cx="114299" cy="150876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118360" y="2098547"/>
              <a:ext cx="114299" cy="12192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574791" y="3224783"/>
              <a:ext cx="114300" cy="217932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7191756" y="3099816"/>
              <a:ext cx="102107" cy="230124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7112507" y="3445763"/>
              <a:ext cx="114300" cy="257556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967728" y="3589020"/>
              <a:ext cx="102107" cy="246888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8282940" y="3832860"/>
              <a:ext cx="102107" cy="259079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0" y="1269504"/>
              <a:ext cx="1582420" cy="391795"/>
            </a:xfrm>
            <a:custGeom>
              <a:avLst/>
              <a:gdLst/>
              <a:ahLst/>
              <a:cxnLst/>
              <a:rect l="l" t="t" r="r" b="b"/>
              <a:pathLst>
                <a:path w="1582420" h="391794">
                  <a:moveTo>
                    <a:pt x="1581912" y="0"/>
                  </a:moveTo>
                  <a:lnTo>
                    <a:pt x="0" y="0"/>
                  </a:lnTo>
                  <a:lnTo>
                    <a:pt x="0" y="391655"/>
                  </a:lnTo>
                  <a:lnTo>
                    <a:pt x="1581912" y="391655"/>
                  </a:lnTo>
                  <a:lnTo>
                    <a:pt x="1581912" y="0"/>
                  </a:lnTo>
                  <a:close/>
                </a:path>
              </a:pathLst>
            </a:custGeom>
            <a:solidFill>
              <a:srgbClr val="D91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8635075" y="3738867"/>
            <a:ext cx="434975" cy="460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10" dirty="0">
                <a:solidFill>
                  <a:srgbClr val="A20B35"/>
                </a:solidFill>
                <a:latin typeface="Arial Unicode MS"/>
                <a:cs typeface="Arial Unicode MS"/>
              </a:rPr>
              <a:t>-1</a:t>
            </a:r>
            <a:r>
              <a:rPr sz="1400" b="1" spc="-5" dirty="0">
                <a:solidFill>
                  <a:srgbClr val="A20B35"/>
                </a:solidFill>
                <a:latin typeface="Arial Unicode MS"/>
                <a:cs typeface="Arial Unicode MS"/>
              </a:rPr>
              <a:t>8</a:t>
            </a:r>
            <a:r>
              <a:rPr sz="1400" b="1" spc="-10" dirty="0">
                <a:solidFill>
                  <a:srgbClr val="A20B35"/>
                </a:solidFill>
                <a:latin typeface="Arial Unicode MS"/>
                <a:cs typeface="Arial Unicode MS"/>
              </a:rPr>
              <a:t>.</a:t>
            </a:r>
            <a:r>
              <a:rPr sz="1400" b="1" dirty="0">
                <a:solidFill>
                  <a:srgbClr val="A20B35"/>
                </a:solidFill>
                <a:latin typeface="Arial Unicode MS"/>
                <a:cs typeface="Arial Unicode MS"/>
              </a:rPr>
              <a:t>8</a:t>
            </a:r>
            <a:endParaRPr sz="1400">
              <a:latin typeface="Arial Unicode MS"/>
              <a:cs typeface="Arial Unicode MS"/>
            </a:endParaRPr>
          </a:p>
          <a:p>
            <a:pPr marL="13335">
              <a:lnSpc>
                <a:spcPct val="100000"/>
              </a:lnSpc>
              <a:spcBef>
                <a:spcPts val="60"/>
              </a:spcBef>
            </a:pPr>
            <a:r>
              <a:rPr sz="1400" b="1" spc="10" dirty="0">
                <a:solidFill>
                  <a:srgbClr val="F16F20"/>
                </a:solidFill>
                <a:latin typeface="Arial Unicode MS"/>
                <a:cs typeface="Arial Unicode MS"/>
              </a:rPr>
              <a:t>-1</a:t>
            </a:r>
            <a:r>
              <a:rPr sz="1400" b="1" spc="-5" dirty="0">
                <a:solidFill>
                  <a:srgbClr val="F16F20"/>
                </a:solidFill>
                <a:latin typeface="Arial Unicode MS"/>
                <a:cs typeface="Arial Unicode MS"/>
              </a:rPr>
              <a:t>9</a:t>
            </a:r>
            <a:r>
              <a:rPr sz="1400" b="1" spc="-10" dirty="0">
                <a:solidFill>
                  <a:srgbClr val="F16F20"/>
                </a:solidFill>
                <a:latin typeface="Arial Unicode MS"/>
                <a:cs typeface="Arial Unicode MS"/>
              </a:rPr>
              <a:t>.</a:t>
            </a:r>
            <a:r>
              <a:rPr sz="1400" b="1" dirty="0">
                <a:solidFill>
                  <a:srgbClr val="F16F20"/>
                </a:solidFill>
                <a:latin typeface="Arial Unicode MS"/>
                <a:cs typeface="Arial Unicode MS"/>
              </a:rPr>
              <a:t>0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134355" y="2275332"/>
            <a:ext cx="3063240" cy="510540"/>
          </a:xfrm>
          <a:prstGeom prst="rect">
            <a:avLst/>
          </a:prstGeom>
          <a:solidFill>
            <a:srgbClr val="A20B35"/>
          </a:solidFill>
        </p:spPr>
        <p:txBody>
          <a:bodyPr vert="horz" wrap="square" lIns="0" tIns="94615" rIns="0" bIns="0" rtlCol="0">
            <a:spAutoFit/>
          </a:bodyPr>
          <a:lstStyle/>
          <a:p>
            <a:pPr marL="285750" marR="279400" indent="318135">
              <a:lnSpc>
                <a:spcPts val="1220"/>
              </a:lnSpc>
              <a:spcBef>
                <a:spcPts val="745"/>
              </a:spcBef>
            </a:pPr>
            <a:r>
              <a:rPr sz="1200" b="1" spc="-5" dirty="0">
                <a:solidFill>
                  <a:srgbClr val="FFFFFF"/>
                </a:solidFill>
                <a:latin typeface="Arial Unicode MS"/>
                <a:cs typeface="Arial Unicode MS"/>
              </a:rPr>
              <a:t>Diferenţa mediilor </a:t>
            </a:r>
            <a:r>
              <a:rPr sz="1200" b="1" spc="5" dirty="0">
                <a:solidFill>
                  <a:srgbClr val="FFFFFF"/>
                </a:solidFill>
                <a:latin typeface="Arial Unicode MS"/>
                <a:cs typeface="Arial Unicode MS"/>
              </a:rPr>
              <a:t>LS</a:t>
            </a:r>
            <a:r>
              <a:rPr sz="1200" b="1" spc="7" baseline="24305" dirty="0">
                <a:solidFill>
                  <a:srgbClr val="FFFFFF"/>
                </a:solidFill>
                <a:latin typeface="Arial Unicode MS"/>
                <a:cs typeface="Arial Unicode MS"/>
              </a:rPr>
              <a:t>*</a:t>
            </a:r>
            <a:r>
              <a:rPr sz="1200" b="1" spc="5" dirty="0">
                <a:solidFill>
                  <a:srgbClr val="FFFFFF"/>
                </a:solidFill>
                <a:latin typeface="Arial Unicode MS"/>
                <a:cs typeface="Arial Unicode MS"/>
              </a:rPr>
              <a:t>: </a:t>
            </a:r>
            <a:r>
              <a:rPr sz="1200" b="1" dirty="0">
                <a:solidFill>
                  <a:srgbClr val="FFFFFF"/>
                </a:solidFill>
                <a:latin typeface="Arial Unicode MS"/>
                <a:cs typeface="Arial Unicode MS"/>
              </a:rPr>
              <a:t>-3,2;  95% CI: </a:t>
            </a:r>
            <a:r>
              <a:rPr sz="1200" b="1" spc="5" dirty="0">
                <a:solidFill>
                  <a:srgbClr val="FFFFFF"/>
                </a:solidFill>
                <a:latin typeface="Arial Unicode MS"/>
                <a:cs typeface="Arial Unicode MS"/>
              </a:rPr>
              <a:t>între </a:t>
            </a:r>
            <a:r>
              <a:rPr sz="1200" b="1" dirty="0">
                <a:solidFill>
                  <a:srgbClr val="FFFFFF"/>
                </a:solidFill>
                <a:latin typeface="Arial Unicode MS"/>
                <a:cs typeface="Arial Unicode MS"/>
              </a:rPr>
              <a:t>-6,88 şi 0,45;</a:t>
            </a:r>
            <a:r>
              <a:rPr sz="1200" b="1" spc="-17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250" b="1" i="1" spc="-10" dirty="0">
                <a:solidFill>
                  <a:srgbClr val="FFFFFF"/>
                </a:solidFill>
                <a:latin typeface="Arial Unicode MS"/>
                <a:cs typeface="Arial Unicode MS"/>
              </a:rPr>
              <a:t>p</a:t>
            </a:r>
            <a:r>
              <a:rPr sz="1200" b="1" spc="-10" dirty="0">
                <a:solidFill>
                  <a:srgbClr val="FFFFFF"/>
                </a:solidFill>
                <a:latin typeface="Arial Unicode MS"/>
                <a:cs typeface="Arial Unicode MS"/>
              </a:rPr>
              <a:t>=0,088</a:t>
            </a:r>
            <a:r>
              <a:rPr sz="1200" b="1" spc="-15" baseline="24305" dirty="0">
                <a:solidFill>
                  <a:srgbClr val="FFFFFF"/>
                </a:solidFill>
                <a:latin typeface="Arial Unicode MS"/>
                <a:cs typeface="Arial Unicode MS"/>
              </a:rPr>
              <a:t>**</a:t>
            </a:r>
            <a:endParaRPr sz="1200" baseline="24305">
              <a:latin typeface="Arial Unicode MS"/>
              <a:cs typeface="Arial Unicode M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197236" y="2533714"/>
            <a:ext cx="1144905" cy="938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2540" algn="ctr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1D1C1C"/>
                </a:solidFill>
                <a:latin typeface="Arial Unicode MS"/>
                <a:cs typeface="Arial Unicode MS"/>
              </a:rPr>
              <a:t>Modificarea  scorului</a:t>
            </a:r>
            <a:r>
              <a:rPr sz="1200" b="1" spc="-9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200" b="1" dirty="0">
                <a:solidFill>
                  <a:srgbClr val="1D1C1C"/>
                </a:solidFill>
                <a:latin typeface="Arial Unicode MS"/>
                <a:cs typeface="Arial Unicode MS"/>
              </a:rPr>
              <a:t>MADRS  </a:t>
            </a:r>
            <a:r>
              <a:rPr sz="1200" b="1" spc="5" dirty="0">
                <a:solidFill>
                  <a:srgbClr val="1D1C1C"/>
                </a:solidFill>
                <a:latin typeface="Arial Unicode MS"/>
                <a:cs typeface="Arial Unicode MS"/>
              </a:rPr>
              <a:t>faţă de  </a:t>
            </a:r>
            <a:r>
              <a:rPr sz="1200" b="1" dirty="0">
                <a:solidFill>
                  <a:srgbClr val="1D1C1C"/>
                </a:solidFill>
                <a:latin typeface="Arial Unicode MS"/>
                <a:cs typeface="Arial Unicode MS"/>
              </a:rPr>
              <a:t>momentul</a:t>
            </a:r>
            <a:r>
              <a:rPr sz="1200" b="1" spc="-8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200" b="1" spc="-5" dirty="0">
                <a:solidFill>
                  <a:srgbClr val="1D1C1C"/>
                </a:solidFill>
                <a:latin typeface="Arial Unicode MS"/>
                <a:cs typeface="Arial Unicode MS"/>
              </a:rPr>
              <a:t>iniţial</a:t>
            </a:r>
            <a:endParaRPr sz="1200">
              <a:latin typeface="Arial Unicode MS"/>
              <a:cs typeface="Arial Unicode MS"/>
            </a:endParaRPr>
          </a:p>
          <a:p>
            <a:pPr marL="167640" algn="ctr">
              <a:lnSpc>
                <a:spcPts val="1425"/>
              </a:lnSpc>
            </a:pPr>
            <a:r>
              <a:rPr sz="1200" b="1" dirty="0">
                <a:solidFill>
                  <a:srgbClr val="3A3939"/>
                </a:solidFill>
                <a:latin typeface="Arial Unicode MS"/>
                <a:cs typeface="Arial Unicode MS"/>
              </a:rPr>
              <a:t>-</a:t>
            </a:r>
            <a:r>
              <a:rPr sz="1400" b="1" dirty="0">
                <a:solidFill>
                  <a:srgbClr val="3A3939"/>
                </a:solidFill>
                <a:latin typeface="Arial Unicode MS"/>
                <a:cs typeface="Arial Unicode MS"/>
              </a:rPr>
              <a:t>14.8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40157" y="1338318"/>
            <a:ext cx="129984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FFFFFF"/>
                </a:solidFill>
                <a:latin typeface="Arial Unicode MS"/>
                <a:cs typeface="Arial Unicode MS"/>
              </a:rPr>
              <a:t>TRANSFORM</a:t>
            </a:r>
            <a:r>
              <a:rPr sz="1400" b="1" spc="-11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 Unicode MS"/>
                <a:cs typeface="Arial Unicode MS"/>
              </a:rPr>
              <a:t>1</a:t>
            </a:r>
            <a:endParaRPr sz="1400">
              <a:latin typeface="Arial Unicode MS"/>
              <a:cs typeface="Arial Unicode MS"/>
            </a:endParaRP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B18BBFFE-D18D-0FD1-BC15-D2806D1DB275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269491"/>
            <a:ext cx="12192000" cy="4048125"/>
            <a:chOff x="0" y="1269491"/>
            <a:chExt cx="12192000" cy="4048125"/>
          </a:xfrm>
        </p:grpSpPr>
        <p:sp>
          <p:nvSpPr>
            <p:cNvPr id="3" name="object 3"/>
            <p:cNvSpPr/>
            <p:nvPr/>
          </p:nvSpPr>
          <p:spPr>
            <a:xfrm>
              <a:off x="0" y="1269491"/>
              <a:ext cx="12192000" cy="4048125"/>
            </a:xfrm>
            <a:custGeom>
              <a:avLst/>
              <a:gdLst/>
              <a:ahLst/>
              <a:cxnLst/>
              <a:rect l="l" t="t" r="r" b="b"/>
              <a:pathLst>
                <a:path w="12192000" h="4048125">
                  <a:moveTo>
                    <a:pt x="0" y="4047744"/>
                  </a:moveTo>
                  <a:lnTo>
                    <a:pt x="12192000" y="4047744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4047744"/>
                  </a:lnTo>
                  <a:close/>
                </a:path>
              </a:pathLst>
            </a:custGeom>
            <a:solidFill>
              <a:srgbClr val="E2E2E2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757928" y="2999231"/>
              <a:ext cx="6568440" cy="1682750"/>
            </a:xfrm>
            <a:custGeom>
              <a:avLst/>
              <a:gdLst/>
              <a:ahLst/>
              <a:cxnLst/>
              <a:rect l="l" t="t" r="r" b="b"/>
              <a:pathLst>
                <a:path w="6568440" h="1682750">
                  <a:moveTo>
                    <a:pt x="1397508" y="0"/>
                  </a:moveTo>
                  <a:lnTo>
                    <a:pt x="0" y="0"/>
                  </a:lnTo>
                  <a:lnTo>
                    <a:pt x="0" y="1682508"/>
                  </a:lnTo>
                  <a:lnTo>
                    <a:pt x="1397508" y="1682508"/>
                  </a:lnTo>
                  <a:lnTo>
                    <a:pt x="1397508" y="0"/>
                  </a:lnTo>
                  <a:close/>
                </a:path>
                <a:path w="6568440" h="1682750">
                  <a:moveTo>
                    <a:pt x="6568427" y="359664"/>
                  </a:moveTo>
                  <a:lnTo>
                    <a:pt x="5170932" y="359664"/>
                  </a:lnTo>
                  <a:lnTo>
                    <a:pt x="5170932" y="1682508"/>
                  </a:lnTo>
                  <a:lnTo>
                    <a:pt x="6568427" y="1682508"/>
                  </a:lnTo>
                  <a:lnTo>
                    <a:pt x="6568427" y="359664"/>
                  </a:lnTo>
                  <a:close/>
                </a:path>
              </a:pathLst>
            </a:custGeom>
            <a:solidFill>
              <a:srgbClr val="8985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33500" y="2087880"/>
              <a:ext cx="10343515" cy="2593975"/>
            </a:xfrm>
            <a:custGeom>
              <a:avLst/>
              <a:gdLst/>
              <a:ahLst/>
              <a:cxnLst/>
              <a:rect l="l" t="t" r="r" b="b"/>
              <a:pathLst>
                <a:path w="10343515" h="2593975">
                  <a:moveTo>
                    <a:pt x="0" y="2593848"/>
                  </a:moveTo>
                  <a:lnTo>
                    <a:pt x="0" y="0"/>
                  </a:lnTo>
                </a:path>
                <a:path w="10343515" h="2593975">
                  <a:moveTo>
                    <a:pt x="0" y="2593848"/>
                  </a:moveTo>
                  <a:lnTo>
                    <a:pt x="10343388" y="2593848"/>
                  </a:lnTo>
                </a:path>
              </a:pathLst>
            </a:custGeom>
            <a:ln w="182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03298" y="256122"/>
            <a:ext cx="11449846" cy="9696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550"/>
              </a:lnSpc>
              <a:spcBef>
                <a:spcPts val="100"/>
              </a:spcBef>
            </a:pPr>
            <a:r>
              <a:rPr spc="-35" dirty="0">
                <a:solidFill>
                  <a:srgbClr val="FF0000"/>
                </a:solidFill>
              </a:rPr>
              <a:t>Criteriile </a:t>
            </a:r>
            <a:r>
              <a:rPr spc="-30" dirty="0">
                <a:solidFill>
                  <a:srgbClr val="FF0000"/>
                </a:solidFill>
              </a:rPr>
              <a:t>finale </a:t>
            </a:r>
            <a:r>
              <a:rPr spc="-35" dirty="0">
                <a:solidFill>
                  <a:srgbClr val="FF0000"/>
                </a:solidFill>
              </a:rPr>
              <a:t>secundare </a:t>
            </a:r>
            <a:r>
              <a:rPr spc="-20" dirty="0">
                <a:solidFill>
                  <a:srgbClr val="FF0000"/>
                </a:solidFill>
              </a:rPr>
              <a:t>ale </a:t>
            </a:r>
            <a:r>
              <a:rPr spc="-40" dirty="0">
                <a:solidFill>
                  <a:srgbClr val="FF0000"/>
                </a:solidFill>
              </a:rPr>
              <a:t>eficacităţii: </a:t>
            </a:r>
            <a:r>
              <a:rPr spc="-30" dirty="0">
                <a:solidFill>
                  <a:srgbClr val="FF0000"/>
                </a:solidFill>
              </a:rPr>
              <a:t>răspuns </a:t>
            </a:r>
            <a:r>
              <a:rPr spc="-15" dirty="0" err="1">
                <a:solidFill>
                  <a:srgbClr val="FF0000"/>
                </a:solidFill>
              </a:rPr>
              <a:t>şi</a:t>
            </a:r>
            <a:r>
              <a:rPr spc="-565" dirty="0">
                <a:solidFill>
                  <a:srgbClr val="FF0000"/>
                </a:solidFill>
              </a:rPr>
              <a:t> </a:t>
            </a:r>
            <a:r>
              <a:rPr lang="ro-RO" spc="-565" dirty="0">
                <a:solidFill>
                  <a:srgbClr val="FF0000"/>
                </a:solidFill>
              </a:rPr>
              <a:t> </a:t>
            </a:r>
            <a:r>
              <a:rPr spc="-35" dirty="0" err="1">
                <a:solidFill>
                  <a:srgbClr val="FF0000"/>
                </a:solidFill>
              </a:rPr>
              <a:t>remisiune</a:t>
            </a:r>
            <a:r>
              <a:rPr lang="en-US" spc="-35" dirty="0">
                <a:solidFill>
                  <a:srgbClr val="FF0000"/>
                </a:solidFill>
              </a:rPr>
              <a:t> </a:t>
            </a:r>
            <a:r>
              <a:rPr spc="-15" dirty="0" err="1">
                <a:solidFill>
                  <a:srgbClr val="FF0000"/>
                </a:solidFill>
              </a:rPr>
              <a:t>în</a:t>
            </a:r>
            <a:r>
              <a:rPr spc="-15" dirty="0">
                <a:solidFill>
                  <a:srgbClr val="FF0000"/>
                </a:solidFill>
              </a:rPr>
              <a:t> </a:t>
            </a:r>
            <a:r>
              <a:rPr spc="-20" dirty="0">
                <a:solidFill>
                  <a:srgbClr val="FF0000"/>
                </a:solidFill>
              </a:rPr>
              <a:t>ziua</a:t>
            </a:r>
            <a:r>
              <a:rPr spc="-204" dirty="0">
                <a:solidFill>
                  <a:srgbClr val="FF0000"/>
                </a:solidFill>
              </a:rPr>
              <a:t> </a:t>
            </a:r>
            <a:r>
              <a:rPr spc="-30" dirty="0">
                <a:solidFill>
                  <a:srgbClr val="FF0000"/>
                </a:solidFill>
              </a:rPr>
              <a:t>28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1748" y="5910160"/>
            <a:ext cx="3932554" cy="300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55"/>
              </a:lnSpc>
              <a:spcBef>
                <a:spcPts val="100"/>
              </a:spcBef>
            </a:pPr>
            <a:r>
              <a:rPr sz="900" spc="-25" dirty="0">
                <a:latin typeface="Arial Unicode MS"/>
                <a:cs typeface="Arial Unicode MS"/>
              </a:rPr>
              <a:t>Pacienţii</a:t>
            </a:r>
            <a:r>
              <a:rPr sz="900" spc="-50" dirty="0">
                <a:latin typeface="Arial Unicode MS"/>
                <a:cs typeface="Arial Unicode MS"/>
              </a:rPr>
              <a:t> </a:t>
            </a:r>
            <a:r>
              <a:rPr sz="900" spc="-15" dirty="0">
                <a:latin typeface="Arial Unicode MS"/>
                <a:cs typeface="Arial Unicode MS"/>
              </a:rPr>
              <a:t>din</a:t>
            </a:r>
            <a:r>
              <a:rPr sz="900" spc="-35" dirty="0">
                <a:latin typeface="Arial Unicode MS"/>
                <a:cs typeface="Arial Unicode MS"/>
              </a:rPr>
              <a:t> </a:t>
            </a:r>
            <a:r>
              <a:rPr sz="900" spc="-20" dirty="0">
                <a:latin typeface="Arial Unicode MS"/>
                <a:cs typeface="Arial Unicode MS"/>
              </a:rPr>
              <a:t>studiul</a:t>
            </a:r>
            <a:r>
              <a:rPr sz="900" spc="-45" dirty="0">
                <a:latin typeface="Arial Unicode MS"/>
                <a:cs typeface="Arial Unicode MS"/>
              </a:rPr>
              <a:t> </a:t>
            </a:r>
            <a:r>
              <a:rPr sz="900" spc="-25" dirty="0">
                <a:latin typeface="Arial Unicode MS"/>
                <a:cs typeface="Arial Unicode MS"/>
              </a:rPr>
              <a:t>TRANSFORM</a:t>
            </a:r>
            <a:r>
              <a:rPr sz="900" spc="-5" dirty="0">
                <a:latin typeface="Arial Unicode MS"/>
                <a:cs typeface="Arial Unicode MS"/>
              </a:rPr>
              <a:t> </a:t>
            </a:r>
            <a:r>
              <a:rPr sz="900" dirty="0">
                <a:latin typeface="Arial Unicode MS"/>
                <a:cs typeface="Arial Unicode MS"/>
              </a:rPr>
              <a:t>1</a:t>
            </a:r>
            <a:r>
              <a:rPr sz="900" spc="-45" dirty="0">
                <a:latin typeface="Arial Unicode MS"/>
                <a:cs typeface="Arial Unicode MS"/>
              </a:rPr>
              <a:t> </a:t>
            </a:r>
            <a:r>
              <a:rPr sz="900" spc="-15" dirty="0">
                <a:latin typeface="Arial Unicode MS"/>
                <a:cs typeface="Arial Unicode MS"/>
              </a:rPr>
              <a:t>au</a:t>
            </a:r>
            <a:r>
              <a:rPr sz="900" spc="-45" dirty="0">
                <a:latin typeface="Arial Unicode MS"/>
                <a:cs typeface="Arial Unicode MS"/>
              </a:rPr>
              <a:t> </a:t>
            </a:r>
            <a:r>
              <a:rPr sz="900" spc="-20" dirty="0">
                <a:latin typeface="Arial Unicode MS"/>
                <a:cs typeface="Arial Unicode MS"/>
              </a:rPr>
              <a:t>avut</a:t>
            </a:r>
            <a:r>
              <a:rPr sz="900" spc="-35" dirty="0">
                <a:latin typeface="Arial Unicode MS"/>
                <a:cs typeface="Arial Unicode MS"/>
              </a:rPr>
              <a:t> </a:t>
            </a:r>
            <a:r>
              <a:rPr sz="900" spc="-20" dirty="0">
                <a:latin typeface="Arial Unicode MS"/>
                <a:cs typeface="Arial Unicode MS"/>
              </a:rPr>
              <a:t>vârste</a:t>
            </a:r>
            <a:r>
              <a:rPr sz="900" spc="-50" dirty="0">
                <a:latin typeface="Arial Unicode MS"/>
                <a:cs typeface="Arial Unicode MS"/>
              </a:rPr>
              <a:t> </a:t>
            </a:r>
            <a:r>
              <a:rPr sz="900" spc="-20" dirty="0">
                <a:latin typeface="Arial Unicode MS"/>
                <a:cs typeface="Arial Unicode MS"/>
              </a:rPr>
              <a:t>cuprinse</a:t>
            </a:r>
            <a:r>
              <a:rPr sz="900" spc="-45" dirty="0">
                <a:latin typeface="Arial Unicode MS"/>
                <a:cs typeface="Arial Unicode MS"/>
              </a:rPr>
              <a:t> </a:t>
            </a:r>
            <a:r>
              <a:rPr sz="900" spc="-20" dirty="0">
                <a:latin typeface="Arial Unicode MS"/>
                <a:cs typeface="Arial Unicode MS"/>
              </a:rPr>
              <a:t>între</a:t>
            </a:r>
            <a:r>
              <a:rPr sz="900" spc="-35" dirty="0">
                <a:latin typeface="Arial Unicode MS"/>
                <a:cs typeface="Arial Unicode MS"/>
              </a:rPr>
              <a:t> </a:t>
            </a:r>
            <a:r>
              <a:rPr sz="900" spc="-15" dirty="0">
                <a:latin typeface="Arial Unicode MS"/>
                <a:cs typeface="Arial Unicode MS"/>
              </a:rPr>
              <a:t>18</a:t>
            </a:r>
            <a:r>
              <a:rPr sz="900" spc="-35" dirty="0">
                <a:latin typeface="Arial Unicode MS"/>
                <a:cs typeface="Arial Unicode MS"/>
              </a:rPr>
              <a:t> </a:t>
            </a:r>
            <a:r>
              <a:rPr sz="900" spc="-10" dirty="0">
                <a:latin typeface="Arial Unicode MS"/>
                <a:cs typeface="Arial Unicode MS"/>
              </a:rPr>
              <a:t>şi</a:t>
            </a:r>
            <a:r>
              <a:rPr sz="900" spc="-45" dirty="0">
                <a:latin typeface="Arial Unicode MS"/>
                <a:cs typeface="Arial Unicode MS"/>
              </a:rPr>
              <a:t> </a:t>
            </a:r>
            <a:r>
              <a:rPr sz="900" spc="-15" dirty="0">
                <a:latin typeface="Arial Unicode MS"/>
                <a:cs typeface="Arial Unicode MS"/>
              </a:rPr>
              <a:t>64</a:t>
            </a:r>
            <a:r>
              <a:rPr sz="900" spc="-45" dirty="0">
                <a:latin typeface="Arial Unicode MS"/>
                <a:cs typeface="Arial Unicode MS"/>
              </a:rPr>
              <a:t> </a:t>
            </a:r>
            <a:r>
              <a:rPr sz="900" spc="-15" dirty="0">
                <a:latin typeface="Arial Unicode MS"/>
                <a:cs typeface="Arial Unicode MS"/>
              </a:rPr>
              <a:t>de</a:t>
            </a:r>
            <a:r>
              <a:rPr sz="900" spc="-45" dirty="0">
                <a:latin typeface="Arial Unicode MS"/>
                <a:cs typeface="Arial Unicode MS"/>
              </a:rPr>
              <a:t> </a:t>
            </a:r>
            <a:r>
              <a:rPr sz="900" spc="-20" dirty="0">
                <a:latin typeface="Arial Unicode MS"/>
                <a:cs typeface="Arial Unicode MS"/>
              </a:rPr>
              <a:t>ani.</a:t>
            </a:r>
            <a:endParaRPr sz="900">
              <a:latin typeface="Arial Unicode MS"/>
              <a:cs typeface="Arial Unicode MS"/>
            </a:endParaRPr>
          </a:p>
          <a:p>
            <a:pPr marL="12700">
              <a:lnSpc>
                <a:spcPts val="1115"/>
              </a:lnSpc>
            </a:pPr>
            <a:r>
              <a:rPr sz="900" spc="-25" dirty="0">
                <a:latin typeface="Arial Unicode MS"/>
                <a:cs typeface="Arial Unicode MS"/>
              </a:rPr>
              <a:t>Fedgchin </a:t>
            </a:r>
            <a:r>
              <a:rPr sz="900" spc="-15" dirty="0">
                <a:latin typeface="Arial Unicode MS"/>
                <a:cs typeface="Arial Unicode MS"/>
              </a:rPr>
              <a:t>M, et al. </a:t>
            </a:r>
            <a:r>
              <a:rPr sz="950" i="1" spc="-40" dirty="0">
                <a:latin typeface="Arial Unicode MS"/>
                <a:cs typeface="Arial Unicode MS"/>
              </a:rPr>
              <a:t>Int </a:t>
            </a:r>
            <a:r>
              <a:rPr sz="950" i="1" spc="-25" dirty="0">
                <a:latin typeface="Arial Unicode MS"/>
                <a:cs typeface="Arial Unicode MS"/>
              </a:rPr>
              <a:t>J </a:t>
            </a:r>
            <a:r>
              <a:rPr sz="950" i="1" spc="-50" dirty="0">
                <a:latin typeface="Arial Unicode MS"/>
                <a:cs typeface="Arial Unicode MS"/>
              </a:rPr>
              <a:t>Neuropsychopharmacol.</a:t>
            </a:r>
            <a:r>
              <a:rPr sz="950" i="1" spc="-180" dirty="0">
                <a:latin typeface="Arial Unicode MS"/>
                <a:cs typeface="Arial Unicode MS"/>
              </a:rPr>
              <a:t> </a:t>
            </a:r>
            <a:r>
              <a:rPr sz="900" spc="-25" dirty="0">
                <a:latin typeface="Arial Unicode MS"/>
                <a:cs typeface="Arial Unicode MS"/>
              </a:rPr>
              <a:t>2019;22:616–30.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82495" y="2363723"/>
            <a:ext cx="1397635" cy="2308860"/>
          </a:xfrm>
          <a:prstGeom prst="rect">
            <a:avLst/>
          </a:prstGeom>
          <a:solidFill>
            <a:srgbClr val="F16F2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dirty="0">
                <a:solidFill>
                  <a:srgbClr val="FFFFFF"/>
                </a:solidFill>
                <a:latin typeface="Arial Unicode MS"/>
                <a:cs typeface="Arial Unicode MS"/>
              </a:rPr>
              <a:t>54,1</a:t>
            </a:r>
            <a:endParaRPr sz="1400">
              <a:latin typeface="Arial Unicode MS"/>
              <a:cs typeface="Arial Unicode MS"/>
            </a:endParaRPr>
          </a:p>
          <a:p>
            <a:pPr algn="ctr">
              <a:lnSpc>
                <a:spcPct val="100000"/>
              </a:lnSpc>
              <a:spcBef>
                <a:spcPts val="204"/>
              </a:spcBef>
            </a:pPr>
            <a:r>
              <a:rPr sz="1600" spc="-10" dirty="0">
                <a:solidFill>
                  <a:srgbClr val="FFFFFF"/>
                </a:solidFill>
                <a:latin typeface="Arial Unicode MS"/>
                <a:cs typeface="Arial Unicode MS"/>
              </a:rPr>
              <a:t>NNT </a:t>
            </a:r>
            <a:r>
              <a:rPr sz="1600" spc="-5" dirty="0">
                <a:solidFill>
                  <a:srgbClr val="FFFFFF"/>
                </a:solidFill>
                <a:latin typeface="Arial Unicode MS"/>
                <a:cs typeface="Arial Unicode MS"/>
              </a:rPr>
              <a:t>7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53428" y="3124200"/>
            <a:ext cx="1399540" cy="1548765"/>
          </a:xfrm>
          <a:prstGeom prst="rect">
            <a:avLst/>
          </a:prstGeom>
          <a:solidFill>
            <a:srgbClr val="F16F2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dirty="0">
                <a:solidFill>
                  <a:srgbClr val="FFFFFF"/>
                </a:solidFill>
                <a:latin typeface="Arial Unicode MS"/>
                <a:cs typeface="Arial Unicode MS"/>
              </a:rPr>
              <a:t>36,0</a:t>
            </a:r>
            <a:endParaRPr sz="1400">
              <a:latin typeface="Arial Unicode MS"/>
              <a:cs typeface="Arial Unicode MS"/>
            </a:endParaRPr>
          </a:p>
          <a:p>
            <a:pPr algn="ctr">
              <a:lnSpc>
                <a:spcPct val="100000"/>
              </a:lnSpc>
              <a:spcBef>
                <a:spcPts val="204"/>
              </a:spcBef>
            </a:pPr>
            <a:r>
              <a:rPr sz="1600" spc="-10" dirty="0">
                <a:solidFill>
                  <a:srgbClr val="FFFFFF"/>
                </a:solidFill>
                <a:latin typeface="Arial Unicode MS"/>
                <a:cs typeface="Arial Unicode MS"/>
              </a:rPr>
              <a:t>NNT 18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20211" y="2363723"/>
            <a:ext cx="1397635" cy="2308860"/>
          </a:xfrm>
          <a:prstGeom prst="rect">
            <a:avLst/>
          </a:prstGeom>
          <a:solidFill>
            <a:srgbClr val="A20B35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dirty="0">
                <a:solidFill>
                  <a:srgbClr val="FFFFFF"/>
                </a:solidFill>
                <a:latin typeface="Arial Unicode MS"/>
                <a:cs typeface="Arial Unicode MS"/>
              </a:rPr>
              <a:t>53,1</a:t>
            </a:r>
            <a:endParaRPr sz="1400">
              <a:latin typeface="Arial Unicode MS"/>
              <a:cs typeface="Arial Unicode MS"/>
            </a:endParaRPr>
          </a:p>
          <a:p>
            <a:pPr algn="ctr">
              <a:lnSpc>
                <a:spcPct val="100000"/>
              </a:lnSpc>
              <a:spcBef>
                <a:spcPts val="204"/>
              </a:spcBef>
            </a:pPr>
            <a:r>
              <a:rPr sz="1600" spc="-10" dirty="0">
                <a:solidFill>
                  <a:srgbClr val="FFFFFF"/>
                </a:solidFill>
                <a:latin typeface="Arial Unicode MS"/>
                <a:cs typeface="Arial Unicode MS"/>
              </a:rPr>
              <a:t>NNT </a:t>
            </a:r>
            <a:r>
              <a:rPr sz="1600" spc="-5" dirty="0">
                <a:solidFill>
                  <a:srgbClr val="FFFFFF"/>
                </a:solidFill>
                <a:latin typeface="Arial Unicode MS"/>
                <a:cs typeface="Arial Unicode MS"/>
              </a:rPr>
              <a:t>7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391143" y="3001517"/>
            <a:ext cx="1399540" cy="1671320"/>
          </a:xfrm>
          <a:prstGeom prst="rect">
            <a:avLst/>
          </a:prstGeom>
          <a:solidFill>
            <a:srgbClr val="A20B35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solidFill>
                  <a:srgbClr val="FFFFFF"/>
                </a:solidFill>
                <a:latin typeface="Arial Unicode MS"/>
                <a:cs typeface="Arial Unicode MS"/>
              </a:rPr>
              <a:t>38,8</a:t>
            </a:r>
            <a:endParaRPr sz="1400">
              <a:latin typeface="Arial Unicode MS"/>
              <a:cs typeface="Arial Unicode MS"/>
            </a:endParaRPr>
          </a:p>
          <a:p>
            <a:pPr algn="ctr">
              <a:lnSpc>
                <a:spcPct val="100000"/>
              </a:lnSpc>
              <a:spcBef>
                <a:spcPts val="204"/>
              </a:spcBef>
            </a:pPr>
            <a:r>
              <a:rPr sz="1600" spc="-10" dirty="0">
                <a:solidFill>
                  <a:srgbClr val="FFFFFF"/>
                </a:solidFill>
                <a:latin typeface="Arial Unicode MS"/>
                <a:cs typeface="Arial Unicode MS"/>
              </a:rPr>
              <a:t>NNT 12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82577" y="3720640"/>
            <a:ext cx="3606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Arial Unicode MS"/>
                <a:cs typeface="Arial Unicode MS"/>
              </a:rPr>
              <a:t>38</a:t>
            </a:r>
            <a:r>
              <a:rPr sz="1400" spc="5" dirty="0">
                <a:solidFill>
                  <a:srgbClr val="FFFFFF"/>
                </a:solidFill>
                <a:latin typeface="Arial Unicode MS"/>
                <a:cs typeface="Arial Unicode MS"/>
              </a:rPr>
              <a:t>,</a:t>
            </a:r>
            <a:r>
              <a:rPr sz="1400" dirty="0">
                <a:solidFill>
                  <a:srgbClr val="FFFFFF"/>
                </a:solidFill>
                <a:latin typeface="Arial Unicode MS"/>
                <a:cs typeface="Arial Unicode MS"/>
              </a:rPr>
              <a:t>9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454401" y="3900018"/>
            <a:ext cx="3606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Arial Unicode MS"/>
                <a:cs typeface="Arial Unicode MS"/>
              </a:rPr>
              <a:t>30</a:t>
            </a:r>
            <a:r>
              <a:rPr sz="1400" spc="5" dirty="0">
                <a:solidFill>
                  <a:srgbClr val="FFFFFF"/>
                </a:solidFill>
                <a:latin typeface="Arial Unicode MS"/>
                <a:cs typeface="Arial Unicode MS"/>
              </a:rPr>
              <a:t>,</a:t>
            </a:r>
            <a:r>
              <a:rPr sz="1400" dirty="0">
                <a:solidFill>
                  <a:srgbClr val="FFFFFF"/>
                </a:solidFill>
                <a:latin typeface="Arial Unicode MS"/>
                <a:cs typeface="Arial Unicode MS"/>
              </a:rPr>
              <a:t>6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43409" y="4564001"/>
            <a:ext cx="2470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Unicode MS"/>
                <a:cs typeface="Arial Unicode MS"/>
              </a:rPr>
              <a:t>0%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58674" y="3699436"/>
            <a:ext cx="3295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Unicode MS"/>
                <a:cs typeface="Arial Unicode MS"/>
              </a:rPr>
              <a:t>2</a:t>
            </a:r>
            <a:r>
              <a:rPr sz="1200" spc="-10" dirty="0">
                <a:latin typeface="Arial Unicode MS"/>
                <a:cs typeface="Arial Unicode MS"/>
              </a:rPr>
              <a:t>0%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58674" y="2834871"/>
            <a:ext cx="3295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Unicode MS"/>
                <a:cs typeface="Arial Unicode MS"/>
              </a:rPr>
              <a:t>4</a:t>
            </a:r>
            <a:r>
              <a:rPr sz="1200" spc="-10" dirty="0">
                <a:latin typeface="Arial Unicode MS"/>
                <a:cs typeface="Arial Unicode MS"/>
              </a:rPr>
              <a:t>0%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58674" y="1970306"/>
            <a:ext cx="3295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Unicode MS"/>
                <a:cs typeface="Arial Unicode MS"/>
              </a:rPr>
              <a:t>6</a:t>
            </a:r>
            <a:r>
              <a:rPr sz="1200" spc="-10" dirty="0">
                <a:latin typeface="Arial Unicode MS"/>
                <a:cs typeface="Arial Unicode MS"/>
              </a:rPr>
              <a:t>0%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3798" y="2392839"/>
            <a:ext cx="332105" cy="2075180"/>
          </a:xfrm>
          <a:prstGeom prst="rect">
            <a:avLst/>
          </a:prstGeom>
        </p:spPr>
        <p:txBody>
          <a:bodyPr vert="vert270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800" b="1" spc="-15" dirty="0">
                <a:latin typeface="Arial Unicode MS"/>
                <a:cs typeface="Arial Unicode MS"/>
              </a:rPr>
              <a:t>Rată de </a:t>
            </a:r>
            <a:r>
              <a:rPr sz="1800" b="1" spc="-20" dirty="0">
                <a:latin typeface="Arial Unicode MS"/>
                <a:cs typeface="Arial Unicode MS"/>
              </a:rPr>
              <a:t>răspuns</a:t>
            </a:r>
            <a:r>
              <a:rPr sz="1800" b="1" spc="-210" dirty="0">
                <a:latin typeface="Arial Unicode MS"/>
                <a:cs typeface="Arial Unicode MS"/>
              </a:rPr>
              <a:t> </a:t>
            </a:r>
            <a:r>
              <a:rPr sz="1800" b="1" spc="-20" dirty="0">
                <a:latin typeface="Arial Unicode MS"/>
                <a:cs typeface="Arial Unicode MS"/>
              </a:rPr>
              <a:t>(%)</a:t>
            </a:r>
            <a:endParaRPr sz="1800">
              <a:latin typeface="Arial Unicode MS"/>
              <a:cs typeface="Arial Unicode MS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735835" y="1920239"/>
            <a:ext cx="7766684" cy="119380"/>
            <a:chOff x="1735835" y="1920239"/>
            <a:chExt cx="7766684" cy="119380"/>
          </a:xfrm>
        </p:grpSpPr>
        <p:sp>
          <p:nvSpPr>
            <p:cNvPr id="20" name="object 20"/>
            <p:cNvSpPr/>
            <p:nvPr/>
          </p:nvSpPr>
          <p:spPr>
            <a:xfrm>
              <a:off x="1735835" y="1930907"/>
              <a:ext cx="108204" cy="10820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393935" y="1920239"/>
              <a:ext cx="108203" cy="10820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605271" y="1930907"/>
              <a:ext cx="108203" cy="10820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840134" y="1369544"/>
            <a:ext cx="10113010" cy="7054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56310">
              <a:lnSpc>
                <a:spcPct val="100000"/>
              </a:lnSpc>
              <a:spcBef>
                <a:spcPts val="105"/>
              </a:spcBef>
              <a:tabLst>
                <a:tab pos="5642610" algn="l"/>
              </a:tabLst>
            </a:pP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Ratele </a:t>
            </a: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de </a:t>
            </a: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răspuns </a:t>
            </a:r>
            <a:r>
              <a:rPr sz="2000" spc="-10" dirty="0">
                <a:solidFill>
                  <a:srgbClr val="1D1C1C"/>
                </a:solidFill>
                <a:latin typeface="Arial Unicode MS"/>
                <a:cs typeface="Arial Unicode MS"/>
              </a:rPr>
              <a:t>şi </a:t>
            </a:r>
            <a:r>
              <a:rPr sz="2000" spc="-25" dirty="0">
                <a:solidFill>
                  <a:srgbClr val="1D1C1C"/>
                </a:solidFill>
                <a:latin typeface="Arial Unicode MS"/>
                <a:cs typeface="Arial Unicode MS"/>
              </a:rPr>
              <a:t>remisiune </a:t>
            </a: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în</a:t>
            </a:r>
            <a:r>
              <a:rPr sz="2000" spc="-13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ziua</a:t>
            </a:r>
            <a:r>
              <a:rPr sz="2000" spc="-3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28	</a:t>
            </a:r>
            <a:r>
              <a:rPr sz="2000" spc="-25" dirty="0">
                <a:solidFill>
                  <a:srgbClr val="1D1C1C"/>
                </a:solidFill>
                <a:latin typeface="Arial Unicode MS"/>
                <a:cs typeface="Arial Unicode MS"/>
              </a:rPr>
              <a:t>(criterii finale</a:t>
            </a:r>
            <a:r>
              <a:rPr sz="2000" spc="-3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2000" spc="-25" dirty="0">
                <a:solidFill>
                  <a:srgbClr val="1D1C1C"/>
                </a:solidFill>
                <a:latin typeface="Arial Unicode MS"/>
                <a:cs typeface="Arial Unicode MS"/>
              </a:rPr>
              <a:t>secundare)</a:t>
            </a:r>
            <a:endParaRPr sz="2000" dirty="0">
              <a:latin typeface="Arial Unicode MS"/>
              <a:cs typeface="Arial Unicode MS"/>
            </a:endParaRPr>
          </a:p>
          <a:p>
            <a:pPr marL="76200">
              <a:lnSpc>
                <a:spcPct val="100000"/>
              </a:lnSpc>
              <a:spcBef>
                <a:spcPts val="1265"/>
              </a:spcBef>
              <a:tabLst>
                <a:tab pos="3945254" algn="l"/>
                <a:tab pos="7734300" algn="l"/>
              </a:tabLst>
            </a:pPr>
            <a:r>
              <a:rPr lang="ro-RO" sz="1400" spc="-20" dirty="0">
                <a:latin typeface="Arial Unicode MS"/>
                <a:cs typeface="Arial Unicode MS"/>
              </a:rPr>
              <a:t>Esketamină</a:t>
            </a:r>
            <a:r>
              <a:rPr sz="1350" spc="-30" baseline="24691" dirty="0">
                <a:latin typeface="Arial Unicode MS"/>
                <a:cs typeface="Arial Unicode MS"/>
              </a:rPr>
              <a:t>  </a:t>
            </a:r>
            <a:r>
              <a:rPr sz="1400" spc="-15" dirty="0">
                <a:latin typeface="Arial Unicode MS"/>
                <a:cs typeface="Arial Unicode MS"/>
              </a:rPr>
              <a:t>56 mg </a:t>
            </a:r>
            <a:r>
              <a:rPr sz="1400" dirty="0">
                <a:latin typeface="Arial Unicode MS"/>
                <a:cs typeface="Arial Unicode MS"/>
              </a:rPr>
              <a:t>+</a:t>
            </a:r>
            <a:r>
              <a:rPr sz="1400" spc="-150" dirty="0">
                <a:latin typeface="Arial Unicode MS"/>
                <a:cs typeface="Arial Unicode MS"/>
              </a:rPr>
              <a:t> </a:t>
            </a:r>
            <a:r>
              <a:rPr sz="1400" spc="-25" dirty="0">
                <a:latin typeface="Arial Unicode MS"/>
                <a:cs typeface="Arial Unicode MS"/>
              </a:rPr>
              <a:t>SSRI/SNRI</a:t>
            </a:r>
            <a:r>
              <a:rPr sz="1400" spc="-5" dirty="0">
                <a:latin typeface="Arial Unicode MS"/>
                <a:cs typeface="Arial Unicode MS"/>
              </a:rPr>
              <a:t> </a:t>
            </a:r>
            <a:r>
              <a:rPr sz="1400" spc="-25" dirty="0">
                <a:latin typeface="Arial Unicode MS"/>
                <a:cs typeface="Arial Unicode MS"/>
              </a:rPr>
              <a:t>(n=111)	</a:t>
            </a:r>
            <a:r>
              <a:rPr lang="ro-RO" sz="1400" spc="-20" dirty="0">
                <a:latin typeface="Arial Unicode MS"/>
                <a:cs typeface="Arial Unicode MS"/>
              </a:rPr>
              <a:t>Esketamină</a:t>
            </a:r>
            <a:r>
              <a:rPr sz="1350" spc="-30" baseline="24691" dirty="0">
                <a:latin typeface="Arial Unicode MS"/>
                <a:cs typeface="Arial Unicode MS"/>
              </a:rPr>
              <a:t>  </a:t>
            </a:r>
            <a:r>
              <a:rPr sz="1400" spc="-15" dirty="0">
                <a:latin typeface="Arial Unicode MS"/>
                <a:cs typeface="Arial Unicode MS"/>
              </a:rPr>
              <a:t>84 mg </a:t>
            </a:r>
            <a:r>
              <a:rPr sz="1400" dirty="0">
                <a:latin typeface="Arial Unicode MS"/>
                <a:cs typeface="Arial Unicode MS"/>
              </a:rPr>
              <a:t>+</a:t>
            </a:r>
            <a:r>
              <a:rPr sz="1400" spc="-150" dirty="0">
                <a:latin typeface="Arial Unicode MS"/>
                <a:cs typeface="Arial Unicode MS"/>
              </a:rPr>
              <a:t> </a:t>
            </a:r>
            <a:r>
              <a:rPr sz="1400" spc="-25" dirty="0">
                <a:latin typeface="Arial Unicode MS"/>
                <a:cs typeface="Arial Unicode MS"/>
              </a:rPr>
              <a:t>SSRI/SNRI</a:t>
            </a:r>
            <a:r>
              <a:rPr sz="1400" spc="-5" dirty="0">
                <a:latin typeface="Arial Unicode MS"/>
                <a:cs typeface="Arial Unicode MS"/>
              </a:rPr>
              <a:t> </a:t>
            </a:r>
            <a:r>
              <a:rPr sz="1400" spc="-25" dirty="0">
                <a:latin typeface="Arial Unicode MS"/>
                <a:cs typeface="Arial Unicode MS"/>
              </a:rPr>
              <a:t>(n=98)	</a:t>
            </a:r>
            <a:r>
              <a:rPr sz="2100" spc="-37" baseline="3968" dirty="0">
                <a:latin typeface="Arial Unicode MS"/>
                <a:cs typeface="Arial Unicode MS"/>
              </a:rPr>
              <a:t>Placebo </a:t>
            </a:r>
            <a:r>
              <a:rPr sz="2100" baseline="3968" dirty="0">
                <a:latin typeface="Arial Unicode MS"/>
                <a:cs typeface="Arial Unicode MS"/>
              </a:rPr>
              <a:t>+ </a:t>
            </a:r>
            <a:r>
              <a:rPr sz="2100" spc="-37" baseline="3968" dirty="0">
                <a:latin typeface="Arial Unicode MS"/>
                <a:cs typeface="Arial Unicode MS"/>
              </a:rPr>
              <a:t>SSRI/SNRI</a:t>
            </a:r>
            <a:r>
              <a:rPr sz="2100" spc="-157" baseline="3968" dirty="0">
                <a:latin typeface="Arial Unicode MS"/>
                <a:cs typeface="Arial Unicode MS"/>
              </a:rPr>
              <a:t> </a:t>
            </a:r>
            <a:r>
              <a:rPr sz="2100" spc="-44" baseline="3968" dirty="0">
                <a:latin typeface="Arial Unicode MS"/>
                <a:cs typeface="Arial Unicode MS"/>
              </a:rPr>
              <a:t>(n=108)</a:t>
            </a:r>
            <a:endParaRPr sz="2100" baseline="3968" dirty="0">
              <a:latin typeface="Arial Unicode MS"/>
              <a:cs typeface="Arial Unicode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29281" y="4678671"/>
            <a:ext cx="4818380" cy="548005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361315" algn="ctr">
              <a:lnSpc>
                <a:spcPct val="100000"/>
              </a:lnSpc>
              <a:spcBef>
                <a:spcPts val="555"/>
              </a:spcBef>
            </a:pPr>
            <a:r>
              <a:rPr sz="1200" spc="-5" dirty="0">
                <a:latin typeface="Arial Unicode MS"/>
                <a:cs typeface="Arial Unicode MS"/>
              </a:rPr>
              <a:t>Rata </a:t>
            </a:r>
            <a:r>
              <a:rPr sz="1200" dirty="0">
                <a:latin typeface="Arial Unicode MS"/>
                <a:cs typeface="Arial Unicode MS"/>
              </a:rPr>
              <a:t>de </a:t>
            </a:r>
            <a:r>
              <a:rPr sz="1200" spc="-5" dirty="0">
                <a:latin typeface="Arial Unicode MS"/>
                <a:cs typeface="Arial Unicode MS"/>
              </a:rPr>
              <a:t>răspuns în ziua </a:t>
            </a:r>
            <a:r>
              <a:rPr sz="1200" dirty="0">
                <a:latin typeface="Arial Unicode MS"/>
                <a:cs typeface="Arial Unicode MS"/>
              </a:rPr>
              <a:t>28</a:t>
            </a:r>
            <a:endParaRPr sz="1200">
              <a:latin typeface="Arial Unicode MS"/>
              <a:cs typeface="Arial Unicode MS"/>
            </a:endParaRPr>
          </a:p>
          <a:p>
            <a:pPr algn="ctr">
              <a:lnSpc>
                <a:spcPct val="100000"/>
              </a:lnSpc>
              <a:spcBef>
                <a:spcPts val="535"/>
              </a:spcBef>
            </a:pPr>
            <a:r>
              <a:rPr sz="1400" spc="-25" dirty="0">
                <a:latin typeface="Arial Unicode MS"/>
                <a:cs typeface="Arial Unicode MS"/>
              </a:rPr>
              <a:t>Îmbunătăţire </a:t>
            </a:r>
            <a:r>
              <a:rPr sz="1400" spc="-10" dirty="0">
                <a:latin typeface="Arial Unicode MS"/>
                <a:cs typeface="Arial Unicode MS"/>
              </a:rPr>
              <a:t>cu </a:t>
            </a:r>
            <a:r>
              <a:rPr sz="1400" spc="-20" dirty="0">
                <a:latin typeface="Arial Unicode MS"/>
                <a:cs typeface="Arial Unicode MS"/>
              </a:rPr>
              <a:t>≥50% </a:t>
            </a:r>
            <a:r>
              <a:rPr sz="1400" dirty="0">
                <a:latin typeface="Arial Unicode MS"/>
                <a:cs typeface="Arial Unicode MS"/>
              </a:rPr>
              <a:t>a </a:t>
            </a:r>
            <a:r>
              <a:rPr sz="1400" spc="-20" dirty="0">
                <a:latin typeface="Arial Unicode MS"/>
                <a:cs typeface="Arial Unicode MS"/>
              </a:rPr>
              <a:t>scalei </a:t>
            </a:r>
            <a:r>
              <a:rPr sz="1400" spc="-25" dirty="0">
                <a:latin typeface="Arial Unicode MS"/>
                <a:cs typeface="Arial Unicode MS"/>
              </a:rPr>
              <a:t>MADRS </a:t>
            </a:r>
            <a:r>
              <a:rPr sz="1400" spc="-20" dirty="0">
                <a:latin typeface="Arial Unicode MS"/>
                <a:cs typeface="Arial Unicode MS"/>
              </a:rPr>
              <a:t>faţă </a:t>
            </a:r>
            <a:r>
              <a:rPr sz="1400" spc="-15" dirty="0">
                <a:latin typeface="Arial Unicode MS"/>
                <a:cs typeface="Arial Unicode MS"/>
              </a:rPr>
              <a:t>de </a:t>
            </a:r>
            <a:r>
              <a:rPr sz="1400" spc="-25" dirty="0">
                <a:latin typeface="Arial Unicode MS"/>
                <a:cs typeface="Arial Unicode MS"/>
              </a:rPr>
              <a:t>momentul</a:t>
            </a:r>
            <a:r>
              <a:rPr sz="1400" spc="-275" dirty="0">
                <a:latin typeface="Arial Unicode MS"/>
                <a:cs typeface="Arial Unicode MS"/>
              </a:rPr>
              <a:t> </a:t>
            </a:r>
            <a:r>
              <a:rPr sz="1400" spc="-20" dirty="0">
                <a:latin typeface="Arial Unicode MS"/>
                <a:cs typeface="Arial Unicode MS"/>
              </a:rPr>
              <a:t>iniţial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150252" y="4678671"/>
            <a:ext cx="1881505" cy="548005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200" spc="-5" dirty="0">
                <a:latin typeface="Arial Unicode MS"/>
                <a:cs typeface="Arial Unicode MS"/>
              </a:rPr>
              <a:t>Rata </a:t>
            </a:r>
            <a:r>
              <a:rPr sz="1200" dirty="0">
                <a:latin typeface="Arial Unicode MS"/>
                <a:cs typeface="Arial Unicode MS"/>
              </a:rPr>
              <a:t>de </a:t>
            </a:r>
            <a:r>
              <a:rPr sz="1200" spc="-5" dirty="0">
                <a:latin typeface="Arial Unicode MS"/>
                <a:cs typeface="Arial Unicode MS"/>
              </a:rPr>
              <a:t>remisiue </a:t>
            </a:r>
            <a:r>
              <a:rPr sz="1200" dirty="0">
                <a:latin typeface="Arial Unicode MS"/>
                <a:cs typeface="Arial Unicode MS"/>
              </a:rPr>
              <a:t>în </a:t>
            </a:r>
            <a:r>
              <a:rPr sz="1200" spc="-5" dirty="0">
                <a:latin typeface="Arial Unicode MS"/>
                <a:cs typeface="Arial Unicode MS"/>
              </a:rPr>
              <a:t>ziua</a:t>
            </a:r>
            <a:r>
              <a:rPr sz="1200" spc="-5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28</a:t>
            </a:r>
            <a:endParaRPr sz="1200">
              <a:latin typeface="Arial Unicode MS"/>
              <a:cs typeface="Arial Unicode MS"/>
            </a:endParaRPr>
          </a:p>
          <a:p>
            <a:pPr marL="69215">
              <a:lnSpc>
                <a:spcPct val="100000"/>
              </a:lnSpc>
              <a:spcBef>
                <a:spcPts val="535"/>
              </a:spcBef>
            </a:pPr>
            <a:r>
              <a:rPr sz="1400" spc="-20" dirty="0">
                <a:latin typeface="Arial Unicode MS"/>
                <a:cs typeface="Arial Unicode MS"/>
              </a:rPr>
              <a:t>Scor total </a:t>
            </a:r>
            <a:r>
              <a:rPr sz="1400" spc="-25" dirty="0">
                <a:latin typeface="Arial Unicode MS"/>
                <a:cs typeface="Arial Unicode MS"/>
              </a:rPr>
              <a:t>MADRS</a:t>
            </a:r>
            <a:r>
              <a:rPr sz="1400" spc="-100" dirty="0">
                <a:latin typeface="Arial Unicode MS"/>
                <a:cs typeface="Arial Unicode MS"/>
              </a:rPr>
              <a:t> </a:t>
            </a:r>
            <a:r>
              <a:rPr sz="1400" spc="-20" dirty="0">
                <a:latin typeface="Arial Unicode MS"/>
                <a:cs typeface="Arial Unicode MS"/>
              </a:rPr>
              <a:t>≤12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5317235"/>
            <a:ext cx="12192000" cy="506095"/>
          </a:xfrm>
          <a:custGeom>
            <a:avLst/>
            <a:gdLst/>
            <a:ahLst/>
            <a:cxnLst/>
            <a:rect l="l" t="t" r="r" b="b"/>
            <a:pathLst>
              <a:path w="12192000" h="506095">
                <a:moveTo>
                  <a:pt x="12192000" y="0"/>
                </a:moveTo>
                <a:lnTo>
                  <a:pt x="0" y="0"/>
                </a:lnTo>
                <a:lnTo>
                  <a:pt x="0" y="505967"/>
                </a:lnTo>
                <a:lnTo>
                  <a:pt x="12192000" y="505967"/>
                </a:lnTo>
                <a:lnTo>
                  <a:pt x="12192000" y="0"/>
                </a:lnTo>
                <a:close/>
              </a:path>
            </a:pathLst>
          </a:custGeom>
          <a:solidFill>
            <a:srgbClr val="FBE1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543811" y="5305962"/>
            <a:ext cx="9102725" cy="488315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26820" marR="30480" indent="-1188720">
              <a:lnSpc>
                <a:spcPts val="1730"/>
              </a:lnSpc>
              <a:spcBef>
                <a:spcPts val="310"/>
              </a:spcBef>
            </a:pPr>
            <a:r>
              <a:rPr sz="1600" b="1" spc="-30" dirty="0">
                <a:latin typeface="Arial Unicode MS"/>
                <a:cs typeface="Arial Unicode MS"/>
              </a:rPr>
              <a:t>Ratele</a:t>
            </a:r>
            <a:r>
              <a:rPr sz="1600" b="1" spc="-105" dirty="0">
                <a:latin typeface="Arial Unicode MS"/>
                <a:cs typeface="Arial Unicode MS"/>
              </a:rPr>
              <a:t> </a:t>
            </a:r>
            <a:r>
              <a:rPr sz="1600" b="1" spc="-20" dirty="0">
                <a:latin typeface="Arial Unicode MS"/>
                <a:cs typeface="Arial Unicode MS"/>
              </a:rPr>
              <a:t>de</a:t>
            </a:r>
            <a:r>
              <a:rPr sz="1600" b="1" spc="-95" dirty="0">
                <a:latin typeface="Arial Unicode MS"/>
                <a:cs typeface="Arial Unicode MS"/>
              </a:rPr>
              <a:t> </a:t>
            </a:r>
            <a:r>
              <a:rPr sz="1600" b="1" spc="-35" dirty="0">
                <a:latin typeface="Arial Unicode MS"/>
                <a:cs typeface="Arial Unicode MS"/>
              </a:rPr>
              <a:t>răspuns</a:t>
            </a:r>
            <a:r>
              <a:rPr sz="1600" b="1" spc="-95" dirty="0">
                <a:latin typeface="Arial Unicode MS"/>
                <a:cs typeface="Arial Unicode MS"/>
              </a:rPr>
              <a:t> </a:t>
            </a:r>
            <a:r>
              <a:rPr sz="1600" b="1" spc="-15" dirty="0">
                <a:latin typeface="Arial Unicode MS"/>
                <a:cs typeface="Arial Unicode MS"/>
              </a:rPr>
              <a:t>şi</a:t>
            </a:r>
            <a:r>
              <a:rPr sz="1600" b="1" spc="-90" dirty="0">
                <a:latin typeface="Arial Unicode MS"/>
                <a:cs typeface="Arial Unicode MS"/>
              </a:rPr>
              <a:t> </a:t>
            </a:r>
            <a:r>
              <a:rPr sz="1600" b="1" spc="-35" dirty="0">
                <a:latin typeface="Arial Unicode MS"/>
                <a:cs typeface="Arial Unicode MS"/>
              </a:rPr>
              <a:t>remisiune</a:t>
            </a:r>
            <a:r>
              <a:rPr sz="1600" b="1" spc="-105" dirty="0">
                <a:latin typeface="Arial Unicode MS"/>
                <a:cs typeface="Arial Unicode MS"/>
              </a:rPr>
              <a:t> </a:t>
            </a:r>
            <a:r>
              <a:rPr sz="1600" b="1" spc="-20" dirty="0">
                <a:latin typeface="Arial Unicode MS"/>
                <a:cs typeface="Arial Unicode MS"/>
              </a:rPr>
              <a:t>au</a:t>
            </a:r>
            <a:r>
              <a:rPr sz="1600" b="1" spc="-95" dirty="0">
                <a:latin typeface="Arial Unicode MS"/>
                <a:cs typeface="Arial Unicode MS"/>
              </a:rPr>
              <a:t> </a:t>
            </a:r>
            <a:r>
              <a:rPr sz="1600" b="1" spc="-25" dirty="0">
                <a:latin typeface="Arial Unicode MS"/>
                <a:cs typeface="Arial Unicode MS"/>
              </a:rPr>
              <a:t>fost</a:t>
            </a:r>
            <a:r>
              <a:rPr sz="1600" b="1" spc="-105" dirty="0">
                <a:latin typeface="Arial Unicode MS"/>
                <a:cs typeface="Arial Unicode MS"/>
              </a:rPr>
              <a:t> </a:t>
            </a:r>
            <a:r>
              <a:rPr sz="1600" b="1" spc="-35" dirty="0">
                <a:latin typeface="Arial Unicode MS"/>
                <a:cs typeface="Arial Unicode MS"/>
              </a:rPr>
              <a:t>similare</a:t>
            </a:r>
            <a:r>
              <a:rPr sz="1600" b="1" spc="-105" dirty="0">
                <a:latin typeface="Arial Unicode MS"/>
                <a:cs typeface="Arial Unicode MS"/>
              </a:rPr>
              <a:t> </a:t>
            </a:r>
            <a:r>
              <a:rPr sz="1600" b="1" spc="-15" dirty="0">
                <a:latin typeface="Arial Unicode MS"/>
                <a:cs typeface="Arial Unicode MS"/>
              </a:rPr>
              <a:t>în</a:t>
            </a:r>
            <a:r>
              <a:rPr sz="1600" b="1" spc="-80" dirty="0">
                <a:latin typeface="Arial Unicode MS"/>
                <a:cs typeface="Arial Unicode MS"/>
              </a:rPr>
              <a:t> </a:t>
            </a:r>
            <a:r>
              <a:rPr sz="1600" b="1" spc="-35" dirty="0">
                <a:latin typeface="Arial Unicode MS"/>
                <a:cs typeface="Arial Unicode MS"/>
              </a:rPr>
              <a:t>ambele</a:t>
            </a:r>
            <a:r>
              <a:rPr sz="1600" b="1" spc="-105" dirty="0">
                <a:latin typeface="Arial Unicode MS"/>
                <a:cs typeface="Arial Unicode MS"/>
              </a:rPr>
              <a:t> </a:t>
            </a:r>
            <a:r>
              <a:rPr sz="1600" b="1" spc="-35" dirty="0">
                <a:latin typeface="Arial Unicode MS"/>
                <a:cs typeface="Arial Unicode MS"/>
              </a:rPr>
              <a:t>grupuri</a:t>
            </a:r>
            <a:r>
              <a:rPr sz="1600" b="1" spc="-100" dirty="0">
                <a:latin typeface="Arial Unicode MS"/>
                <a:cs typeface="Arial Unicode MS"/>
              </a:rPr>
              <a:t> </a:t>
            </a:r>
            <a:r>
              <a:rPr sz="1600" b="1" spc="-20" dirty="0">
                <a:latin typeface="Arial Unicode MS"/>
                <a:cs typeface="Arial Unicode MS"/>
              </a:rPr>
              <a:t>de</a:t>
            </a:r>
            <a:r>
              <a:rPr sz="1600" b="1" spc="-85" dirty="0">
                <a:latin typeface="Arial Unicode MS"/>
                <a:cs typeface="Arial Unicode MS"/>
              </a:rPr>
              <a:t> </a:t>
            </a:r>
            <a:r>
              <a:rPr sz="1600" b="1" spc="-35" dirty="0">
                <a:latin typeface="Arial Unicode MS"/>
                <a:cs typeface="Arial Unicode MS"/>
              </a:rPr>
              <a:t>tratament</a:t>
            </a:r>
            <a:r>
              <a:rPr sz="1600" b="1" spc="-90" dirty="0">
                <a:latin typeface="Arial Unicode MS"/>
                <a:cs typeface="Arial Unicode MS"/>
              </a:rPr>
              <a:t> </a:t>
            </a:r>
            <a:r>
              <a:rPr sz="1600" b="1" spc="-15" dirty="0">
                <a:latin typeface="Arial Unicode MS"/>
                <a:cs typeface="Arial Unicode MS"/>
              </a:rPr>
              <a:t>cu</a:t>
            </a:r>
            <a:r>
              <a:rPr sz="1600" b="1" spc="-95" dirty="0">
                <a:latin typeface="Arial Unicode MS"/>
                <a:cs typeface="Arial Unicode MS"/>
              </a:rPr>
              <a:t> </a:t>
            </a:r>
            <a:r>
              <a:rPr lang="ro-RO" sz="1600" b="1" spc="-35" dirty="0">
                <a:latin typeface="Arial Unicode MS"/>
                <a:cs typeface="Arial Unicode MS"/>
              </a:rPr>
              <a:t>Esketamină</a:t>
            </a:r>
            <a:r>
              <a:rPr sz="1575" b="1" spc="97" baseline="26455" dirty="0">
                <a:latin typeface="Arial Unicode MS"/>
                <a:cs typeface="Arial Unicode MS"/>
              </a:rPr>
              <a:t> </a:t>
            </a:r>
            <a:r>
              <a:rPr sz="1600" b="1" spc="-15" dirty="0">
                <a:latin typeface="Arial Unicode MS"/>
                <a:cs typeface="Arial Unicode MS"/>
              </a:rPr>
              <a:t>în</a:t>
            </a:r>
            <a:r>
              <a:rPr sz="1600" b="1" spc="-80" dirty="0">
                <a:latin typeface="Arial Unicode MS"/>
                <a:cs typeface="Arial Unicode MS"/>
              </a:rPr>
              <a:t> </a:t>
            </a:r>
            <a:r>
              <a:rPr sz="1600" b="1" spc="-30" dirty="0">
                <a:latin typeface="Arial Unicode MS"/>
                <a:cs typeface="Arial Unicode MS"/>
              </a:rPr>
              <a:t>ziua</a:t>
            </a:r>
            <a:r>
              <a:rPr sz="1600" b="1" spc="-105" dirty="0">
                <a:latin typeface="Arial Unicode MS"/>
                <a:cs typeface="Arial Unicode MS"/>
              </a:rPr>
              <a:t> </a:t>
            </a:r>
            <a:r>
              <a:rPr sz="1600" b="1" spc="-30" dirty="0">
                <a:latin typeface="Arial Unicode MS"/>
                <a:cs typeface="Arial Unicode MS"/>
              </a:rPr>
              <a:t>28  </a:t>
            </a:r>
            <a:r>
              <a:rPr sz="1600" b="1" spc="-20" dirty="0">
                <a:latin typeface="Arial Unicode MS"/>
                <a:cs typeface="Arial Unicode MS"/>
              </a:rPr>
              <a:t>pe</a:t>
            </a:r>
            <a:r>
              <a:rPr sz="1600" b="1" spc="-100" dirty="0">
                <a:latin typeface="Arial Unicode MS"/>
                <a:cs typeface="Arial Unicode MS"/>
              </a:rPr>
              <a:t> </a:t>
            </a:r>
            <a:r>
              <a:rPr sz="1600" b="1" spc="-35" dirty="0">
                <a:latin typeface="Arial Unicode MS"/>
                <a:cs typeface="Arial Unicode MS"/>
              </a:rPr>
              <a:t>parcursul</a:t>
            </a:r>
            <a:r>
              <a:rPr sz="1600" b="1" spc="-95" dirty="0">
                <a:latin typeface="Arial Unicode MS"/>
                <a:cs typeface="Arial Unicode MS"/>
              </a:rPr>
              <a:t> </a:t>
            </a:r>
            <a:r>
              <a:rPr sz="1600" b="1" spc="-30" dirty="0">
                <a:latin typeface="Arial Unicode MS"/>
                <a:cs typeface="Arial Unicode MS"/>
              </a:rPr>
              <a:t>fazei</a:t>
            </a:r>
            <a:r>
              <a:rPr sz="1600" b="1" spc="-105" dirty="0">
                <a:latin typeface="Arial Unicode MS"/>
                <a:cs typeface="Arial Unicode MS"/>
              </a:rPr>
              <a:t> </a:t>
            </a:r>
            <a:r>
              <a:rPr sz="1600" b="1" spc="-35" dirty="0">
                <a:latin typeface="Arial Unicode MS"/>
                <a:cs typeface="Arial Unicode MS"/>
              </a:rPr>
              <a:t>dublu-orb</a:t>
            </a:r>
            <a:r>
              <a:rPr sz="1600" b="1" spc="-110" dirty="0">
                <a:latin typeface="Arial Unicode MS"/>
                <a:cs typeface="Arial Unicode MS"/>
              </a:rPr>
              <a:t> </a:t>
            </a:r>
            <a:r>
              <a:rPr sz="1600" b="1" spc="-15" dirty="0">
                <a:latin typeface="Arial Unicode MS"/>
                <a:cs typeface="Arial Unicode MS"/>
              </a:rPr>
              <a:t>şi</a:t>
            </a:r>
            <a:r>
              <a:rPr sz="1600" b="1" spc="-95" dirty="0">
                <a:latin typeface="Arial Unicode MS"/>
                <a:cs typeface="Arial Unicode MS"/>
              </a:rPr>
              <a:t> </a:t>
            </a:r>
            <a:r>
              <a:rPr sz="1600" b="1" spc="-20" dirty="0">
                <a:latin typeface="Arial Unicode MS"/>
                <a:cs typeface="Arial Unicode MS"/>
              </a:rPr>
              <a:t>au</a:t>
            </a:r>
            <a:r>
              <a:rPr sz="1600" b="1" spc="-90" dirty="0">
                <a:latin typeface="Arial Unicode MS"/>
                <a:cs typeface="Arial Unicode MS"/>
              </a:rPr>
              <a:t> </a:t>
            </a:r>
            <a:r>
              <a:rPr sz="1600" b="1" spc="-25" dirty="0">
                <a:latin typeface="Arial Unicode MS"/>
                <a:cs typeface="Arial Unicode MS"/>
              </a:rPr>
              <a:t>fost</a:t>
            </a:r>
            <a:r>
              <a:rPr sz="1600" b="1" spc="-110" dirty="0">
                <a:latin typeface="Arial Unicode MS"/>
                <a:cs typeface="Arial Unicode MS"/>
              </a:rPr>
              <a:t> </a:t>
            </a:r>
            <a:r>
              <a:rPr sz="1600" b="1" spc="-30" dirty="0">
                <a:latin typeface="Arial Unicode MS"/>
                <a:cs typeface="Arial Unicode MS"/>
              </a:rPr>
              <a:t>numeric</a:t>
            </a:r>
            <a:r>
              <a:rPr sz="1600" b="1" spc="-120" dirty="0">
                <a:latin typeface="Arial Unicode MS"/>
                <a:cs typeface="Arial Unicode MS"/>
              </a:rPr>
              <a:t> </a:t>
            </a:r>
            <a:r>
              <a:rPr sz="1600" b="1" spc="-20" dirty="0">
                <a:latin typeface="Arial Unicode MS"/>
                <a:cs typeface="Arial Unicode MS"/>
              </a:rPr>
              <a:t>mai</a:t>
            </a:r>
            <a:r>
              <a:rPr sz="1600" b="1" spc="-95" dirty="0">
                <a:latin typeface="Arial Unicode MS"/>
                <a:cs typeface="Arial Unicode MS"/>
              </a:rPr>
              <a:t> </a:t>
            </a:r>
            <a:r>
              <a:rPr sz="1600" b="1" spc="-25" dirty="0">
                <a:latin typeface="Arial Unicode MS"/>
                <a:cs typeface="Arial Unicode MS"/>
              </a:rPr>
              <a:t>mari</a:t>
            </a:r>
            <a:r>
              <a:rPr sz="1600" b="1" spc="-105" dirty="0">
                <a:latin typeface="Arial Unicode MS"/>
                <a:cs typeface="Arial Unicode MS"/>
              </a:rPr>
              <a:t> </a:t>
            </a:r>
            <a:r>
              <a:rPr sz="1600" b="1" spc="-30" dirty="0">
                <a:latin typeface="Arial Unicode MS"/>
                <a:cs typeface="Arial Unicode MS"/>
              </a:rPr>
              <a:t>decât</a:t>
            </a:r>
            <a:r>
              <a:rPr sz="1600" b="1" spc="-100" dirty="0">
                <a:latin typeface="Arial Unicode MS"/>
                <a:cs typeface="Arial Unicode MS"/>
              </a:rPr>
              <a:t> </a:t>
            </a:r>
            <a:r>
              <a:rPr sz="1600" b="1" spc="-25" dirty="0">
                <a:latin typeface="Arial Unicode MS"/>
                <a:cs typeface="Arial Unicode MS"/>
              </a:rPr>
              <a:t>cele</a:t>
            </a:r>
            <a:r>
              <a:rPr sz="1600" b="1" spc="-125" dirty="0">
                <a:latin typeface="Arial Unicode MS"/>
                <a:cs typeface="Arial Unicode MS"/>
              </a:rPr>
              <a:t> </a:t>
            </a:r>
            <a:r>
              <a:rPr sz="1600" b="1" spc="-15" dirty="0">
                <a:latin typeface="Arial Unicode MS"/>
                <a:cs typeface="Arial Unicode MS"/>
              </a:rPr>
              <a:t>cu</a:t>
            </a:r>
            <a:r>
              <a:rPr sz="1600" b="1" spc="-95" dirty="0">
                <a:latin typeface="Arial Unicode MS"/>
                <a:cs typeface="Arial Unicode MS"/>
              </a:rPr>
              <a:t> </a:t>
            </a:r>
            <a:r>
              <a:rPr sz="1600" b="1" spc="-35" dirty="0">
                <a:latin typeface="Arial Unicode MS"/>
                <a:cs typeface="Arial Unicode MS"/>
              </a:rPr>
              <a:t>placebo</a:t>
            </a:r>
            <a:endParaRPr sz="1600" dirty="0">
              <a:latin typeface="Arial Unicode MS"/>
              <a:cs typeface="Arial Unicode MS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0" y="1269504"/>
            <a:ext cx="1595755" cy="391795"/>
          </a:xfrm>
          <a:custGeom>
            <a:avLst/>
            <a:gdLst/>
            <a:ahLst/>
            <a:cxnLst/>
            <a:rect l="l" t="t" r="r" b="b"/>
            <a:pathLst>
              <a:path w="1595755" h="391794">
                <a:moveTo>
                  <a:pt x="1595628" y="0"/>
                </a:moveTo>
                <a:lnTo>
                  <a:pt x="0" y="0"/>
                </a:lnTo>
                <a:lnTo>
                  <a:pt x="0" y="391655"/>
                </a:lnTo>
                <a:lnTo>
                  <a:pt x="1595628" y="391655"/>
                </a:lnTo>
                <a:lnTo>
                  <a:pt x="1595628" y="0"/>
                </a:lnTo>
                <a:close/>
              </a:path>
            </a:pathLst>
          </a:custGeom>
          <a:solidFill>
            <a:srgbClr val="D91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46461" y="1338318"/>
            <a:ext cx="129984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FFFFFF"/>
                </a:solidFill>
                <a:latin typeface="Arial Unicode MS"/>
                <a:cs typeface="Arial Unicode MS"/>
              </a:rPr>
              <a:t>TRANSFORM</a:t>
            </a:r>
            <a:r>
              <a:rPr sz="1400" b="1" spc="-11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 Unicode MS"/>
                <a:cs typeface="Arial Unicode MS"/>
              </a:rPr>
              <a:t>1</a:t>
            </a:r>
            <a:endParaRPr sz="1400">
              <a:latin typeface="Arial Unicode MS"/>
              <a:cs typeface="Arial Unicode MS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51D5FAF3-133F-81B8-0182-B831225CF8F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8871" y="2285145"/>
            <a:ext cx="10690129" cy="124604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ts val="4750"/>
              </a:lnSpc>
              <a:spcBef>
                <a:spcPts val="105"/>
              </a:spcBef>
            </a:pPr>
            <a:r>
              <a:rPr sz="4400" b="1" spc="5" dirty="0">
                <a:solidFill>
                  <a:srgbClr val="FF0000"/>
                </a:solidFill>
              </a:rPr>
              <a:t>Ce </a:t>
            </a:r>
            <a:r>
              <a:rPr sz="4400" b="1" dirty="0">
                <a:solidFill>
                  <a:srgbClr val="FF0000"/>
                </a:solidFill>
              </a:rPr>
              <a:t>ştim despre</a:t>
            </a:r>
            <a:r>
              <a:rPr sz="4400" b="1" spc="-140" dirty="0">
                <a:solidFill>
                  <a:srgbClr val="FF0000"/>
                </a:solidFill>
              </a:rPr>
              <a:t> </a:t>
            </a:r>
            <a:r>
              <a:rPr sz="4400" b="1" dirty="0">
                <a:solidFill>
                  <a:srgbClr val="FF0000"/>
                </a:solidFill>
              </a:rPr>
              <a:t>eficacitatea</a:t>
            </a:r>
          </a:p>
          <a:p>
            <a:pPr marL="38100" marR="658495">
              <a:lnSpc>
                <a:spcPts val="4220"/>
              </a:lnSpc>
              <a:spcBef>
                <a:spcPts val="495"/>
              </a:spcBef>
            </a:pPr>
            <a:r>
              <a:rPr lang="ro-RO" sz="4400" b="1" dirty="0">
                <a:solidFill>
                  <a:srgbClr val="FF0000"/>
                </a:solidFill>
              </a:rPr>
              <a:t>Esketamină</a:t>
            </a:r>
            <a:r>
              <a:rPr sz="4350" b="1" baseline="24904" dirty="0">
                <a:solidFill>
                  <a:srgbClr val="FF0000"/>
                </a:solidFill>
              </a:rPr>
              <a:t> </a:t>
            </a:r>
            <a:r>
              <a:rPr sz="4400" b="1" spc="5" dirty="0">
                <a:solidFill>
                  <a:srgbClr val="FF0000"/>
                </a:solidFill>
              </a:rPr>
              <a:t>la </a:t>
            </a:r>
            <a:r>
              <a:rPr sz="4400" b="1" dirty="0">
                <a:solidFill>
                  <a:srgbClr val="FF0000"/>
                </a:solidFill>
              </a:rPr>
              <a:t>pacienţii  </a:t>
            </a:r>
            <a:r>
              <a:rPr sz="4400" b="1" spc="-5" dirty="0">
                <a:solidFill>
                  <a:srgbClr val="FF0000"/>
                </a:solidFill>
              </a:rPr>
              <a:t>vârstnici?</a:t>
            </a:r>
            <a:endParaRPr sz="4400" b="1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85BCBA-3A95-C58F-3962-4190262A8C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359408"/>
            <a:ext cx="7985759" cy="3977640"/>
            <a:chOff x="0" y="1359408"/>
            <a:chExt cx="7985759" cy="3977640"/>
          </a:xfrm>
        </p:grpSpPr>
        <p:sp>
          <p:nvSpPr>
            <p:cNvPr id="3" name="object 3"/>
            <p:cNvSpPr/>
            <p:nvPr/>
          </p:nvSpPr>
          <p:spPr>
            <a:xfrm>
              <a:off x="0" y="1359408"/>
              <a:ext cx="7985759" cy="3977640"/>
            </a:xfrm>
            <a:custGeom>
              <a:avLst/>
              <a:gdLst/>
              <a:ahLst/>
              <a:cxnLst/>
              <a:rect l="l" t="t" r="r" b="b"/>
              <a:pathLst>
                <a:path w="7985759" h="3977640">
                  <a:moveTo>
                    <a:pt x="7985759" y="0"/>
                  </a:moveTo>
                  <a:lnTo>
                    <a:pt x="0" y="0"/>
                  </a:lnTo>
                  <a:lnTo>
                    <a:pt x="0" y="3977640"/>
                  </a:lnTo>
                  <a:lnTo>
                    <a:pt x="7985759" y="3977640"/>
                  </a:lnTo>
                  <a:lnTo>
                    <a:pt x="7985759" y="0"/>
                  </a:lnTo>
                  <a:close/>
                </a:path>
              </a:pathLst>
            </a:custGeom>
            <a:solidFill>
              <a:srgbClr val="E2E2E2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341620" y="2168652"/>
              <a:ext cx="2644140" cy="901065"/>
            </a:xfrm>
            <a:custGeom>
              <a:avLst/>
              <a:gdLst/>
              <a:ahLst/>
              <a:cxnLst/>
              <a:rect l="l" t="t" r="r" b="b"/>
              <a:pathLst>
                <a:path w="2644140" h="901064">
                  <a:moveTo>
                    <a:pt x="2376817" y="0"/>
                  </a:moveTo>
                  <a:lnTo>
                    <a:pt x="0" y="0"/>
                  </a:lnTo>
                  <a:lnTo>
                    <a:pt x="0" y="900684"/>
                  </a:lnTo>
                  <a:lnTo>
                    <a:pt x="2376817" y="900684"/>
                  </a:lnTo>
                  <a:lnTo>
                    <a:pt x="2644140" y="450342"/>
                  </a:lnTo>
                  <a:lnTo>
                    <a:pt x="2376817" y="0"/>
                  </a:lnTo>
                  <a:close/>
                </a:path>
              </a:pathLst>
            </a:custGeom>
            <a:solidFill>
              <a:srgbClr val="522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5688191" y="2284727"/>
            <a:ext cx="1948814" cy="6280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14"/>
              </a:lnSpc>
              <a:spcBef>
                <a:spcPts val="105"/>
              </a:spcBef>
            </a:pP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URM sau includere</a:t>
            </a:r>
            <a:r>
              <a:rPr sz="1400" b="1" spc="-1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în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530"/>
              </a:lnSpc>
            </a:pPr>
            <a:r>
              <a:rPr sz="1400" b="1" dirty="0">
                <a:solidFill>
                  <a:srgbClr val="FFFFFF"/>
                </a:solidFill>
                <a:latin typeface="Arial Unicode MS"/>
                <a:cs typeface="Arial Unicode MS"/>
              </a:rPr>
              <a:t>SUSTAIN</a:t>
            </a:r>
            <a:r>
              <a:rPr sz="1400" b="1" spc="-4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 Unicode MS"/>
                <a:cs typeface="Arial Unicode MS"/>
              </a:rPr>
              <a:t>2</a:t>
            </a:r>
            <a:endParaRPr sz="1400">
              <a:latin typeface="Arial Unicode MS"/>
              <a:cs typeface="Arial Unicode MS"/>
            </a:endParaRPr>
          </a:p>
          <a:p>
            <a:pPr marL="12700">
              <a:lnSpc>
                <a:spcPts val="1595"/>
              </a:lnSpc>
            </a:pPr>
            <a:r>
              <a:rPr sz="1400" dirty="0">
                <a:solidFill>
                  <a:srgbClr val="FFFFFF"/>
                </a:solidFill>
                <a:latin typeface="Arial Unicode MS"/>
                <a:cs typeface="Arial Unicode MS"/>
              </a:rPr>
              <a:t>2 </a:t>
            </a:r>
            <a:r>
              <a:rPr sz="1400" spc="-5" dirty="0">
                <a:solidFill>
                  <a:srgbClr val="FFFFFF"/>
                </a:solidFill>
                <a:latin typeface="Arial Unicode MS"/>
                <a:cs typeface="Arial Unicode MS"/>
              </a:rPr>
              <a:t>săptămâni de</a:t>
            </a:r>
            <a:r>
              <a:rPr sz="1400" spc="-8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Arial Unicode MS"/>
                <a:cs typeface="Arial Unicode MS"/>
              </a:rPr>
              <a:t>urmărire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31235" y="2168651"/>
            <a:ext cx="2603500" cy="901065"/>
          </a:xfrm>
          <a:custGeom>
            <a:avLst/>
            <a:gdLst/>
            <a:ahLst/>
            <a:cxnLst/>
            <a:rect l="l" t="t" r="r" b="b"/>
            <a:pathLst>
              <a:path w="2603500" h="901064">
                <a:moveTo>
                  <a:pt x="2335669" y="0"/>
                </a:moveTo>
                <a:lnTo>
                  <a:pt x="0" y="0"/>
                </a:lnTo>
                <a:lnTo>
                  <a:pt x="0" y="900684"/>
                </a:lnTo>
                <a:lnTo>
                  <a:pt x="2335669" y="900684"/>
                </a:lnTo>
                <a:lnTo>
                  <a:pt x="2602992" y="450342"/>
                </a:lnTo>
                <a:lnTo>
                  <a:pt x="2335669" y="0"/>
                </a:lnTo>
                <a:close/>
              </a:path>
            </a:pathLst>
          </a:custGeom>
          <a:solidFill>
            <a:srgbClr val="F16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163155" y="2385311"/>
            <a:ext cx="2125980" cy="43180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>
              <a:lnSpc>
                <a:spcPts val="1510"/>
              </a:lnSpc>
              <a:spcBef>
                <a:spcPts val="295"/>
              </a:spcBef>
            </a:pPr>
            <a:r>
              <a:rPr sz="1400" b="1" spc="5" dirty="0">
                <a:solidFill>
                  <a:srgbClr val="1D1C1C"/>
                </a:solidFill>
                <a:latin typeface="Arial Unicode MS"/>
                <a:cs typeface="Arial Unicode MS"/>
              </a:rPr>
              <a:t>Faza de </a:t>
            </a:r>
            <a:r>
              <a:rPr sz="1400" b="1" spc="-5" dirty="0">
                <a:solidFill>
                  <a:srgbClr val="1D1C1C"/>
                </a:solidFill>
                <a:latin typeface="Arial Unicode MS"/>
                <a:cs typeface="Arial Unicode MS"/>
              </a:rPr>
              <a:t>inducţie</a:t>
            </a:r>
            <a:r>
              <a:rPr sz="1400" b="1" spc="-16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400" b="1" spc="-5" dirty="0">
                <a:solidFill>
                  <a:srgbClr val="1D1C1C"/>
                </a:solidFill>
                <a:latin typeface="Arial Unicode MS"/>
                <a:cs typeface="Arial Unicode MS"/>
              </a:rPr>
              <a:t>dublu-orb  </a:t>
            </a:r>
            <a:r>
              <a:rPr sz="1400" dirty="0">
                <a:solidFill>
                  <a:srgbClr val="1D1C1C"/>
                </a:solidFill>
                <a:latin typeface="Arial Unicode MS"/>
                <a:cs typeface="Arial Unicode MS"/>
              </a:rPr>
              <a:t>4</a:t>
            </a:r>
            <a:r>
              <a:rPr sz="1400" spc="-1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400" spc="-5" dirty="0">
                <a:solidFill>
                  <a:srgbClr val="1D1C1C"/>
                </a:solidFill>
                <a:latin typeface="Arial Unicode MS"/>
                <a:cs typeface="Arial Unicode MS"/>
              </a:rPr>
              <a:t>săptămâni</a:t>
            </a:r>
            <a:endParaRPr sz="1400">
              <a:latin typeface="Arial Unicode MS"/>
              <a:cs typeface="Arial Unicode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051048" y="1359408"/>
            <a:ext cx="9131935" cy="3977640"/>
            <a:chOff x="3051048" y="1359408"/>
            <a:chExt cx="9131935" cy="3977640"/>
          </a:xfrm>
        </p:grpSpPr>
        <p:sp>
          <p:nvSpPr>
            <p:cNvPr id="9" name="object 9"/>
            <p:cNvSpPr/>
            <p:nvPr/>
          </p:nvSpPr>
          <p:spPr>
            <a:xfrm>
              <a:off x="3051048" y="3069336"/>
              <a:ext cx="2299970" cy="2159635"/>
            </a:xfrm>
            <a:custGeom>
              <a:avLst/>
              <a:gdLst/>
              <a:ahLst/>
              <a:cxnLst/>
              <a:rect l="l" t="t" r="r" b="b"/>
              <a:pathLst>
                <a:path w="2299970" h="2159635">
                  <a:moveTo>
                    <a:pt x="0" y="2159508"/>
                  </a:moveTo>
                  <a:lnTo>
                    <a:pt x="2299716" y="2159508"/>
                  </a:lnTo>
                  <a:lnTo>
                    <a:pt x="2299716" y="0"/>
                  </a:lnTo>
                  <a:lnTo>
                    <a:pt x="0" y="0"/>
                  </a:lnTo>
                  <a:lnTo>
                    <a:pt x="0" y="2159508"/>
                  </a:lnTo>
                  <a:close/>
                </a:path>
              </a:pathLst>
            </a:custGeom>
            <a:solidFill>
              <a:srgbClr val="E7D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985760" y="1359408"/>
              <a:ext cx="4197350" cy="3977640"/>
            </a:xfrm>
            <a:custGeom>
              <a:avLst/>
              <a:gdLst/>
              <a:ahLst/>
              <a:cxnLst/>
              <a:rect l="l" t="t" r="r" b="b"/>
              <a:pathLst>
                <a:path w="4197350" h="3977640">
                  <a:moveTo>
                    <a:pt x="4197096" y="0"/>
                  </a:moveTo>
                  <a:lnTo>
                    <a:pt x="0" y="0"/>
                  </a:lnTo>
                  <a:lnTo>
                    <a:pt x="0" y="3977640"/>
                  </a:lnTo>
                  <a:lnTo>
                    <a:pt x="4197096" y="3977640"/>
                  </a:lnTo>
                  <a:lnTo>
                    <a:pt x="4197096" y="0"/>
                  </a:lnTo>
                  <a:close/>
                </a:path>
              </a:pathLst>
            </a:custGeom>
            <a:solidFill>
              <a:srgbClr val="FBE1D2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96081" y="5427052"/>
            <a:ext cx="10648119" cy="925894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 marR="30480">
              <a:lnSpc>
                <a:spcPts val="969"/>
              </a:lnSpc>
              <a:spcBef>
                <a:spcPts val="220"/>
              </a:spcBef>
            </a:pP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5" dirty="0">
                <a:latin typeface="Calibri"/>
                <a:cs typeface="Calibri"/>
              </a:rPr>
              <a:t>studiile clinice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0" dirty="0">
                <a:latin typeface="Calibri"/>
                <a:cs typeface="Calibri"/>
              </a:rPr>
              <a:t>faza </a:t>
            </a:r>
            <a:r>
              <a:rPr sz="900" spc="-25" dirty="0">
                <a:latin typeface="Calibri"/>
                <a:cs typeface="Calibri"/>
              </a:rPr>
              <a:t>Ill, lipsa răspunsului </a:t>
            </a:r>
            <a:r>
              <a:rPr sz="900" spc="-15" dirty="0">
                <a:latin typeface="Calibri"/>
                <a:cs typeface="Calibri"/>
              </a:rPr>
              <a:t>la </a:t>
            </a:r>
            <a:r>
              <a:rPr sz="900" spc="-25" dirty="0">
                <a:latin typeface="Calibri"/>
                <a:cs typeface="Calibri"/>
              </a:rPr>
              <a:t>finalul </a:t>
            </a:r>
            <a:r>
              <a:rPr sz="900" spc="-20" dirty="0">
                <a:latin typeface="Calibri"/>
                <a:cs typeface="Calibri"/>
              </a:rPr>
              <a:t>fazei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screening/prospective observaţionale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0" dirty="0">
                <a:latin typeface="Calibri"/>
                <a:cs typeface="Calibri"/>
              </a:rPr>
              <a:t>fost </a:t>
            </a:r>
            <a:r>
              <a:rPr sz="900" spc="-30" dirty="0">
                <a:latin typeface="Calibri"/>
                <a:cs typeface="Calibri"/>
              </a:rPr>
              <a:t>definită </a:t>
            </a:r>
            <a:r>
              <a:rPr sz="900" spc="-25" dirty="0">
                <a:latin typeface="Calibri"/>
                <a:cs typeface="Calibri"/>
              </a:rPr>
              <a:t>printr-o îmbunătăţire </a:t>
            </a:r>
            <a:r>
              <a:rPr sz="900" spc="-20" dirty="0">
                <a:latin typeface="Calibri"/>
                <a:cs typeface="Calibri"/>
              </a:rPr>
              <a:t>≤25%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5" dirty="0">
                <a:latin typeface="Calibri"/>
                <a:cs typeface="Calibri"/>
              </a:rPr>
              <a:t>scorului total MADRS </a:t>
            </a:r>
            <a:r>
              <a:rPr sz="900" spc="-20" dirty="0">
                <a:latin typeface="Calibri"/>
                <a:cs typeface="Calibri"/>
              </a:rPr>
              <a:t>din </a:t>
            </a:r>
            <a:r>
              <a:rPr sz="900" spc="-25" dirty="0">
                <a:latin typeface="Calibri"/>
                <a:cs typeface="Calibri"/>
              </a:rPr>
              <a:t>săptămâna </a:t>
            </a:r>
            <a:r>
              <a:rPr sz="900" dirty="0">
                <a:latin typeface="Calibri"/>
                <a:cs typeface="Calibri"/>
              </a:rPr>
              <a:t>1 </a:t>
            </a:r>
            <a:r>
              <a:rPr sz="900" spc="-25" dirty="0">
                <a:latin typeface="Calibri"/>
                <a:cs typeface="Calibri"/>
              </a:rPr>
              <a:t>până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5" dirty="0">
                <a:latin typeface="Calibri"/>
                <a:cs typeface="Calibri"/>
              </a:rPr>
              <a:t>săptămâna </a:t>
            </a:r>
            <a:r>
              <a:rPr sz="900" dirty="0">
                <a:latin typeface="Calibri"/>
                <a:cs typeface="Calibri"/>
              </a:rPr>
              <a:t>4 </a:t>
            </a:r>
            <a:r>
              <a:rPr sz="900" spc="-15" dirty="0">
                <a:latin typeface="Calibri"/>
                <a:cs typeface="Calibri"/>
              </a:rPr>
              <a:t>şi un </a:t>
            </a:r>
            <a:r>
              <a:rPr sz="900" spc="-20" dirty="0">
                <a:latin typeface="Calibri"/>
                <a:cs typeface="Calibri"/>
              </a:rPr>
              <a:t>scor </a:t>
            </a:r>
            <a:r>
              <a:rPr sz="900" spc="-25" dirty="0">
                <a:latin typeface="Calibri"/>
                <a:cs typeface="Calibri"/>
              </a:rPr>
              <a:t>total MADRS </a:t>
            </a:r>
            <a:r>
              <a:rPr sz="900" spc="-20" dirty="0">
                <a:latin typeface="Calibri"/>
                <a:cs typeface="Calibri"/>
              </a:rPr>
              <a:t>≥28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5" dirty="0">
                <a:latin typeface="Calibri"/>
                <a:cs typeface="Calibri"/>
              </a:rPr>
              <a:t>săptămânile </a:t>
            </a:r>
            <a:r>
              <a:rPr sz="900" dirty="0">
                <a:latin typeface="Calibri"/>
                <a:cs typeface="Calibri"/>
              </a:rPr>
              <a:t>2 </a:t>
            </a:r>
            <a:r>
              <a:rPr sz="900" spc="-15" dirty="0">
                <a:latin typeface="Calibri"/>
                <a:cs typeface="Calibri"/>
              </a:rPr>
              <a:t>şi </a:t>
            </a:r>
            <a:r>
              <a:rPr sz="900" dirty="0">
                <a:latin typeface="Calibri"/>
                <a:cs typeface="Calibri"/>
              </a:rPr>
              <a:t>4 </a:t>
            </a:r>
            <a:r>
              <a:rPr sz="900" spc="-15" dirty="0">
                <a:latin typeface="Calibri"/>
                <a:cs typeface="Calibri"/>
              </a:rPr>
              <a:t>în  </a:t>
            </a:r>
            <a:r>
              <a:rPr sz="900" spc="-25" dirty="0">
                <a:latin typeface="Calibri"/>
                <a:cs typeface="Calibri"/>
              </a:rPr>
              <a:t>studiile TRANSFORM </a:t>
            </a:r>
            <a:r>
              <a:rPr sz="900" spc="-15" dirty="0">
                <a:latin typeface="Calibri"/>
                <a:cs typeface="Calibri"/>
              </a:rPr>
              <a:t>1, </a:t>
            </a:r>
            <a:r>
              <a:rPr sz="900" spc="-25" dirty="0">
                <a:latin typeface="Calibri"/>
                <a:cs typeface="Calibri"/>
              </a:rPr>
              <a:t>TRANSFORM2 </a:t>
            </a:r>
            <a:r>
              <a:rPr sz="900" spc="-15" dirty="0">
                <a:latin typeface="Calibri"/>
                <a:cs typeface="Calibri"/>
              </a:rPr>
              <a:t>şi </a:t>
            </a:r>
            <a:r>
              <a:rPr sz="900" spc="-25" dirty="0">
                <a:latin typeface="Calibri"/>
                <a:cs typeface="Calibri"/>
              </a:rPr>
              <a:t>SUSTAIN1</a:t>
            </a:r>
            <a:r>
              <a:rPr sz="900" spc="-37" baseline="27777" dirty="0">
                <a:latin typeface="Calibri"/>
                <a:cs typeface="Calibri"/>
              </a:rPr>
              <a:t>4–6</a:t>
            </a:r>
            <a:r>
              <a:rPr sz="900" spc="-25" dirty="0">
                <a:latin typeface="Calibri"/>
                <a:cs typeface="Calibri"/>
              </a:rPr>
              <a:t>, </a:t>
            </a:r>
            <a:r>
              <a:rPr sz="900" spc="-15" dirty="0">
                <a:latin typeface="Calibri"/>
                <a:cs typeface="Calibri"/>
              </a:rPr>
              <a:t>un </a:t>
            </a:r>
            <a:r>
              <a:rPr sz="900" spc="-20" dirty="0">
                <a:latin typeface="Calibri"/>
                <a:cs typeface="Calibri"/>
              </a:rPr>
              <a:t>scor </a:t>
            </a:r>
            <a:r>
              <a:rPr sz="900" spc="-25" dirty="0">
                <a:latin typeface="Calibri"/>
                <a:cs typeface="Calibri"/>
              </a:rPr>
              <a:t>total MADRS </a:t>
            </a:r>
            <a:r>
              <a:rPr sz="900" spc="-20" dirty="0">
                <a:latin typeface="Calibri"/>
                <a:cs typeface="Calibri"/>
              </a:rPr>
              <a:t>≥24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30" dirty="0">
                <a:latin typeface="Calibri"/>
                <a:cs typeface="Calibri"/>
              </a:rPr>
              <a:t>studiul </a:t>
            </a:r>
            <a:r>
              <a:rPr sz="900" spc="-25" dirty="0">
                <a:latin typeface="Calibri"/>
                <a:cs typeface="Calibri"/>
              </a:rPr>
              <a:t>TRANSFORM </a:t>
            </a:r>
            <a:r>
              <a:rPr sz="900" dirty="0">
                <a:latin typeface="Calibri"/>
                <a:cs typeface="Calibri"/>
              </a:rPr>
              <a:t>3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30" dirty="0">
                <a:latin typeface="Calibri"/>
                <a:cs typeface="Calibri"/>
              </a:rPr>
              <a:t>săptămânile </a:t>
            </a:r>
            <a:r>
              <a:rPr sz="900" dirty="0">
                <a:latin typeface="Calibri"/>
                <a:cs typeface="Calibri"/>
              </a:rPr>
              <a:t>2 </a:t>
            </a:r>
            <a:r>
              <a:rPr sz="900" spc="-15" dirty="0">
                <a:latin typeface="Calibri"/>
                <a:cs typeface="Calibri"/>
              </a:rPr>
              <a:t>şi 4</a:t>
            </a:r>
            <a:r>
              <a:rPr sz="900" spc="-22" baseline="27777" dirty="0">
                <a:latin typeface="Calibri"/>
                <a:cs typeface="Calibri"/>
              </a:rPr>
              <a:t>1 </a:t>
            </a:r>
            <a:r>
              <a:rPr sz="900" spc="-15" dirty="0">
                <a:latin typeface="Calibri"/>
                <a:cs typeface="Calibri"/>
              </a:rPr>
              <a:t>şi un </a:t>
            </a:r>
            <a:r>
              <a:rPr sz="900" spc="-20" dirty="0">
                <a:latin typeface="Calibri"/>
                <a:cs typeface="Calibri"/>
              </a:rPr>
              <a:t>scor </a:t>
            </a:r>
            <a:r>
              <a:rPr sz="900" spc="-25" dirty="0">
                <a:latin typeface="Calibri"/>
                <a:cs typeface="Calibri"/>
              </a:rPr>
              <a:t>total MADRS </a:t>
            </a:r>
            <a:r>
              <a:rPr sz="900" spc="-20" dirty="0">
                <a:latin typeface="Calibri"/>
                <a:cs typeface="Calibri"/>
              </a:rPr>
              <a:t>≥22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5" dirty="0">
                <a:latin typeface="Calibri"/>
                <a:cs typeface="Calibri"/>
              </a:rPr>
              <a:t>studiul SUSTAIN </a:t>
            </a:r>
            <a:r>
              <a:rPr sz="900" dirty="0">
                <a:latin typeface="Calibri"/>
                <a:cs typeface="Calibri"/>
              </a:rPr>
              <a:t>2 </a:t>
            </a:r>
            <a:r>
              <a:rPr sz="900" spc="-25" dirty="0">
                <a:latin typeface="Calibri"/>
                <a:cs typeface="Calibri"/>
              </a:rPr>
              <a:t>până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5" dirty="0">
                <a:latin typeface="Calibri"/>
                <a:cs typeface="Calibri"/>
              </a:rPr>
              <a:t>săptămâna </a:t>
            </a:r>
            <a:r>
              <a:rPr sz="900" spc="-15" dirty="0">
                <a:latin typeface="Calibri"/>
                <a:cs typeface="Calibri"/>
              </a:rPr>
              <a:t>4</a:t>
            </a:r>
            <a:r>
              <a:rPr sz="900" spc="-22" baseline="27777" dirty="0">
                <a:latin typeface="Calibri"/>
                <a:cs typeface="Calibri"/>
              </a:rPr>
              <a:t>7</a:t>
            </a:r>
            <a:r>
              <a:rPr sz="900" spc="-15" dirty="0">
                <a:latin typeface="Calibri"/>
                <a:cs typeface="Calibri"/>
              </a:rPr>
              <a:t>. ** </a:t>
            </a:r>
            <a:r>
              <a:rPr sz="900" spc="-30" dirty="0">
                <a:latin typeface="Calibri"/>
                <a:cs typeface="Calibri"/>
              </a:rPr>
              <a:t>Diferenţa </a:t>
            </a:r>
            <a:r>
              <a:rPr sz="900" spc="-25" dirty="0">
                <a:latin typeface="Calibri"/>
                <a:cs typeface="Calibri"/>
              </a:rPr>
              <a:t>dintre grupurile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tratament </a:t>
            </a:r>
            <a:r>
              <a:rPr sz="900" spc="-15" dirty="0">
                <a:latin typeface="Calibri"/>
                <a:cs typeface="Calibri"/>
              </a:rPr>
              <a:t>cu</a:t>
            </a:r>
            <a:r>
              <a:rPr sz="900" spc="-55" dirty="0">
                <a:latin typeface="Calibri"/>
                <a:cs typeface="Calibri"/>
              </a:rPr>
              <a:t> </a:t>
            </a:r>
            <a:r>
              <a:rPr lang="ro-RO" sz="900" spc="-25" dirty="0">
                <a:latin typeface="Calibri"/>
                <a:cs typeface="Calibri"/>
              </a:rPr>
              <a:t>Esketamină</a:t>
            </a:r>
            <a:endParaRPr sz="900" dirty="0">
              <a:latin typeface="Calibri"/>
              <a:cs typeface="Calibri"/>
            </a:endParaRPr>
          </a:p>
          <a:p>
            <a:pPr marL="38100">
              <a:lnSpc>
                <a:spcPts val="905"/>
              </a:lnSpc>
            </a:pPr>
            <a:r>
              <a:rPr sz="900" dirty="0">
                <a:latin typeface="Calibri"/>
                <a:cs typeface="Calibri"/>
              </a:rPr>
              <a:t>+ </a:t>
            </a:r>
            <a:r>
              <a:rPr sz="900" spc="-25" dirty="0">
                <a:latin typeface="Calibri"/>
                <a:cs typeface="Calibri"/>
              </a:rPr>
              <a:t>SSRI/SNRI </a:t>
            </a:r>
            <a:r>
              <a:rPr sz="900" spc="-15" dirty="0">
                <a:latin typeface="Calibri"/>
                <a:cs typeface="Calibri"/>
              </a:rPr>
              <a:t>şi </a:t>
            </a:r>
            <a:r>
              <a:rPr sz="900" spc="-25" dirty="0">
                <a:latin typeface="Calibri"/>
                <a:cs typeface="Calibri"/>
              </a:rPr>
              <a:t>placebo spray </a:t>
            </a:r>
            <a:r>
              <a:rPr sz="900" spc="-20" dirty="0">
                <a:latin typeface="Calibri"/>
                <a:cs typeface="Calibri"/>
              </a:rPr>
              <a:t>nazal </a:t>
            </a:r>
            <a:r>
              <a:rPr sz="900" dirty="0">
                <a:latin typeface="Calibri"/>
                <a:cs typeface="Calibri"/>
              </a:rPr>
              <a:t>+</a:t>
            </a:r>
            <a:r>
              <a:rPr sz="900" spc="-10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SSRI/SNRI</a:t>
            </a:r>
            <a:r>
              <a:rPr sz="900" spc="-37" baseline="27777" dirty="0">
                <a:latin typeface="Calibri"/>
                <a:cs typeface="Calibri"/>
              </a:rPr>
              <a:t>1</a:t>
            </a:r>
            <a:r>
              <a:rPr sz="900" spc="-25" dirty="0">
                <a:latin typeface="Calibri"/>
                <a:cs typeface="Calibri"/>
              </a:rPr>
              <a:t>.</a:t>
            </a:r>
            <a:endParaRPr sz="900" dirty="0">
              <a:latin typeface="Calibri"/>
              <a:cs typeface="Calibri"/>
            </a:endParaRPr>
          </a:p>
          <a:p>
            <a:pPr marL="38100" marR="144780">
              <a:lnSpc>
                <a:spcPts val="969"/>
              </a:lnSpc>
              <a:spcBef>
                <a:spcPts val="75"/>
              </a:spcBef>
            </a:pPr>
            <a:r>
              <a:rPr sz="900" b="1" dirty="0">
                <a:latin typeface="Calibri"/>
                <a:cs typeface="Calibri"/>
              </a:rPr>
              <a:t>1</a:t>
            </a:r>
            <a:r>
              <a:rPr sz="900" dirty="0">
                <a:latin typeface="Calibri"/>
                <a:cs typeface="Calibri"/>
              </a:rPr>
              <a:t>. </a:t>
            </a:r>
            <a:r>
              <a:rPr sz="900" spc="-5" dirty="0">
                <a:latin typeface="Calibri"/>
                <a:cs typeface="Calibri"/>
              </a:rPr>
              <a:t>Ochs-Ross </a:t>
            </a:r>
            <a:r>
              <a:rPr sz="900" dirty="0">
                <a:latin typeface="Calibri"/>
                <a:cs typeface="Calibri"/>
              </a:rPr>
              <a:t>R, </a:t>
            </a:r>
            <a:r>
              <a:rPr sz="900" spc="-5" dirty="0">
                <a:latin typeface="Calibri"/>
                <a:cs typeface="Calibri"/>
              </a:rPr>
              <a:t>et al. </a:t>
            </a:r>
            <a:r>
              <a:rPr sz="900" i="1" spc="-5" dirty="0">
                <a:latin typeface="Calibri"/>
                <a:cs typeface="Calibri"/>
              </a:rPr>
              <a:t>Am </a:t>
            </a:r>
            <a:r>
              <a:rPr sz="900" i="1" dirty="0">
                <a:latin typeface="Calibri"/>
                <a:cs typeface="Calibri"/>
              </a:rPr>
              <a:t>J </a:t>
            </a:r>
            <a:r>
              <a:rPr sz="900" i="1" spc="-5" dirty="0">
                <a:latin typeface="Calibri"/>
                <a:cs typeface="Calibri"/>
              </a:rPr>
              <a:t>Geriatr </a:t>
            </a:r>
            <a:r>
              <a:rPr sz="900" i="1" dirty="0">
                <a:latin typeface="Calibri"/>
                <a:cs typeface="Calibri"/>
              </a:rPr>
              <a:t>Psychiatry. </a:t>
            </a:r>
            <a:r>
              <a:rPr sz="900" spc="-5" dirty="0">
                <a:latin typeface="Calibri"/>
                <a:cs typeface="Calibri"/>
              </a:rPr>
              <a:t>2019;27:S180–S181; </a:t>
            </a:r>
            <a:r>
              <a:rPr sz="900" b="1" dirty="0">
                <a:latin typeface="Calibri"/>
                <a:cs typeface="Calibri"/>
              </a:rPr>
              <a:t>2. </a:t>
            </a:r>
            <a:r>
              <a:rPr sz="900" spc="-5" dirty="0">
                <a:latin typeface="Calibri"/>
                <a:cs typeface="Calibri"/>
              </a:rPr>
              <a:t>ClinicalTrials.gov. NCT02782104. Available at: https://clinicaltrials.gov/ct2/show/NCT02782104; </a:t>
            </a:r>
            <a:r>
              <a:rPr sz="900" b="1" dirty="0">
                <a:latin typeface="Calibri"/>
                <a:cs typeface="Calibri"/>
              </a:rPr>
              <a:t>3. </a:t>
            </a:r>
            <a:r>
              <a:rPr sz="900" spc="-5" dirty="0">
                <a:latin typeface="Calibri"/>
                <a:cs typeface="Calibri"/>
              </a:rPr>
              <a:t>ClinicalTrials.gov. NCT02422186. Available at:  https://clinicaltrials.gov/ct2/show/NCT02422186; </a:t>
            </a:r>
            <a:r>
              <a:rPr sz="900" b="1" dirty="0">
                <a:latin typeface="Calibri"/>
                <a:cs typeface="Calibri"/>
              </a:rPr>
              <a:t>4</a:t>
            </a:r>
            <a:r>
              <a:rPr sz="900" dirty="0">
                <a:latin typeface="Calibri"/>
                <a:cs typeface="Calibri"/>
              </a:rPr>
              <a:t>. </a:t>
            </a:r>
            <a:r>
              <a:rPr sz="900" spc="-5" dirty="0">
                <a:latin typeface="Calibri"/>
                <a:cs typeface="Calibri"/>
              </a:rPr>
              <a:t>Fedgchin M, et al. </a:t>
            </a:r>
            <a:r>
              <a:rPr sz="900" i="1" dirty="0">
                <a:latin typeface="Calibri"/>
                <a:cs typeface="Calibri"/>
              </a:rPr>
              <a:t>Int J </a:t>
            </a:r>
            <a:r>
              <a:rPr sz="900" i="1" spc="-5" dirty="0">
                <a:latin typeface="Calibri"/>
                <a:cs typeface="Calibri"/>
              </a:rPr>
              <a:t>Neuropsychopharmacol. </a:t>
            </a:r>
            <a:r>
              <a:rPr sz="900" spc="-5" dirty="0">
                <a:latin typeface="Calibri"/>
                <a:cs typeface="Calibri"/>
              </a:rPr>
              <a:t>2019;22:616–30; </a:t>
            </a:r>
            <a:r>
              <a:rPr sz="900" b="1" dirty="0">
                <a:latin typeface="Calibri"/>
                <a:cs typeface="Calibri"/>
              </a:rPr>
              <a:t>5</a:t>
            </a:r>
            <a:r>
              <a:rPr sz="900" dirty="0">
                <a:latin typeface="Calibri"/>
                <a:cs typeface="Calibri"/>
              </a:rPr>
              <a:t>. </a:t>
            </a:r>
            <a:r>
              <a:rPr sz="900" spc="-5" dirty="0">
                <a:latin typeface="Calibri"/>
                <a:cs typeface="Calibri"/>
              </a:rPr>
              <a:t>Daly </a:t>
            </a:r>
            <a:r>
              <a:rPr sz="900" dirty="0">
                <a:latin typeface="Calibri"/>
                <a:cs typeface="Calibri"/>
              </a:rPr>
              <a:t>E, </a:t>
            </a:r>
            <a:r>
              <a:rPr sz="900" spc="-5" dirty="0">
                <a:latin typeface="Calibri"/>
                <a:cs typeface="Calibri"/>
              </a:rPr>
              <a:t>et al. </a:t>
            </a:r>
            <a:r>
              <a:rPr sz="900" i="1" spc="-5" dirty="0">
                <a:latin typeface="Calibri"/>
                <a:cs typeface="Calibri"/>
              </a:rPr>
              <a:t>JAMA </a:t>
            </a:r>
            <a:r>
              <a:rPr sz="900" i="1" dirty="0">
                <a:latin typeface="Calibri"/>
                <a:cs typeface="Calibri"/>
              </a:rPr>
              <a:t>Psychiatry</a:t>
            </a:r>
            <a:r>
              <a:rPr sz="900" dirty="0">
                <a:latin typeface="Calibri"/>
                <a:cs typeface="Calibri"/>
              </a:rPr>
              <a:t>. </a:t>
            </a:r>
            <a:r>
              <a:rPr sz="900" spc="-5" dirty="0">
                <a:latin typeface="Calibri"/>
                <a:cs typeface="Calibri"/>
              </a:rPr>
              <a:t>2019;76:893–903; </a:t>
            </a:r>
            <a:r>
              <a:rPr sz="900" b="1" dirty="0">
                <a:latin typeface="Calibri"/>
                <a:cs typeface="Calibri"/>
              </a:rPr>
              <a:t>6. </a:t>
            </a:r>
            <a:r>
              <a:rPr sz="900" dirty="0">
                <a:latin typeface="Calibri"/>
                <a:cs typeface="Calibri"/>
              </a:rPr>
              <a:t>Popova V, </a:t>
            </a:r>
            <a:r>
              <a:rPr sz="900" spc="-5" dirty="0">
                <a:latin typeface="Calibri"/>
                <a:cs typeface="Calibri"/>
              </a:rPr>
              <a:t>et al. </a:t>
            </a:r>
            <a:r>
              <a:rPr sz="900" i="1" spc="-5" dirty="0">
                <a:latin typeface="Calibri"/>
                <a:cs typeface="Calibri"/>
              </a:rPr>
              <a:t>Am </a:t>
            </a:r>
            <a:r>
              <a:rPr sz="900" i="1" dirty="0">
                <a:latin typeface="Calibri"/>
                <a:cs typeface="Calibri"/>
              </a:rPr>
              <a:t>J Psychiatry. </a:t>
            </a:r>
            <a:r>
              <a:rPr sz="900" spc="-5" dirty="0">
                <a:latin typeface="Calibri"/>
                <a:cs typeface="Calibri"/>
              </a:rPr>
              <a:t>2019;176:428–38; </a:t>
            </a:r>
            <a:r>
              <a:rPr sz="900" b="1" dirty="0">
                <a:latin typeface="Calibri"/>
                <a:cs typeface="Calibri"/>
              </a:rPr>
              <a:t>7</a:t>
            </a:r>
            <a:r>
              <a:rPr sz="900" dirty="0">
                <a:latin typeface="Calibri"/>
                <a:cs typeface="Calibri"/>
              </a:rPr>
              <a:t>.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Wajs E,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et al.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J  </a:t>
            </a:r>
            <a:r>
              <a:rPr sz="900" i="1" spc="-5" dirty="0">
                <a:solidFill>
                  <a:srgbClr val="1D1C1C"/>
                </a:solidFill>
                <a:latin typeface="Calibri"/>
                <a:cs typeface="Calibri"/>
              </a:rPr>
              <a:t>Clin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Psychiatry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.</a:t>
            </a:r>
            <a:r>
              <a:rPr sz="900" spc="-1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2020;81(3):19m12891</a:t>
            </a:r>
            <a:r>
              <a:rPr sz="900" spc="-5" dirty="0">
                <a:latin typeface="Calibri"/>
                <a:cs typeface="Calibri"/>
              </a:rPr>
              <a:t>.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51048" y="3069335"/>
            <a:ext cx="2299970" cy="719455"/>
          </a:xfrm>
          <a:prstGeom prst="rect">
            <a:avLst/>
          </a:prstGeom>
          <a:solidFill>
            <a:srgbClr val="E7DFE7"/>
          </a:solidFill>
        </p:spPr>
        <p:txBody>
          <a:bodyPr vert="horz" wrap="square" lIns="0" tIns="26034" rIns="0" bIns="0" rtlCol="0">
            <a:spAutoFit/>
          </a:bodyPr>
          <a:lstStyle/>
          <a:p>
            <a:pPr marL="124460" marR="641350">
              <a:lnSpc>
                <a:spcPts val="1300"/>
              </a:lnSpc>
              <a:spcBef>
                <a:spcPts val="204"/>
              </a:spcBef>
            </a:pPr>
            <a:r>
              <a:rPr sz="1200" b="1" spc="-5" dirty="0">
                <a:latin typeface="Arial Unicode MS"/>
                <a:cs typeface="Arial Unicode MS"/>
              </a:rPr>
              <a:t>Administrat </a:t>
            </a:r>
            <a:r>
              <a:rPr sz="1200" b="1" spc="5" dirty="0">
                <a:latin typeface="Arial Unicode MS"/>
                <a:cs typeface="Arial Unicode MS"/>
              </a:rPr>
              <a:t>de </a:t>
            </a:r>
            <a:r>
              <a:rPr sz="1200" b="1" spc="-5" dirty="0">
                <a:latin typeface="Arial Unicode MS"/>
                <a:cs typeface="Arial Unicode MS"/>
              </a:rPr>
              <a:t>2 </a:t>
            </a:r>
            <a:r>
              <a:rPr sz="1200" b="1" spc="5" dirty="0">
                <a:latin typeface="Arial Unicode MS"/>
                <a:cs typeface="Arial Unicode MS"/>
              </a:rPr>
              <a:t>ori</a:t>
            </a:r>
            <a:r>
              <a:rPr sz="1200" b="1" spc="-130" dirty="0">
                <a:latin typeface="Arial Unicode MS"/>
                <a:cs typeface="Arial Unicode MS"/>
              </a:rPr>
              <a:t> </a:t>
            </a:r>
            <a:r>
              <a:rPr sz="1200" b="1" spc="10" dirty="0">
                <a:latin typeface="Arial Unicode MS"/>
                <a:cs typeface="Arial Unicode MS"/>
              </a:rPr>
              <a:t>pe  </a:t>
            </a:r>
            <a:r>
              <a:rPr sz="1200" b="1" spc="-5" dirty="0">
                <a:latin typeface="Arial Unicode MS"/>
                <a:cs typeface="Arial Unicode MS"/>
              </a:rPr>
              <a:t>săptămână</a:t>
            </a:r>
            <a:endParaRPr sz="1200">
              <a:latin typeface="Arial Unicode MS"/>
              <a:cs typeface="Arial Unicode MS"/>
            </a:endParaRPr>
          </a:p>
          <a:p>
            <a:pPr marL="124460">
              <a:lnSpc>
                <a:spcPts val="1200"/>
              </a:lnSpc>
            </a:pPr>
            <a:r>
              <a:rPr sz="1200" spc="-5" dirty="0">
                <a:latin typeface="Arial Unicode MS"/>
                <a:cs typeface="Arial Unicode MS"/>
              </a:rPr>
              <a:t>(28 mg, </a:t>
            </a:r>
            <a:r>
              <a:rPr sz="1200" dirty="0">
                <a:latin typeface="Arial Unicode MS"/>
                <a:cs typeface="Arial Unicode MS"/>
              </a:rPr>
              <a:t>56 </a:t>
            </a:r>
            <a:r>
              <a:rPr sz="1200" spc="-5" dirty="0">
                <a:latin typeface="Arial Unicode MS"/>
                <a:cs typeface="Arial Unicode MS"/>
              </a:rPr>
              <a:t>mg </a:t>
            </a:r>
            <a:r>
              <a:rPr sz="1200" dirty="0">
                <a:latin typeface="Arial Unicode MS"/>
                <a:cs typeface="Arial Unicode MS"/>
              </a:rPr>
              <a:t>sau 84</a:t>
            </a:r>
            <a:r>
              <a:rPr sz="1200" spc="-55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mg,</a:t>
            </a:r>
            <a:endParaRPr sz="1200">
              <a:latin typeface="Arial Unicode MS"/>
              <a:cs typeface="Arial Unicode MS"/>
            </a:endParaRPr>
          </a:p>
          <a:p>
            <a:pPr marL="124460">
              <a:lnSpc>
                <a:spcPts val="1370"/>
              </a:lnSpc>
            </a:pPr>
            <a:r>
              <a:rPr sz="1200" spc="-5" dirty="0">
                <a:latin typeface="Arial Unicode MS"/>
                <a:cs typeface="Arial Unicode MS"/>
              </a:rPr>
              <a:t>doză</a:t>
            </a:r>
            <a:r>
              <a:rPr sz="1200" spc="-25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flexibilă)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51048" y="3788664"/>
            <a:ext cx="2299970" cy="541020"/>
          </a:xfrm>
          <a:prstGeom prst="rect">
            <a:avLst/>
          </a:prstGeom>
          <a:solidFill>
            <a:srgbClr val="A20B35"/>
          </a:solidFill>
        </p:spPr>
        <p:txBody>
          <a:bodyPr vert="horz" wrap="square" lIns="0" tIns="0" rIns="0" bIns="0" rtlCol="0">
            <a:spAutoFit/>
          </a:bodyPr>
          <a:lstStyle/>
          <a:p>
            <a:pPr marL="124460">
              <a:lnSpc>
                <a:spcPts val="1360"/>
              </a:lnSpc>
            </a:pPr>
            <a:r>
              <a:rPr lang="ro-RO" sz="1200" b="1" dirty="0">
                <a:solidFill>
                  <a:srgbClr val="FFFFFF"/>
                </a:solidFill>
                <a:latin typeface="Arial Unicode MS"/>
                <a:cs typeface="Arial Unicode MS"/>
              </a:rPr>
              <a:t>Esketamină</a:t>
            </a:r>
            <a:endParaRPr sz="1200" baseline="24305" dirty="0">
              <a:latin typeface="Arial Unicode MS"/>
              <a:cs typeface="Arial Unicode MS"/>
            </a:endParaRPr>
          </a:p>
          <a:p>
            <a:pPr marL="124460">
              <a:lnSpc>
                <a:spcPts val="1295"/>
              </a:lnSpc>
            </a:pPr>
            <a:r>
              <a:rPr sz="1200" dirty="0">
                <a:solidFill>
                  <a:srgbClr val="FFFFFF"/>
                </a:solidFill>
                <a:latin typeface="Arial Unicode MS"/>
                <a:cs typeface="Arial Unicode MS"/>
              </a:rPr>
              <a:t>28 </a:t>
            </a:r>
            <a:r>
              <a:rPr sz="1200" spc="-5" dirty="0">
                <a:solidFill>
                  <a:srgbClr val="FFFFFF"/>
                </a:solidFill>
                <a:latin typeface="Arial Unicode MS"/>
                <a:cs typeface="Arial Unicode MS"/>
              </a:rPr>
              <a:t>mg, </a:t>
            </a:r>
            <a:r>
              <a:rPr sz="1200" dirty="0">
                <a:solidFill>
                  <a:srgbClr val="FFFFFF"/>
                </a:solidFill>
                <a:latin typeface="Arial Unicode MS"/>
                <a:cs typeface="Arial Unicode MS"/>
              </a:rPr>
              <a:t>56 </a:t>
            </a:r>
            <a:r>
              <a:rPr sz="1200" spc="-5" dirty="0">
                <a:solidFill>
                  <a:srgbClr val="FFFFFF"/>
                </a:solidFill>
                <a:latin typeface="Arial Unicode MS"/>
                <a:cs typeface="Arial Unicode MS"/>
              </a:rPr>
              <a:t>mg </a:t>
            </a:r>
            <a:r>
              <a:rPr sz="1200" dirty="0">
                <a:solidFill>
                  <a:srgbClr val="FFFFFF"/>
                </a:solidFill>
                <a:latin typeface="Arial Unicode MS"/>
                <a:cs typeface="Arial Unicode MS"/>
              </a:rPr>
              <a:t>sau 84</a:t>
            </a:r>
            <a:r>
              <a:rPr sz="1200" spc="-6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 Unicode MS"/>
                <a:cs typeface="Arial Unicode MS"/>
              </a:rPr>
              <a:t>mg</a:t>
            </a:r>
            <a:endParaRPr sz="1200" dirty="0">
              <a:latin typeface="Arial Unicode MS"/>
              <a:cs typeface="Arial Unicode MS"/>
            </a:endParaRPr>
          </a:p>
          <a:p>
            <a:pPr marL="124460">
              <a:lnSpc>
                <a:spcPts val="1370"/>
              </a:lnSpc>
            </a:pPr>
            <a:r>
              <a:rPr sz="1200" dirty="0">
                <a:solidFill>
                  <a:srgbClr val="FFFFFF"/>
                </a:solidFill>
                <a:latin typeface="Arial Unicode MS"/>
                <a:cs typeface="Arial Unicode MS"/>
              </a:rPr>
              <a:t>+</a:t>
            </a:r>
            <a:r>
              <a:rPr sz="1200" spc="-1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 Unicode MS"/>
                <a:cs typeface="Arial Unicode MS"/>
              </a:rPr>
              <a:t>SSRI/SNRI</a:t>
            </a:r>
            <a:endParaRPr sz="1200" dirty="0">
              <a:latin typeface="Arial Unicode MS"/>
              <a:cs typeface="Arial Unicode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51048" y="4689347"/>
            <a:ext cx="2299970" cy="539750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100965" rIns="0" bIns="0" rtlCol="0">
            <a:spAutoFit/>
          </a:bodyPr>
          <a:lstStyle/>
          <a:p>
            <a:pPr marL="124460" marR="795020">
              <a:lnSpc>
                <a:spcPts val="1300"/>
              </a:lnSpc>
              <a:spcBef>
                <a:spcPts val="795"/>
              </a:spcBef>
            </a:pPr>
            <a:r>
              <a:rPr sz="1200" b="1" spc="-45" dirty="0">
                <a:latin typeface="Arial Unicode MS"/>
                <a:cs typeface="Arial Unicode MS"/>
              </a:rPr>
              <a:t>Placebo</a:t>
            </a:r>
            <a:r>
              <a:rPr sz="1200" b="1" spc="-165" dirty="0">
                <a:latin typeface="Arial Unicode MS"/>
                <a:cs typeface="Arial Unicode MS"/>
              </a:rPr>
              <a:t> </a:t>
            </a:r>
            <a:r>
              <a:rPr sz="1200" b="1" spc="-40" dirty="0">
                <a:latin typeface="Arial Unicode MS"/>
                <a:cs typeface="Arial Unicode MS"/>
              </a:rPr>
              <a:t>spray</a:t>
            </a:r>
            <a:r>
              <a:rPr sz="1200" b="1" spc="-155" dirty="0">
                <a:latin typeface="Arial Unicode MS"/>
                <a:cs typeface="Arial Unicode MS"/>
              </a:rPr>
              <a:t> </a:t>
            </a:r>
            <a:r>
              <a:rPr sz="1200" b="1" spc="-40" dirty="0">
                <a:latin typeface="Arial Unicode MS"/>
                <a:cs typeface="Arial Unicode MS"/>
              </a:rPr>
              <a:t>nazal</a:t>
            </a:r>
            <a:r>
              <a:rPr sz="1200" b="1" spc="-160" dirty="0">
                <a:latin typeface="Arial Unicode MS"/>
                <a:cs typeface="Arial Unicode MS"/>
              </a:rPr>
              <a:t> </a:t>
            </a:r>
            <a:r>
              <a:rPr sz="1200" b="1" spc="-5" dirty="0">
                <a:latin typeface="Arial Unicode MS"/>
                <a:cs typeface="Arial Unicode MS"/>
              </a:rPr>
              <a:t>+  </a:t>
            </a:r>
            <a:r>
              <a:rPr sz="1200" b="1" spc="-55" dirty="0">
                <a:latin typeface="Arial Unicode MS"/>
                <a:cs typeface="Arial Unicode MS"/>
              </a:rPr>
              <a:t>SSRI/SNRI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77837" y="1471042"/>
            <a:ext cx="6825615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8100" marR="30480">
              <a:lnSpc>
                <a:spcPts val="1939"/>
              </a:lnSpc>
              <a:spcBef>
                <a:spcPts val="345"/>
              </a:spcBef>
            </a:pPr>
            <a:r>
              <a:rPr sz="1800" spc="-25" dirty="0">
                <a:latin typeface="Arial Unicode MS"/>
                <a:cs typeface="Arial Unicode MS"/>
              </a:rPr>
              <a:t>Studiu </a:t>
            </a:r>
            <a:r>
              <a:rPr sz="1800" spc="-15" dirty="0">
                <a:latin typeface="Arial Unicode MS"/>
                <a:cs typeface="Arial Unicode MS"/>
              </a:rPr>
              <a:t>de </a:t>
            </a:r>
            <a:r>
              <a:rPr sz="1800" spc="-20" dirty="0">
                <a:latin typeface="Arial Unicode MS"/>
                <a:cs typeface="Arial Unicode MS"/>
              </a:rPr>
              <a:t>faza III, </a:t>
            </a:r>
            <a:r>
              <a:rPr sz="1800" spc="-30" dirty="0">
                <a:latin typeface="Arial Unicode MS"/>
                <a:cs typeface="Arial Unicode MS"/>
              </a:rPr>
              <a:t>multicentric, randomizat, </a:t>
            </a:r>
            <a:r>
              <a:rPr sz="1800" spc="-25" dirty="0">
                <a:latin typeface="Arial Unicode MS"/>
                <a:cs typeface="Arial Unicode MS"/>
              </a:rPr>
              <a:t>dublu-orb, </a:t>
            </a:r>
            <a:r>
              <a:rPr sz="1800" spc="-15" dirty="0">
                <a:latin typeface="Arial Unicode MS"/>
                <a:cs typeface="Arial Unicode MS"/>
              </a:rPr>
              <a:t>cu </a:t>
            </a:r>
            <a:r>
              <a:rPr sz="1800" spc="-30" dirty="0">
                <a:latin typeface="Arial Unicode MS"/>
                <a:cs typeface="Arial Unicode MS"/>
              </a:rPr>
              <a:t>comparator  </a:t>
            </a:r>
            <a:r>
              <a:rPr sz="1800" spc="-25" dirty="0">
                <a:latin typeface="Arial Unicode MS"/>
                <a:cs typeface="Arial Unicode MS"/>
              </a:rPr>
              <a:t>activ </a:t>
            </a:r>
            <a:r>
              <a:rPr sz="1800" spc="-20" dirty="0">
                <a:latin typeface="Arial Unicode MS"/>
                <a:cs typeface="Arial Unicode MS"/>
              </a:rPr>
              <a:t>care </a:t>
            </a:r>
            <a:r>
              <a:rPr sz="1800" dirty="0">
                <a:latin typeface="Arial Unicode MS"/>
                <a:cs typeface="Arial Unicode MS"/>
              </a:rPr>
              <a:t>a </a:t>
            </a:r>
            <a:r>
              <a:rPr sz="1800" spc="-25" dirty="0">
                <a:latin typeface="Arial Unicode MS"/>
                <a:cs typeface="Arial Unicode MS"/>
              </a:rPr>
              <a:t>inclus pacienţi </a:t>
            </a:r>
            <a:r>
              <a:rPr sz="1800" spc="-15" dirty="0">
                <a:latin typeface="Arial Unicode MS"/>
                <a:cs typeface="Arial Unicode MS"/>
              </a:rPr>
              <a:t>cu </a:t>
            </a:r>
            <a:r>
              <a:rPr sz="1800" spc="-25" dirty="0">
                <a:latin typeface="Arial Unicode MS"/>
                <a:cs typeface="Arial Unicode MS"/>
              </a:rPr>
              <a:t>vârsta </a:t>
            </a:r>
            <a:r>
              <a:rPr sz="1800" spc="-20" dirty="0">
                <a:latin typeface="Arial Unicode MS"/>
                <a:cs typeface="Arial Unicode MS"/>
              </a:rPr>
              <a:t>≥65 </a:t>
            </a:r>
            <a:r>
              <a:rPr sz="1800" spc="-15" dirty="0">
                <a:latin typeface="Arial Unicode MS"/>
                <a:cs typeface="Arial Unicode MS"/>
              </a:rPr>
              <a:t>de</a:t>
            </a:r>
            <a:r>
              <a:rPr sz="1800" spc="-90" dirty="0">
                <a:latin typeface="Arial Unicode MS"/>
                <a:cs typeface="Arial Unicode MS"/>
              </a:rPr>
              <a:t> </a:t>
            </a:r>
            <a:r>
              <a:rPr sz="1800" spc="-25" dirty="0">
                <a:latin typeface="Arial Unicode MS"/>
                <a:cs typeface="Arial Unicode MS"/>
              </a:rPr>
              <a:t>ani</a:t>
            </a:r>
            <a:r>
              <a:rPr sz="1800" spc="-37" baseline="25462" dirty="0">
                <a:latin typeface="Arial Unicode MS"/>
                <a:cs typeface="Arial Unicode MS"/>
              </a:rPr>
              <a:t>1</a:t>
            </a:r>
            <a:endParaRPr sz="1800" baseline="25462">
              <a:latin typeface="Arial Unicode MS"/>
              <a:cs typeface="Arial Unicode MS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304800" y="1189"/>
            <a:ext cx="11430000" cy="1261418"/>
          </a:xfrm>
          <a:prstGeom prst="rect">
            <a:avLst/>
          </a:prstGeom>
        </p:spPr>
        <p:txBody>
          <a:bodyPr vert="horz" wrap="square" lIns="0" tIns="368283" rIns="0" bIns="0" rtlCol="0">
            <a:spAutoFit/>
          </a:bodyPr>
          <a:lstStyle/>
          <a:p>
            <a:pPr marL="278765" marR="30480">
              <a:lnSpc>
                <a:spcPts val="3260"/>
              </a:lnSpc>
              <a:spcBef>
                <a:spcPts val="695"/>
              </a:spcBef>
            </a:pPr>
            <a:r>
              <a:rPr spc="-20" dirty="0"/>
              <a:t>Programul </a:t>
            </a:r>
            <a:r>
              <a:rPr spc="-10" dirty="0"/>
              <a:t>de </a:t>
            </a:r>
            <a:r>
              <a:rPr spc="-15" dirty="0"/>
              <a:t>studii </a:t>
            </a:r>
            <a:r>
              <a:rPr spc="-20" dirty="0"/>
              <a:t>clinice </a:t>
            </a:r>
            <a:r>
              <a:rPr spc="-10" dirty="0"/>
              <a:t>de </a:t>
            </a:r>
            <a:r>
              <a:rPr spc="-15" dirty="0"/>
              <a:t>faza III ale</a:t>
            </a:r>
            <a:r>
              <a:rPr spc="-295" dirty="0"/>
              <a:t> </a:t>
            </a:r>
            <a:r>
              <a:rPr lang="ro-RO" spc="-15" dirty="0"/>
              <a:t>Esketamină</a:t>
            </a:r>
            <a:r>
              <a:rPr sz="3150" spc="-22" baseline="25132" dirty="0"/>
              <a:t>  </a:t>
            </a:r>
            <a:r>
              <a:rPr sz="3200" spc="-15" dirty="0">
                <a:solidFill>
                  <a:srgbClr val="F16F20"/>
                </a:solidFill>
              </a:rPr>
              <a:t>TRANSFORM</a:t>
            </a:r>
            <a:r>
              <a:rPr sz="3200" spc="-85" dirty="0">
                <a:solidFill>
                  <a:srgbClr val="F16F20"/>
                </a:solidFill>
              </a:rPr>
              <a:t> </a:t>
            </a:r>
            <a:r>
              <a:rPr sz="3200" spc="-5" dirty="0">
                <a:solidFill>
                  <a:srgbClr val="F16F20"/>
                </a:solidFill>
              </a:rPr>
              <a:t>3</a:t>
            </a:r>
            <a:r>
              <a:rPr sz="3150" spc="-7" baseline="25132" dirty="0">
                <a:solidFill>
                  <a:srgbClr val="F16F20"/>
                </a:solidFill>
              </a:rPr>
              <a:t>1</a:t>
            </a:r>
            <a:endParaRPr sz="3150" baseline="25132" dirty="0"/>
          </a:p>
        </p:txBody>
      </p:sp>
      <p:sp>
        <p:nvSpPr>
          <p:cNvPr id="17" name="object 17"/>
          <p:cNvSpPr txBox="1"/>
          <p:nvPr/>
        </p:nvSpPr>
        <p:spPr>
          <a:xfrm>
            <a:off x="5350764" y="3069335"/>
            <a:ext cx="2374900" cy="2159635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850">
              <a:latin typeface="Times New Roman"/>
              <a:cs typeface="Times New Roman"/>
            </a:endParaRPr>
          </a:p>
          <a:p>
            <a:pPr marL="131445" marR="339090">
              <a:lnSpc>
                <a:spcPts val="1300"/>
              </a:lnSpc>
            </a:pPr>
            <a:r>
              <a:rPr sz="1200" b="1" dirty="0">
                <a:latin typeface="Arial Unicode MS"/>
                <a:cs typeface="Arial Unicode MS"/>
              </a:rPr>
              <a:t>Fără spray nazal la</a:t>
            </a:r>
            <a:r>
              <a:rPr sz="1200" b="1" spc="-145" dirty="0">
                <a:latin typeface="Arial Unicode MS"/>
                <a:cs typeface="Arial Unicode MS"/>
              </a:rPr>
              <a:t> </a:t>
            </a:r>
            <a:r>
              <a:rPr sz="1200" b="1" spc="-5" dirty="0">
                <a:latin typeface="Arial Unicode MS"/>
                <a:cs typeface="Arial Unicode MS"/>
              </a:rPr>
              <a:t>pacienţii  </a:t>
            </a:r>
            <a:r>
              <a:rPr sz="1200" b="1" dirty="0">
                <a:latin typeface="Arial Unicode MS"/>
                <a:cs typeface="Arial Unicode MS"/>
              </a:rPr>
              <a:t>aflaţi în</a:t>
            </a:r>
            <a:r>
              <a:rPr sz="1200" b="1" spc="-50" dirty="0">
                <a:latin typeface="Arial Unicode MS"/>
                <a:cs typeface="Arial Unicode MS"/>
              </a:rPr>
              <a:t> </a:t>
            </a:r>
            <a:r>
              <a:rPr sz="1200" b="1" spc="-5" dirty="0">
                <a:latin typeface="Arial Unicode MS"/>
                <a:cs typeface="Arial Unicode MS"/>
              </a:rPr>
              <a:t>urmărire</a:t>
            </a:r>
            <a:endParaRPr sz="1200">
              <a:latin typeface="Arial Unicode MS"/>
              <a:cs typeface="Arial Unicode MS"/>
            </a:endParaRPr>
          </a:p>
          <a:p>
            <a:pPr marL="131445" marR="87630">
              <a:lnSpc>
                <a:spcPts val="1300"/>
              </a:lnSpc>
              <a:spcBef>
                <a:spcPts val="990"/>
              </a:spcBef>
            </a:pPr>
            <a:r>
              <a:rPr sz="1200" spc="-5" dirty="0">
                <a:latin typeface="Arial Unicode MS"/>
                <a:cs typeface="Arial Unicode MS"/>
              </a:rPr>
              <a:t>Pacienţii din orice grup </a:t>
            </a:r>
            <a:r>
              <a:rPr sz="1200" dirty="0">
                <a:latin typeface="Arial Unicode MS"/>
                <a:cs typeface="Arial Unicode MS"/>
              </a:rPr>
              <a:t>au putut  fi </a:t>
            </a:r>
            <a:r>
              <a:rPr sz="1200" spc="-5" dirty="0">
                <a:latin typeface="Arial Unicode MS"/>
                <a:cs typeface="Arial Unicode MS"/>
              </a:rPr>
              <a:t>incluşi </a:t>
            </a:r>
            <a:r>
              <a:rPr sz="1200" dirty="0">
                <a:latin typeface="Arial Unicode MS"/>
                <a:cs typeface="Arial Unicode MS"/>
              </a:rPr>
              <a:t>în </a:t>
            </a:r>
            <a:r>
              <a:rPr sz="1200" spc="-5" dirty="0">
                <a:latin typeface="Arial Unicode MS"/>
                <a:cs typeface="Arial Unicode MS"/>
              </a:rPr>
              <a:t>SUSTAIN </a:t>
            </a:r>
            <a:r>
              <a:rPr sz="1200" dirty="0">
                <a:latin typeface="Arial Unicode MS"/>
                <a:cs typeface="Arial Unicode MS"/>
              </a:rPr>
              <a:t>2, au  putut </a:t>
            </a:r>
            <a:r>
              <a:rPr sz="1200" spc="-5" dirty="0">
                <a:latin typeface="Arial Unicode MS"/>
                <a:cs typeface="Arial Unicode MS"/>
              </a:rPr>
              <a:t>rămâne într-o fază </a:t>
            </a:r>
            <a:r>
              <a:rPr sz="1200" dirty="0">
                <a:latin typeface="Arial Unicode MS"/>
                <a:cs typeface="Arial Unicode MS"/>
              </a:rPr>
              <a:t>de  </a:t>
            </a:r>
            <a:r>
              <a:rPr sz="1200" spc="-5" dirty="0">
                <a:latin typeface="Arial Unicode MS"/>
                <a:cs typeface="Arial Unicode MS"/>
              </a:rPr>
              <a:t>urmărire </a:t>
            </a:r>
            <a:r>
              <a:rPr sz="1200" dirty="0">
                <a:latin typeface="Arial Unicode MS"/>
                <a:cs typeface="Arial Unicode MS"/>
              </a:rPr>
              <a:t>de 2 </a:t>
            </a:r>
            <a:r>
              <a:rPr sz="1200" spc="-5" dirty="0">
                <a:latin typeface="Arial Unicode MS"/>
                <a:cs typeface="Arial Unicode MS"/>
              </a:rPr>
              <a:t>săptămâni </a:t>
            </a:r>
            <a:r>
              <a:rPr sz="1200" dirty="0">
                <a:latin typeface="Arial Unicode MS"/>
                <a:cs typeface="Arial Unicode MS"/>
              </a:rPr>
              <a:t>sau</a:t>
            </a:r>
            <a:r>
              <a:rPr sz="1200" spc="-11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au  putut fi </a:t>
            </a:r>
            <a:r>
              <a:rPr sz="1200" spc="-5" dirty="0">
                <a:latin typeface="Arial Unicode MS"/>
                <a:cs typeface="Arial Unicode MS"/>
              </a:rPr>
              <a:t>transferaţi </a:t>
            </a:r>
            <a:r>
              <a:rPr sz="1200" dirty="0">
                <a:latin typeface="Arial Unicode MS"/>
                <a:cs typeface="Arial Unicode MS"/>
              </a:rPr>
              <a:t>în </a:t>
            </a:r>
            <a:r>
              <a:rPr sz="1200" spc="-5" dirty="0">
                <a:latin typeface="Arial Unicode MS"/>
                <a:cs typeface="Arial Unicode MS"/>
              </a:rPr>
              <a:t>studiul </a:t>
            </a:r>
            <a:r>
              <a:rPr sz="1200" dirty="0">
                <a:latin typeface="Arial Unicode MS"/>
                <a:cs typeface="Arial Unicode MS"/>
              </a:rPr>
              <a:t>de  </a:t>
            </a:r>
            <a:r>
              <a:rPr sz="1200" spc="-5" dirty="0">
                <a:latin typeface="Arial Unicode MS"/>
                <a:cs typeface="Arial Unicode MS"/>
              </a:rPr>
              <a:t>continuare </a:t>
            </a:r>
            <a:r>
              <a:rPr sz="1200" dirty="0">
                <a:latin typeface="Arial Unicode MS"/>
                <a:cs typeface="Arial Unicode MS"/>
              </a:rPr>
              <a:t>a </a:t>
            </a:r>
            <a:r>
              <a:rPr sz="1200" spc="-5" dirty="0">
                <a:latin typeface="Arial Unicode MS"/>
                <a:cs typeface="Arial Unicode MS"/>
              </a:rPr>
              <a:t>îngrijirilor  SUSTAIN</a:t>
            </a:r>
            <a:r>
              <a:rPr sz="1200" spc="-2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3</a:t>
            </a:r>
            <a:r>
              <a:rPr sz="1200" baseline="24305" dirty="0">
                <a:latin typeface="Arial Unicode MS"/>
                <a:cs typeface="Arial Unicode MS"/>
              </a:rPr>
              <a:t>2</a:t>
            </a:r>
            <a:endParaRPr sz="1200" baseline="24305">
              <a:latin typeface="Arial Unicode MS"/>
              <a:cs typeface="Arial Unicode M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691383" y="2168651"/>
            <a:ext cx="360045" cy="3060700"/>
          </a:xfrm>
          <a:custGeom>
            <a:avLst/>
            <a:gdLst/>
            <a:ahLst/>
            <a:cxnLst/>
            <a:rect l="l" t="t" r="r" b="b"/>
            <a:pathLst>
              <a:path w="360044" h="3060700">
                <a:moveTo>
                  <a:pt x="359663" y="0"/>
                </a:moveTo>
                <a:lnTo>
                  <a:pt x="0" y="0"/>
                </a:lnTo>
                <a:lnTo>
                  <a:pt x="0" y="3060192"/>
                </a:lnTo>
                <a:lnTo>
                  <a:pt x="359663" y="3060192"/>
                </a:lnTo>
                <a:lnTo>
                  <a:pt x="359663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721226" y="3011055"/>
            <a:ext cx="264795" cy="1377315"/>
          </a:xfrm>
          <a:prstGeom prst="rect">
            <a:avLst/>
          </a:prstGeom>
        </p:spPr>
        <p:txBody>
          <a:bodyPr vert="vert270" wrap="square" lIns="0" tIns="25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400" spc="-5" dirty="0">
                <a:solidFill>
                  <a:srgbClr val="FFFFFF"/>
                </a:solidFill>
                <a:latin typeface="Arial Unicode MS"/>
                <a:cs typeface="Arial Unicode MS"/>
              </a:rPr>
              <a:t>Randomizare</a:t>
            </a:r>
            <a:r>
              <a:rPr sz="1400" spc="-8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400" dirty="0">
                <a:solidFill>
                  <a:srgbClr val="FFFFFF"/>
                </a:solidFill>
                <a:latin typeface="Arial Unicode MS"/>
                <a:cs typeface="Arial Unicode MS"/>
              </a:rPr>
              <a:t>1:1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16636" y="2168651"/>
            <a:ext cx="2446020" cy="901065"/>
          </a:xfrm>
          <a:custGeom>
            <a:avLst/>
            <a:gdLst/>
            <a:ahLst/>
            <a:cxnLst/>
            <a:rect l="l" t="t" r="r" b="b"/>
            <a:pathLst>
              <a:path w="2446020" h="901064">
                <a:moveTo>
                  <a:pt x="2178697" y="0"/>
                </a:moveTo>
                <a:lnTo>
                  <a:pt x="0" y="0"/>
                </a:lnTo>
                <a:lnTo>
                  <a:pt x="0" y="900684"/>
                </a:lnTo>
                <a:lnTo>
                  <a:pt x="2178697" y="900684"/>
                </a:lnTo>
                <a:lnTo>
                  <a:pt x="2446020" y="450342"/>
                </a:lnTo>
                <a:lnTo>
                  <a:pt x="2178697" y="0"/>
                </a:lnTo>
                <a:close/>
              </a:path>
            </a:pathLst>
          </a:custGeom>
          <a:solidFill>
            <a:srgbClr val="A20B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647304" y="2189477"/>
            <a:ext cx="1678939" cy="817244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24765" marR="5080">
              <a:lnSpc>
                <a:spcPts val="1500"/>
              </a:lnSpc>
              <a:spcBef>
                <a:spcPts val="305"/>
              </a:spcBef>
            </a:pPr>
            <a:r>
              <a:rPr sz="1400" b="1" spc="-20" dirty="0">
                <a:solidFill>
                  <a:srgbClr val="FFFFFF"/>
                </a:solidFill>
                <a:latin typeface="Calibri"/>
                <a:cs typeface="Calibri"/>
              </a:rPr>
              <a:t>Faza 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de  sc</a:t>
            </a:r>
            <a:r>
              <a:rPr sz="1400" b="1" spc="-2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eenin</a:t>
            </a:r>
            <a:r>
              <a:rPr sz="1400" b="1" spc="55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400" b="1" spc="-3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400" b="1" spc="-1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400" b="1" spc="-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cti</a:t>
            </a:r>
            <a:r>
              <a:rPr sz="1400" b="1" spc="-6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ă  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observaţională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530"/>
              </a:lnSpc>
            </a:pPr>
            <a:r>
              <a:rPr sz="1400" dirty="0">
                <a:solidFill>
                  <a:srgbClr val="FFFFFF"/>
                </a:solidFill>
                <a:latin typeface="Arial Unicode MS"/>
                <a:cs typeface="Arial Unicode MS"/>
              </a:rPr>
              <a:t>4</a:t>
            </a:r>
            <a:r>
              <a:rPr sz="1400" spc="-1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Arial Unicode MS"/>
                <a:cs typeface="Arial Unicode MS"/>
              </a:rPr>
              <a:t>săptămâni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6636" y="3069335"/>
            <a:ext cx="2174875" cy="2159635"/>
          </a:xfrm>
          <a:prstGeom prst="rect">
            <a:avLst/>
          </a:prstGeom>
          <a:solidFill>
            <a:srgbClr val="E7DFE7"/>
          </a:solidFill>
        </p:spPr>
        <p:txBody>
          <a:bodyPr vert="horz" wrap="square" lIns="0" tIns="133350" rIns="0" bIns="0" rtlCol="0">
            <a:spAutoFit/>
          </a:bodyPr>
          <a:lstStyle/>
          <a:p>
            <a:pPr marL="90805" marR="158115" indent="-635">
              <a:lnSpc>
                <a:spcPct val="90100"/>
              </a:lnSpc>
              <a:spcBef>
                <a:spcPts val="1050"/>
              </a:spcBef>
            </a:pPr>
            <a:r>
              <a:rPr sz="1150" spc="-15" dirty="0">
                <a:latin typeface="Arial Unicode MS"/>
                <a:cs typeface="Arial Unicode MS"/>
              </a:rPr>
              <a:t>Pacienţi </a:t>
            </a:r>
            <a:r>
              <a:rPr sz="1150" spc="-10" dirty="0">
                <a:latin typeface="Arial Unicode MS"/>
                <a:cs typeface="Arial Unicode MS"/>
              </a:rPr>
              <a:t>cu </a:t>
            </a:r>
            <a:r>
              <a:rPr sz="1150" spc="-15" dirty="0">
                <a:latin typeface="Arial Unicode MS"/>
                <a:cs typeface="Arial Unicode MS"/>
              </a:rPr>
              <a:t>DRT (adulţi </a:t>
            </a:r>
            <a:r>
              <a:rPr sz="1150" spc="-10" dirty="0">
                <a:latin typeface="Arial Unicode MS"/>
                <a:cs typeface="Arial Unicode MS"/>
              </a:rPr>
              <a:t>cu  TDM şi </a:t>
            </a:r>
            <a:r>
              <a:rPr sz="1150" spc="-15" dirty="0">
                <a:latin typeface="Arial Unicode MS"/>
                <a:cs typeface="Arial Unicode MS"/>
              </a:rPr>
              <a:t>lipsă </a:t>
            </a:r>
            <a:r>
              <a:rPr sz="1150" spc="-10" dirty="0">
                <a:latin typeface="Arial Unicode MS"/>
                <a:cs typeface="Arial Unicode MS"/>
              </a:rPr>
              <a:t>de </a:t>
            </a:r>
            <a:r>
              <a:rPr sz="1150" spc="-20" dirty="0">
                <a:latin typeface="Arial Unicode MS"/>
                <a:cs typeface="Arial Unicode MS"/>
              </a:rPr>
              <a:t>răspuns  </a:t>
            </a:r>
            <a:r>
              <a:rPr sz="1150" spc="-15" dirty="0">
                <a:latin typeface="Arial Unicode MS"/>
                <a:cs typeface="Arial Unicode MS"/>
              </a:rPr>
              <a:t>documentată </a:t>
            </a:r>
            <a:r>
              <a:rPr sz="1150" spc="-10" dirty="0">
                <a:latin typeface="Arial Unicode MS"/>
                <a:cs typeface="Arial Unicode MS"/>
              </a:rPr>
              <a:t>la </a:t>
            </a:r>
            <a:r>
              <a:rPr sz="1150" spc="-15" dirty="0">
                <a:latin typeface="Arial Unicode MS"/>
                <a:cs typeface="Arial Unicode MS"/>
              </a:rPr>
              <a:t>≥1, dar </a:t>
            </a:r>
            <a:r>
              <a:rPr sz="1150" spc="-10" dirty="0">
                <a:latin typeface="Arial Unicode MS"/>
                <a:cs typeface="Arial Unicode MS"/>
              </a:rPr>
              <a:t>≤8 AD  </a:t>
            </a:r>
            <a:r>
              <a:rPr sz="1150" spc="-15" dirty="0">
                <a:latin typeface="Arial Unicode MS"/>
                <a:cs typeface="Arial Unicode MS"/>
              </a:rPr>
              <a:t>diferite adecvate </a:t>
            </a:r>
            <a:r>
              <a:rPr sz="1150" spc="-10" dirty="0">
                <a:latin typeface="Arial Unicode MS"/>
                <a:cs typeface="Arial Unicode MS"/>
              </a:rPr>
              <a:t>ca </a:t>
            </a:r>
            <a:r>
              <a:rPr sz="1150" spc="-15" dirty="0">
                <a:latin typeface="Arial Unicode MS"/>
                <a:cs typeface="Arial Unicode MS"/>
              </a:rPr>
              <a:t>doză </a:t>
            </a:r>
            <a:r>
              <a:rPr sz="1150" spc="-10" dirty="0">
                <a:latin typeface="Arial Unicode MS"/>
                <a:cs typeface="Arial Unicode MS"/>
              </a:rPr>
              <a:t>şi  </a:t>
            </a:r>
            <a:r>
              <a:rPr sz="1150" spc="-15" dirty="0">
                <a:latin typeface="Arial Unicode MS"/>
                <a:cs typeface="Arial Unicode MS"/>
              </a:rPr>
              <a:t>durată pentru </a:t>
            </a:r>
            <a:r>
              <a:rPr sz="1150" spc="-20" dirty="0">
                <a:latin typeface="Arial Unicode MS"/>
                <a:cs typeface="Arial Unicode MS"/>
              </a:rPr>
              <a:t>tratamentul  episodului depresiv</a:t>
            </a:r>
            <a:r>
              <a:rPr sz="1150" spc="10" dirty="0">
                <a:latin typeface="Arial Unicode MS"/>
                <a:cs typeface="Arial Unicode MS"/>
              </a:rPr>
              <a:t> </a:t>
            </a:r>
            <a:r>
              <a:rPr sz="1150" spc="-20" dirty="0">
                <a:latin typeface="Arial Unicode MS"/>
                <a:cs typeface="Arial Unicode MS"/>
              </a:rPr>
              <a:t>actual)</a:t>
            </a:r>
            <a:endParaRPr sz="1150">
              <a:latin typeface="Arial Unicode MS"/>
              <a:cs typeface="Arial Unicode MS"/>
            </a:endParaRPr>
          </a:p>
          <a:p>
            <a:pPr marL="90805" marR="74930">
              <a:lnSpc>
                <a:spcPct val="89900"/>
              </a:lnSpc>
              <a:spcBef>
                <a:spcPts val="1000"/>
              </a:spcBef>
            </a:pPr>
            <a:r>
              <a:rPr sz="1150" spc="-15" dirty="0">
                <a:latin typeface="Arial Unicode MS"/>
                <a:cs typeface="Arial Unicode MS"/>
              </a:rPr>
              <a:t>Pacienţii care </a:t>
            </a:r>
            <a:r>
              <a:rPr sz="1150" spc="-10" dirty="0">
                <a:latin typeface="Arial Unicode MS"/>
                <a:cs typeface="Arial Unicode MS"/>
              </a:rPr>
              <a:t>nu au </a:t>
            </a:r>
            <a:r>
              <a:rPr sz="1150" spc="-15" dirty="0">
                <a:latin typeface="Arial Unicode MS"/>
                <a:cs typeface="Arial Unicode MS"/>
              </a:rPr>
              <a:t>răspuns*  </a:t>
            </a:r>
            <a:r>
              <a:rPr sz="1150" spc="-10" dirty="0">
                <a:latin typeface="Arial Unicode MS"/>
                <a:cs typeface="Arial Unicode MS"/>
              </a:rPr>
              <a:t>la AD </a:t>
            </a:r>
            <a:r>
              <a:rPr sz="1150" spc="-15" dirty="0">
                <a:latin typeface="Arial Unicode MS"/>
                <a:cs typeface="Arial Unicode MS"/>
              </a:rPr>
              <a:t>orale curente </a:t>
            </a:r>
            <a:r>
              <a:rPr sz="1150" spc="-20" dirty="0">
                <a:latin typeface="Arial Unicode MS"/>
                <a:cs typeface="Arial Unicode MS"/>
              </a:rPr>
              <a:t>au  </a:t>
            </a:r>
            <a:r>
              <a:rPr sz="1150" spc="-15" dirty="0">
                <a:latin typeface="Arial Unicode MS"/>
                <a:cs typeface="Arial Unicode MS"/>
              </a:rPr>
              <a:t>schimbat tratamentul </a:t>
            </a:r>
            <a:r>
              <a:rPr sz="1150" spc="-10" dirty="0">
                <a:latin typeface="Arial Unicode MS"/>
                <a:cs typeface="Arial Unicode MS"/>
              </a:rPr>
              <a:t>cu un </a:t>
            </a:r>
            <a:r>
              <a:rPr sz="1150" spc="-20" dirty="0">
                <a:latin typeface="Arial Unicode MS"/>
                <a:cs typeface="Arial Unicode MS"/>
              </a:rPr>
              <a:t>nou  </a:t>
            </a:r>
            <a:r>
              <a:rPr sz="1150" spc="-15" dirty="0">
                <a:latin typeface="Arial Unicode MS"/>
                <a:cs typeface="Arial Unicode MS"/>
              </a:rPr>
              <a:t>SSRI/SNRI </a:t>
            </a:r>
            <a:r>
              <a:rPr sz="1150" spc="-10" dirty="0">
                <a:latin typeface="Arial Unicode MS"/>
                <a:cs typeface="Arial Unicode MS"/>
              </a:rPr>
              <a:t>la</a:t>
            </a:r>
            <a:r>
              <a:rPr sz="1150" spc="-40" dirty="0">
                <a:latin typeface="Arial Unicode MS"/>
                <a:cs typeface="Arial Unicode MS"/>
              </a:rPr>
              <a:t> </a:t>
            </a:r>
            <a:r>
              <a:rPr sz="1150" spc="-20" dirty="0">
                <a:latin typeface="Arial Unicode MS"/>
                <a:cs typeface="Arial Unicode MS"/>
              </a:rPr>
              <a:t>randomizare</a:t>
            </a:r>
            <a:endParaRPr sz="1150">
              <a:latin typeface="Arial Unicode MS"/>
              <a:cs typeface="Arial Unicode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108062" y="1671984"/>
            <a:ext cx="3954145" cy="1279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algn="just">
              <a:lnSpc>
                <a:spcPct val="100000"/>
              </a:lnSpc>
              <a:spcBef>
                <a:spcPts val="95"/>
              </a:spcBef>
            </a:pPr>
            <a:r>
              <a:rPr sz="1600" spc="-25" dirty="0">
                <a:solidFill>
                  <a:srgbClr val="6C0722"/>
                </a:solidFill>
                <a:latin typeface="Arial Unicode MS"/>
                <a:cs typeface="Arial Unicode MS"/>
              </a:rPr>
              <a:t>Criteriul final principal </a:t>
            </a:r>
            <a:r>
              <a:rPr sz="1600" spc="-15" dirty="0">
                <a:solidFill>
                  <a:srgbClr val="6C0722"/>
                </a:solidFill>
                <a:latin typeface="Arial Unicode MS"/>
                <a:cs typeface="Arial Unicode MS"/>
              </a:rPr>
              <a:t>de</a:t>
            </a:r>
            <a:r>
              <a:rPr sz="1600" spc="-35" dirty="0">
                <a:solidFill>
                  <a:srgbClr val="6C0722"/>
                </a:solidFill>
                <a:latin typeface="Arial Unicode MS"/>
                <a:cs typeface="Arial Unicode MS"/>
              </a:rPr>
              <a:t> </a:t>
            </a:r>
            <a:r>
              <a:rPr sz="1600" spc="-25" dirty="0">
                <a:solidFill>
                  <a:srgbClr val="6C0722"/>
                </a:solidFill>
                <a:latin typeface="Arial Unicode MS"/>
                <a:cs typeface="Arial Unicode MS"/>
              </a:rPr>
              <a:t>evaluare</a:t>
            </a:r>
            <a:r>
              <a:rPr sz="1575" spc="-37" baseline="26455" dirty="0">
                <a:solidFill>
                  <a:srgbClr val="6C0722"/>
                </a:solidFill>
                <a:latin typeface="Arial Unicode MS"/>
                <a:cs typeface="Arial Unicode MS"/>
              </a:rPr>
              <a:t>1</a:t>
            </a:r>
            <a:endParaRPr sz="1575" baseline="26455" dirty="0">
              <a:latin typeface="Arial Unicode MS"/>
              <a:cs typeface="Arial Unicode MS"/>
            </a:endParaRPr>
          </a:p>
          <a:p>
            <a:pPr marL="38100" marR="30480" indent="-635" algn="just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Arial Unicode MS"/>
                <a:cs typeface="Arial Unicode MS"/>
              </a:rPr>
              <a:t>Diferenţa în privinţa scorului total </a:t>
            </a:r>
            <a:r>
              <a:rPr sz="1400" spc="-5" dirty="0">
                <a:latin typeface="Arial Unicode MS"/>
                <a:cs typeface="Arial Unicode MS"/>
              </a:rPr>
              <a:t>MADRS </a:t>
            </a:r>
            <a:r>
              <a:rPr sz="1400" dirty="0">
                <a:latin typeface="Arial Unicode MS"/>
                <a:cs typeface="Arial Unicode MS"/>
              </a:rPr>
              <a:t>în ziua  </a:t>
            </a:r>
            <a:r>
              <a:rPr sz="1400" spc="-5" dirty="0">
                <a:latin typeface="Arial Unicode MS"/>
                <a:cs typeface="Arial Unicode MS"/>
              </a:rPr>
              <a:t>28 </a:t>
            </a:r>
            <a:r>
              <a:rPr sz="1400" dirty="0">
                <a:latin typeface="Arial Unicode MS"/>
                <a:cs typeface="Arial Unicode MS"/>
              </a:rPr>
              <a:t>între </a:t>
            </a:r>
            <a:r>
              <a:rPr sz="1400" spc="-5" dirty="0">
                <a:latin typeface="Arial Unicode MS"/>
                <a:cs typeface="Arial Unicode MS"/>
              </a:rPr>
              <a:t>grupurile de tratament </a:t>
            </a:r>
            <a:r>
              <a:rPr sz="1400" dirty="0">
                <a:latin typeface="Arial Unicode MS"/>
                <a:cs typeface="Arial Unicode MS"/>
              </a:rPr>
              <a:t>cu </a:t>
            </a:r>
            <a:r>
              <a:rPr lang="ro-RO" sz="1400" dirty="0">
                <a:latin typeface="Arial Unicode MS"/>
                <a:cs typeface="Arial Unicode MS"/>
              </a:rPr>
              <a:t>Esketamină</a:t>
            </a:r>
            <a:r>
              <a:rPr sz="1350" baseline="24691" dirty="0">
                <a:latin typeface="Arial Unicode MS"/>
                <a:cs typeface="Arial Unicode MS"/>
              </a:rPr>
              <a:t> </a:t>
            </a:r>
            <a:r>
              <a:rPr sz="1400" dirty="0">
                <a:latin typeface="Arial Unicode MS"/>
                <a:cs typeface="Arial Unicode MS"/>
              </a:rPr>
              <a:t>+  </a:t>
            </a:r>
            <a:r>
              <a:rPr sz="1400" spc="-5" dirty="0">
                <a:latin typeface="Arial Unicode MS"/>
                <a:cs typeface="Arial Unicode MS"/>
              </a:rPr>
              <a:t>SSRI/SNRI </a:t>
            </a:r>
            <a:r>
              <a:rPr sz="1400" dirty="0">
                <a:latin typeface="Arial Unicode MS"/>
                <a:cs typeface="Arial Unicode MS"/>
              </a:rPr>
              <a:t>şi </a:t>
            </a:r>
            <a:r>
              <a:rPr sz="1400" spc="-5" dirty="0">
                <a:latin typeface="Arial Unicode MS"/>
                <a:cs typeface="Arial Unicode MS"/>
              </a:rPr>
              <a:t>placebo </a:t>
            </a:r>
            <a:r>
              <a:rPr sz="1400" dirty="0">
                <a:latin typeface="Arial Unicode MS"/>
                <a:cs typeface="Arial Unicode MS"/>
              </a:rPr>
              <a:t>spray </a:t>
            </a:r>
            <a:r>
              <a:rPr sz="1400" spc="-5" dirty="0">
                <a:latin typeface="Arial Unicode MS"/>
                <a:cs typeface="Arial Unicode MS"/>
              </a:rPr>
              <a:t>nazal </a:t>
            </a:r>
            <a:r>
              <a:rPr sz="1400" dirty="0">
                <a:latin typeface="Arial Unicode MS"/>
                <a:cs typeface="Arial Unicode MS"/>
              </a:rPr>
              <a:t>+</a:t>
            </a:r>
            <a:r>
              <a:rPr sz="1400" spc="-85" dirty="0">
                <a:latin typeface="Arial Unicode MS"/>
                <a:cs typeface="Arial Unicode MS"/>
              </a:rPr>
              <a:t> </a:t>
            </a:r>
            <a:r>
              <a:rPr sz="1400" spc="-5" dirty="0">
                <a:latin typeface="Arial Unicode MS"/>
                <a:cs typeface="Arial Unicode MS"/>
              </a:rPr>
              <a:t>SSRI/SNRI</a:t>
            </a:r>
            <a:endParaRPr sz="1400" dirty="0">
              <a:latin typeface="Arial Unicode MS"/>
              <a:cs typeface="Arial Unicode MS"/>
            </a:endParaRPr>
          </a:p>
          <a:p>
            <a:pPr marL="38100" algn="just">
              <a:lnSpc>
                <a:spcPct val="100000"/>
              </a:lnSpc>
              <a:spcBef>
                <a:spcPts val="990"/>
              </a:spcBef>
            </a:pPr>
            <a:r>
              <a:rPr sz="1600" spc="-25" dirty="0">
                <a:solidFill>
                  <a:srgbClr val="6C0722"/>
                </a:solidFill>
                <a:latin typeface="Arial Unicode MS"/>
                <a:cs typeface="Arial Unicode MS"/>
              </a:rPr>
              <a:t>Criterii finale secundare </a:t>
            </a:r>
            <a:r>
              <a:rPr sz="1600" spc="-15" dirty="0">
                <a:solidFill>
                  <a:srgbClr val="6C0722"/>
                </a:solidFill>
                <a:latin typeface="Arial Unicode MS"/>
                <a:cs typeface="Arial Unicode MS"/>
              </a:rPr>
              <a:t>de </a:t>
            </a:r>
            <a:r>
              <a:rPr sz="1600" spc="-25" dirty="0">
                <a:solidFill>
                  <a:srgbClr val="6C0722"/>
                </a:solidFill>
                <a:latin typeface="Arial Unicode MS"/>
                <a:cs typeface="Arial Unicode MS"/>
              </a:rPr>
              <a:t>evaluare</a:t>
            </a:r>
            <a:endParaRPr sz="1600" dirty="0">
              <a:latin typeface="Arial Unicode MS"/>
              <a:cs typeface="Arial Unicode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286617" y="2688492"/>
            <a:ext cx="210820" cy="1885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050" spc="-10" dirty="0">
                <a:solidFill>
                  <a:srgbClr val="6C0722"/>
                </a:solidFill>
                <a:latin typeface="Arial Unicode MS"/>
                <a:cs typeface="Arial Unicode MS"/>
              </a:rPr>
              <a:t>1</a:t>
            </a:r>
            <a:r>
              <a:rPr sz="1050" spc="-5" dirty="0">
                <a:solidFill>
                  <a:srgbClr val="6C0722"/>
                </a:solidFill>
                <a:latin typeface="Arial Unicode MS"/>
                <a:cs typeface="Arial Unicode MS"/>
              </a:rPr>
              <a:t>,</a:t>
            </a:r>
            <a:r>
              <a:rPr sz="1050" spc="10" dirty="0">
                <a:solidFill>
                  <a:srgbClr val="6C0722"/>
                </a:solidFill>
                <a:latin typeface="Arial Unicode MS"/>
                <a:cs typeface="Arial Unicode MS"/>
              </a:rPr>
              <a:t>3</a:t>
            </a:r>
            <a:endParaRPr sz="1050">
              <a:latin typeface="Arial Unicode MS"/>
              <a:cs typeface="Arial Unicode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108062" y="2888745"/>
            <a:ext cx="3780154" cy="174752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0"/>
              </a:spcBef>
            </a:pPr>
            <a:r>
              <a:rPr sz="1400" spc="-5" dirty="0">
                <a:latin typeface="Arial Unicode MS"/>
                <a:cs typeface="Arial Unicode MS"/>
              </a:rPr>
              <a:t>La </a:t>
            </a:r>
            <a:r>
              <a:rPr sz="1400" dirty="0">
                <a:latin typeface="Arial Unicode MS"/>
                <a:cs typeface="Arial Unicode MS"/>
              </a:rPr>
              <a:t>finalul fazei</a:t>
            </a:r>
            <a:r>
              <a:rPr sz="1400" spc="-70" dirty="0">
                <a:latin typeface="Arial Unicode MS"/>
                <a:cs typeface="Arial Unicode MS"/>
              </a:rPr>
              <a:t> </a:t>
            </a:r>
            <a:r>
              <a:rPr sz="1400" spc="-5" dirty="0">
                <a:latin typeface="Arial Unicode MS"/>
                <a:cs typeface="Arial Unicode MS"/>
              </a:rPr>
              <a:t>dublu-orb:</a:t>
            </a:r>
            <a:endParaRPr sz="1400">
              <a:latin typeface="Arial Unicode MS"/>
              <a:cs typeface="Arial Unicode MS"/>
            </a:endParaRPr>
          </a:p>
          <a:p>
            <a:pPr marL="217804" indent="-180340">
              <a:lnSpc>
                <a:spcPct val="100000"/>
              </a:lnSpc>
              <a:spcBef>
                <a:spcPts val="300"/>
              </a:spcBef>
              <a:buClr>
                <a:srgbClr val="FCA606"/>
              </a:buClr>
              <a:buFont typeface="Arial"/>
              <a:buChar char="•"/>
              <a:tabLst>
                <a:tab pos="218440" algn="l"/>
              </a:tabLst>
            </a:pPr>
            <a:r>
              <a:rPr sz="1400" spc="-5" dirty="0">
                <a:latin typeface="Arial Unicode MS"/>
                <a:cs typeface="Arial Unicode MS"/>
              </a:rPr>
              <a:t>Rata de</a:t>
            </a:r>
            <a:r>
              <a:rPr sz="1400" spc="-30" dirty="0">
                <a:latin typeface="Arial Unicode MS"/>
                <a:cs typeface="Arial Unicode MS"/>
              </a:rPr>
              <a:t> </a:t>
            </a:r>
            <a:r>
              <a:rPr sz="1400" spc="-5" dirty="0">
                <a:latin typeface="Arial Unicode MS"/>
                <a:cs typeface="Arial Unicode MS"/>
              </a:rPr>
              <a:t>răspuns</a:t>
            </a:r>
            <a:endParaRPr sz="1400">
              <a:latin typeface="Arial Unicode MS"/>
              <a:cs typeface="Arial Unicode MS"/>
            </a:endParaRPr>
          </a:p>
          <a:p>
            <a:pPr marL="217804" indent="-180340">
              <a:lnSpc>
                <a:spcPct val="100000"/>
              </a:lnSpc>
              <a:spcBef>
                <a:spcPts val="300"/>
              </a:spcBef>
              <a:buClr>
                <a:srgbClr val="FCA606"/>
              </a:buClr>
              <a:buFont typeface="Arial"/>
              <a:buChar char="•"/>
              <a:tabLst>
                <a:tab pos="218440" algn="l"/>
              </a:tabLst>
            </a:pPr>
            <a:r>
              <a:rPr sz="1400" spc="-5" dirty="0">
                <a:latin typeface="Arial Unicode MS"/>
                <a:cs typeface="Arial Unicode MS"/>
              </a:rPr>
              <a:t>Rata de</a:t>
            </a:r>
            <a:r>
              <a:rPr sz="1400" spc="-30" dirty="0">
                <a:latin typeface="Arial Unicode MS"/>
                <a:cs typeface="Arial Unicode MS"/>
              </a:rPr>
              <a:t> </a:t>
            </a:r>
            <a:r>
              <a:rPr sz="1400" spc="-5" dirty="0">
                <a:latin typeface="Arial Unicode MS"/>
                <a:cs typeface="Arial Unicode MS"/>
              </a:rPr>
              <a:t>remisiune</a:t>
            </a:r>
            <a:endParaRPr sz="1400">
              <a:latin typeface="Arial Unicode MS"/>
              <a:cs typeface="Arial Unicode MS"/>
            </a:endParaRPr>
          </a:p>
          <a:p>
            <a:pPr marL="217804" indent="-180340">
              <a:lnSpc>
                <a:spcPct val="100000"/>
              </a:lnSpc>
              <a:spcBef>
                <a:spcPts val="300"/>
              </a:spcBef>
              <a:buClr>
                <a:srgbClr val="FCA606"/>
              </a:buClr>
              <a:buFont typeface="Arial"/>
              <a:buChar char="•"/>
              <a:tabLst>
                <a:tab pos="218440" algn="l"/>
              </a:tabLst>
            </a:pPr>
            <a:r>
              <a:rPr sz="1400" dirty="0">
                <a:latin typeface="Arial Unicode MS"/>
                <a:cs typeface="Arial Unicode MS"/>
              </a:rPr>
              <a:t>Diferenţa în privinţa scorului total</a:t>
            </a:r>
            <a:r>
              <a:rPr sz="1400" spc="-190" dirty="0">
                <a:latin typeface="Arial Unicode MS"/>
                <a:cs typeface="Arial Unicode MS"/>
              </a:rPr>
              <a:t> </a:t>
            </a:r>
            <a:r>
              <a:rPr sz="1400" dirty="0">
                <a:latin typeface="Arial Unicode MS"/>
                <a:cs typeface="Arial Unicode MS"/>
              </a:rPr>
              <a:t>CGI-S</a:t>
            </a:r>
            <a:r>
              <a:rPr sz="1350" baseline="24691" dirty="0">
                <a:latin typeface="Arial Unicode MS"/>
                <a:cs typeface="Arial Unicode MS"/>
              </a:rPr>
              <a:t>**</a:t>
            </a:r>
            <a:endParaRPr sz="1350" baseline="24691">
              <a:latin typeface="Arial Unicode MS"/>
              <a:cs typeface="Arial Unicode MS"/>
            </a:endParaRPr>
          </a:p>
          <a:p>
            <a:pPr marL="217804" indent="-180340">
              <a:lnSpc>
                <a:spcPct val="100000"/>
              </a:lnSpc>
              <a:spcBef>
                <a:spcPts val="200"/>
              </a:spcBef>
              <a:buClr>
                <a:srgbClr val="FCA606"/>
              </a:buClr>
              <a:buFont typeface="Arial"/>
              <a:buChar char="•"/>
              <a:tabLst>
                <a:tab pos="218440" algn="l"/>
              </a:tabLst>
            </a:pPr>
            <a:r>
              <a:rPr sz="1400" dirty="0">
                <a:latin typeface="Arial Unicode MS"/>
                <a:cs typeface="Arial Unicode MS"/>
              </a:rPr>
              <a:t>Diferenţa în privinţa scorului total</a:t>
            </a:r>
            <a:r>
              <a:rPr sz="1400" spc="-220" dirty="0">
                <a:latin typeface="Arial Unicode MS"/>
                <a:cs typeface="Arial Unicode MS"/>
              </a:rPr>
              <a:t> </a:t>
            </a:r>
            <a:r>
              <a:rPr sz="1400" dirty="0">
                <a:latin typeface="Arial Unicode MS"/>
                <a:cs typeface="Arial Unicode MS"/>
              </a:rPr>
              <a:t>EQ-5D-5L</a:t>
            </a:r>
            <a:r>
              <a:rPr sz="1350" baseline="24691" dirty="0">
                <a:latin typeface="Arial Unicode MS"/>
                <a:cs typeface="Arial Unicode MS"/>
              </a:rPr>
              <a:t>**</a:t>
            </a:r>
            <a:endParaRPr sz="1350" baseline="24691">
              <a:latin typeface="Arial Unicode MS"/>
              <a:cs typeface="Arial Unicode MS"/>
            </a:endParaRPr>
          </a:p>
          <a:p>
            <a:pPr marL="217804" indent="-180340">
              <a:lnSpc>
                <a:spcPct val="100000"/>
              </a:lnSpc>
              <a:spcBef>
                <a:spcPts val="195"/>
              </a:spcBef>
              <a:buClr>
                <a:srgbClr val="FCA606"/>
              </a:buClr>
              <a:buFont typeface="Arial"/>
              <a:buChar char="•"/>
              <a:tabLst>
                <a:tab pos="218440" algn="l"/>
              </a:tabLst>
            </a:pPr>
            <a:r>
              <a:rPr sz="1400" dirty="0">
                <a:latin typeface="Arial Unicode MS"/>
                <a:cs typeface="Arial Unicode MS"/>
              </a:rPr>
              <a:t>Diferenţa în privinţa scorului total</a:t>
            </a:r>
            <a:r>
              <a:rPr sz="1400" spc="-204" dirty="0">
                <a:latin typeface="Arial Unicode MS"/>
                <a:cs typeface="Arial Unicode MS"/>
              </a:rPr>
              <a:t> </a:t>
            </a:r>
            <a:r>
              <a:rPr sz="1400" dirty="0">
                <a:latin typeface="Arial Unicode MS"/>
                <a:cs typeface="Arial Unicode MS"/>
              </a:rPr>
              <a:t>PHQ-9**</a:t>
            </a:r>
            <a:endParaRPr sz="1400">
              <a:latin typeface="Arial Unicode MS"/>
              <a:cs typeface="Arial Unicode MS"/>
            </a:endParaRPr>
          </a:p>
          <a:p>
            <a:pPr marL="217804" indent="-180340">
              <a:lnSpc>
                <a:spcPct val="100000"/>
              </a:lnSpc>
              <a:spcBef>
                <a:spcPts val="204"/>
              </a:spcBef>
              <a:buClr>
                <a:srgbClr val="FCA606"/>
              </a:buClr>
              <a:buFont typeface="Arial"/>
              <a:buChar char="•"/>
              <a:tabLst>
                <a:tab pos="218440" algn="l"/>
              </a:tabLst>
            </a:pPr>
            <a:r>
              <a:rPr sz="1400" spc="-5" dirty="0">
                <a:latin typeface="Arial Unicode MS"/>
                <a:cs typeface="Arial Unicode MS"/>
              </a:rPr>
              <a:t>Siguranţa</a:t>
            </a:r>
            <a:endParaRPr sz="1400">
              <a:latin typeface="Arial Unicode MS"/>
              <a:cs typeface="Arial Unicode MS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457839EA-4D51-9B62-D5C0-C24C9A10D4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377696"/>
            <a:ext cx="12192000" cy="4030979"/>
            <a:chOff x="0" y="1377696"/>
            <a:chExt cx="12192000" cy="4030979"/>
          </a:xfrm>
        </p:grpSpPr>
        <p:sp>
          <p:nvSpPr>
            <p:cNvPr id="3" name="object 3"/>
            <p:cNvSpPr/>
            <p:nvPr/>
          </p:nvSpPr>
          <p:spPr>
            <a:xfrm>
              <a:off x="5916167" y="1377696"/>
              <a:ext cx="6276340" cy="4030979"/>
            </a:xfrm>
            <a:custGeom>
              <a:avLst/>
              <a:gdLst/>
              <a:ahLst/>
              <a:cxnLst/>
              <a:rect l="l" t="t" r="r" b="b"/>
              <a:pathLst>
                <a:path w="6276340" h="4030979">
                  <a:moveTo>
                    <a:pt x="6275832" y="0"/>
                  </a:moveTo>
                  <a:lnTo>
                    <a:pt x="0" y="0"/>
                  </a:lnTo>
                  <a:lnTo>
                    <a:pt x="0" y="4030979"/>
                  </a:lnTo>
                  <a:lnTo>
                    <a:pt x="6275832" y="4030979"/>
                  </a:lnTo>
                  <a:lnTo>
                    <a:pt x="6275832" y="0"/>
                  </a:lnTo>
                  <a:close/>
                </a:path>
              </a:pathLst>
            </a:custGeom>
            <a:solidFill>
              <a:srgbClr val="E2E2E2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377696"/>
              <a:ext cx="5916295" cy="4030979"/>
            </a:xfrm>
            <a:custGeom>
              <a:avLst/>
              <a:gdLst/>
              <a:ahLst/>
              <a:cxnLst/>
              <a:rect l="l" t="t" r="r" b="b"/>
              <a:pathLst>
                <a:path w="5916295" h="4030979">
                  <a:moveTo>
                    <a:pt x="5916168" y="0"/>
                  </a:moveTo>
                  <a:lnTo>
                    <a:pt x="0" y="0"/>
                  </a:lnTo>
                  <a:lnTo>
                    <a:pt x="0" y="4030979"/>
                  </a:lnTo>
                  <a:lnTo>
                    <a:pt x="5916168" y="4030979"/>
                  </a:lnTo>
                  <a:lnTo>
                    <a:pt x="5916168" y="0"/>
                  </a:lnTo>
                  <a:close/>
                </a:path>
              </a:pathLst>
            </a:custGeom>
            <a:solidFill>
              <a:srgbClr val="FFE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865619" y="2263140"/>
              <a:ext cx="4953000" cy="2696210"/>
            </a:xfrm>
            <a:custGeom>
              <a:avLst/>
              <a:gdLst/>
              <a:ahLst/>
              <a:cxnLst/>
              <a:rect l="l" t="t" r="r" b="b"/>
              <a:pathLst>
                <a:path w="4953000" h="2696210">
                  <a:moveTo>
                    <a:pt x="0" y="2695956"/>
                  </a:moveTo>
                  <a:lnTo>
                    <a:pt x="0" y="0"/>
                  </a:lnTo>
                </a:path>
                <a:path w="4953000" h="2696210">
                  <a:moveTo>
                    <a:pt x="0" y="2695956"/>
                  </a:moveTo>
                  <a:lnTo>
                    <a:pt x="4953000" y="2695956"/>
                  </a:lnTo>
                </a:path>
              </a:pathLst>
            </a:custGeom>
            <a:ln w="182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03297" y="251634"/>
            <a:ext cx="11315321" cy="978666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080">
              <a:lnSpc>
                <a:spcPts val="3260"/>
              </a:lnSpc>
              <a:spcBef>
                <a:spcPts val="695"/>
              </a:spcBef>
            </a:pPr>
            <a:r>
              <a:rPr spc="-20" dirty="0"/>
              <a:t>Eficacitatea </a:t>
            </a:r>
            <a:r>
              <a:rPr spc="-10" dirty="0"/>
              <a:t>la </a:t>
            </a:r>
            <a:r>
              <a:rPr spc="-20" dirty="0"/>
              <a:t>pacienţii vârstnici </a:t>
            </a:r>
            <a:r>
              <a:rPr spc="-15" dirty="0"/>
              <a:t>(vârsta ≥65 </a:t>
            </a:r>
            <a:r>
              <a:rPr spc="-10" dirty="0"/>
              <a:t>de</a:t>
            </a:r>
            <a:r>
              <a:rPr spc="-300" dirty="0"/>
              <a:t> </a:t>
            </a:r>
            <a:r>
              <a:rPr spc="-15" dirty="0"/>
              <a:t>ani)  </a:t>
            </a:r>
            <a:r>
              <a:rPr spc="-5" dirty="0"/>
              <a:t>cu </a:t>
            </a:r>
            <a:r>
              <a:rPr spc="-10" dirty="0"/>
              <a:t>TDM </a:t>
            </a:r>
            <a:r>
              <a:rPr spc="-20" dirty="0"/>
              <a:t>rezistentă </a:t>
            </a:r>
            <a:r>
              <a:rPr spc="-10" dirty="0"/>
              <a:t>la</a:t>
            </a:r>
            <a:r>
              <a:rPr spc="-210" dirty="0"/>
              <a:t> </a:t>
            </a:r>
            <a:r>
              <a:rPr spc="-20" dirty="0"/>
              <a:t>tratament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8733" y="5446604"/>
            <a:ext cx="11779885" cy="65214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50800" marR="62865" indent="-635">
              <a:lnSpc>
                <a:spcPts val="969"/>
              </a:lnSpc>
              <a:spcBef>
                <a:spcPts val="220"/>
              </a:spcBef>
            </a:pPr>
            <a:r>
              <a:rPr sz="900" dirty="0">
                <a:latin typeface="Calibri"/>
                <a:cs typeface="Calibri"/>
              </a:rPr>
              <a:t>O </a:t>
            </a:r>
            <a:r>
              <a:rPr sz="900" spc="-25" dirty="0">
                <a:latin typeface="Calibri"/>
                <a:cs typeface="Calibri"/>
              </a:rPr>
              <a:t>analiză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5" dirty="0">
                <a:latin typeface="Calibri"/>
                <a:cs typeface="Calibri"/>
              </a:rPr>
              <a:t>datelor controlate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sz="900" spc="-25" dirty="0">
                <a:latin typeface="Calibri"/>
                <a:cs typeface="Calibri"/>
              </a:rPr>
              <a:t>placebo </a:t>
            </a:r>
            <a:r>
              <a:rPr sz="900" spc="-20" dirty="0">
                <a:latin typeface="Calibri"/>
                <a:cs typeface="Calibri"/>
              </a:rPr>
              <a:t>din </a:t>
            </a:r>
            <a:r>
              <a:rPr sz="900" dirty="0">
                <a:latin typeface="Calibri"/>
                <a:cs typeface="Calibri"/>
              </a:rPr>
              <a:t>3 </a:t>
            </a:r>
            <a:r>
              <a:rPr sz="900" spc="-25" dirty="0">
                <a:latin typeface="Calibri"/>
                <a:cs typeface="Calibri"/>
              </a:rPr>
              <a:t>studii anterioare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5" dirty="0">
                <a:latin typeface="Calibri"/>
                <a:cs typeface="Calibri"/>
              </a:rPr>
              <a:t>determinat </a:t>
            </a:r>
            <a:r>
              <a:rPr sz="900" spc="-15" dirty="0">
                <a:latin typeface="Calibri"/>
                <a:cs typeface="Calibri"/>
              </a:rPr>
              <a:t>că </a:t>
            </a:r>
            <a:r>
              <a:rPr sz="900" spc="-25" dirty="0">
                <a:latin typeface="Calibri"/>
                <a:cs typeface="Calibri"/>
              </a:rPr>
              <a:t>diferenţa minimă importantă clinic </a:t>
            </a:r>
            <a:r>
              <a:rPr sz="900" spc="-20" dirty="0">
                <a:latin typeface="Calibri"/>
                <a:cs typeface="Calibri"/>
              </a:rPr>
              <a:t>faţă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placebo este </a:t>
            </a:r>
            <a:r>
              <a:rPr sz="900" dirty="0">
                <a:latin typeface="Calibri"/>
                <a:cs typeface="Calibri"/>
              </a:rPr>
              <a:t>o </a:t>
            </a:r>
            <a:r>
              <a:rPr sz="900" spc="-30" dirty="0">
                <a:latin typeface="Calibri"/>
                <a:cs typeface="Calibri"/>
              </a:rPr>
              <a:t>reducere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sz="900" spc="-20" dirty="0">
                <a:latin typeface="Calibri"/>
                <a:cs typeface="Calibri"/>
              </a:rPr>
              <a:t>≥1,6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5" dirty="0">
                <a:latin typeface="Calibri"/>
                <a:cs typeface="Calibri"/>
              </a:rPr>
              <a:t>scorului total MADRS</a:t>
            </a:r>
            <a:r>
              <a:rPr sz="900" spc="-37" baseline="27777" dirty="0">
                <a:latin typeface="Calibri"/>
                <a:cs typeface="Calibri"/>
              </a:rPr>
              <a:t>2</a:t>
            </a:r>
            <a:r>
              <a:rPr sz="900" spc="-25" dirty="0">
                <a:latin typeface="Calibri"/>
                <a:cs typeface="Calibri"/>
              </a:rPr>
              <a:t>. </a:t>
            </a:r>
            <a:r>
              <a:rPr sz="900" b="1" spc="-15" dirty="0">
                <a:latin typeface="Calibri"/>
                <a:cs typeface="Calibri"/>
              </a:rPr>
              <a:t>** </a:t>
            </a:r>
            <a:r>
              <a:rPr sz="900" spc="-25" dirty="0">
                <a:latin typeface="Calibri"/>
                <a:cs typeface="Calibri"/>
              </a:rPr>
              <a:t>Răspuns: </a:t>
            </a:r>
            <a:r>
              <a:rPr sz="900" spc="-30" dirty="0">
                <a:latin typeface="Calibri"/>
                <a:cs typeface="Calibri"/>
              </a:rPr>
              <a:t>reducere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sz="900" spc="-20" dirty="0">
                <a:latin typeface="Calibri"/>
                <a:cs typeface="Calibri"/>
              </a:rPr>
              <a:t>≥50%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5" dirty="0">
                <a:latin typeface="Calibri"/>
                <a:cs typeface="Calibri"/>
              </a:rPr>
              <a:t>scorului MADRS </a:t>
            </a:r>
            <a:r>
              <a:rPr sz="900" spc="-20" dirty="0">
                <a:latin typeface="Calibri"/>
                <a:cs typeface="Calibri"/>
              </a:rPr>
              <a:t>faţă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momentul </a:t>
            </a:r>
            <a:r>
              <a:rPr sz="900" spc="-30" dirty="0">
                <a:latin typeface="Calibri"/>
                <a:cs typeface="Calibri"/>
              </a:rPr>
              <a:t>iniţial; remisiune:  </a:t>
            </a:r>
            <a:r>
              <a:rPr sz="900" spc="-20" dirty="0">
                <a:latin typeface="Calibri"/>
                <a:cs typeface="Calibri"/>
              </a:rPr>
              <a:t>scor </a:t>
            </a:r>
            <a:r>
              <a:rPr sz="900" spc="-25" dirty="0">
                <a:latin typeface="Calibri"/>
                <a:cs typeface="Calibri"/>
              </a:rPr>
              <a:t>total MADRS</a:t>
            </a:r>
            <a:r>
              <a:rPr sz="900" spc="-60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≤12</a:t>
            </a:r>
            <a:r>
              <a:rPr sz="900" spc="-37" baseline="27777" dirty="0">
                <a:latin typeface="Calibri"/>
                <a:cs typeface="Calibri"/>
              </a:rPr>
              <a:t>1</a:t>
            </a:r>
            <a:r>
              <a:rPr sz="900" spc="-25" dirty="0">
                <a:latin typeface="Calibri"/>
                <a:cs typeface="Calibri"/>
              </a:rPr>
              <a:t>.</a:t>
            </a:r>
            <a:endParaRPr sz="900" dirty="0">
              <a:latin typeface="Calibri"/>
              <a:cs typeface="Calibri"/>
            </a:endParaRPr>
          </a:p>
          <a:p>
            <a:pPr marL="50800" marR="17780" indent="-635">
              <a:lnSpc>
                <a:spcPct val="100000"/>
              </a:lnSpc>
              <a:spcBef>
                <a:spcPts val="710"/>
              </a:spcBef>
            </a:pPr>
            <a:r>
              <a:rPr sz="900" b="1" spc="-15" dirty="0">
                <a:solidFill>
                  <a:srgbClr val="1D1C1C"/>
                </a:solidFill>
                <a:latin typeface="Calibri"/>
                <a:cs typeface="Calibri"/>
              </a:rPr>
              <a:t>1.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Ochs-Ross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R, et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al. </a:t>
            </a:r>
            <a:r>
              <a:rPr sz="900" i="1" spc="-15" dirty="0">
                <a:solidFill>
                  <a:srgbClr val="1D1C1C"/>
                </a:solidFill>
                <a:latin typeface="Calibri"/>
                <a:cs typeface="Calibri"/>
              </a:rPr>
              <a:t>Am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J </a:t>
            </a:r>
            <a:r>
              <a:rPr sz="900" i="1" spc="-25" dirty="0">
                <a:solidFill>
                  <a:srgbClr val="1D1C1C"/>
                </a:solidFill>
                <a:latin typeface="Calibri"/>
                <a:cs typeface="Calibri"/>
              </a:rPr>
              <a:t>Geriatr Psychiatry.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2019;27:S180–S181; </a:t>
            </a:r>
            <a:r>
              <a:rPr sz="900" b="1" spc="-15" dirty="0">
                <a:solidFill>
                  <a:srgbClr val="1D1C1C"/>
                </a:solidFill>
                <a:latin typeface="Calibri"/>
                <a:cs typeface="Calibri"/>
              </a:rPr>
              <a:t>2.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Duru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G,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Fantino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B. </a:t>
            </a:r>
            <a:r>
              <a:rPr sz="900" i="1" spc="-20" dirty="0">
                <a:solidFill>
                  <a:srgbClr val="1D1C1C"/>
                </a:solidFill>
                <a:latin typeface="Calibri"/>
                <a:cs typeface="Calibri"/>
              </a:rPr>
              <a:t>Curr Med Res Opin.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2008;24:1329–35; </a:t>
            </a:r>
            <a:r>
              <a:rPr sz="900" b="1" spc="-15" dirty="0">
                <a:solidFill>
                  <a:srgbClr val="1D1C1C"/>
                </a:solidFill>
                <a:latin typeface="Calibri"/>
                <a:cs typeface="Calibri"/>
              </a:rPr>
              <a:t>3.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Manthorpe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J,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Iliffe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S. </a:t>
            </a:r>
            <a:r>
              <a:rPr sz="900" i="1" spc="-15" dirty="0">
                <a:solidFill>
                  <a:srgbClr val="1D1C1C"/>
                </a:solidFill>
                <a:latin typeface="Calibri"/>
                <a:cs typeface="Calibri"/>
              </a:rPr>
              <a:t>Int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J </a:t>
            </a:r>
            <a:r>
              <a:rPr sz="900" i="1" spc="-25" dirty="0">
                <a:solidFill>
                  <a:srgbClr val="1D1C1C"/>
                </a:solidFill>
                <a:latin typeface="Calibri"/>
                <a:cs typeface="Calibri"/>
              </a:rPr>
              <a:t>Geriatr Psychiatry.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2010;25:1230–8; </a:t>
            </a:r>
            <a:r>
              <a:rPr sz="900" b="1" spc="-15" dirty="0">
                <a:solidFill>
                  <a:srgbClr val="1D1C1C"/>
                </a:solidFill>
                <a:latin typeface="Calibri"/>
                <a:cs typeface="Calibri"/>
              </a:rPr>
              <a:t>4.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Lenze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EJ, et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al. </a:t>
            </a:r>
            <a:r>
              <a:rPr sz="900" i="1" spc="-25" dirty="0">
                <a:solidFill>
                  <a:srgbClr val="1D1C1C"/>
                </a:solidFill>
                <a:latin typeface="Calibri"/>
                <a:cs typeface="Calibri"/>
              </a:rPr>
              <a:t>Dialogues Clin Neurosci.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2008;10:419–30; </a:t>
            </a:r>
            <a:r>
              <a:rPr sz="900" b="1" spc="-15" dirty="0">
                <a:solidFill>
                  <a:srgbClr val="1D1C1C"/>
                </a:solidFill>
                <a:latin typeface="Calibri"/>
                <a:cs typeface="Calibri"/>
              </a:rPr>
              <a:t>5.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Alexopoulos </a:t>
            </a:r>
            <a:r>
              <a:rPr sz="900" spc="-30" dirty="0">
                <a:solidFill>
                  <a:srgbClr val="1D1C1C"/>
                </a:solidFill>
                <a:latin typeface="Calibri"/>
                <a:cs typeface="Calibri"/>
              </a:rPr>
              <a:t>G, 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Kelly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RE. </a:t>
            </a:r>
            <a:r>
              <a:rPr sz="900" i="1" spc="-25" dirty="0">
                <a:solidFill>
                  <a:srgbClr val="1D1C1C"/>
                </a:solidFill>
                <a:latin typeface="Calibri"/>
                <a:cs typeface="Calibri"/>
              </a:rPr>
              <a:t>World Psychiatry.</a:t>
            </a:r>
            <a:r>
              <a:rPr sz="900" i="1" spc="-4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spc="-30" dirty="0">
                <a:solidFill>
                  <a:srgbClr val="1D1C1C"/>
                </a:solidFill>
                <a:latin typeface="Calibri"/>
                <a:cs typeface="Calibri"/>
              </a:rPr>
              <a:t>2009;8:140–9.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156447" y="4241291"/>
            <a:ext cx="1054735" cy="708660"/>
          </a:xfrm>
          <a:prstGeom prst="rect">
            <a:avLst/>
          </a:prstGeom>
          <a:solidFill>
            <a:srgbClr val="757070"/>
          </a:solidFill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1900">
              <a:latin typeface="Times New Roman"/>
              <a:cs typeface="Times New Roman"/>
            </a:endParaRPr>
          </a:p>
          <a:p>
            <a:pPr marL="273050">
              <a:lnSpc>
                <a:spcPct val="100000"/>
              </a:lnSpc>
            </a:pPr>
            <a:r>
              <a:rPr sz="1400" dirty="0">
                <a:solidFill>
                  <a:srgbClr val="FFFFFF"/>
                </a:solidFill>
                <a:latin typeface="Arial Unicode MS"/>
                <a:cs typeface="Arial Unicode MS"/>
              </a:rPr>
              <a:t>13,3%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632947" y="4597908"/>
            <a:ext cx="1054735" cy="352425"/>
          </a:xfrm>
          <a:prstGeom prst="rect">
            <a:avLst/>
          </a:prstGeom>
          <a:solidFill>
            <a:srgbClr val="757070"/>
          </a:solidFill>
        </p:spPr>
        <p:txBody>
          <a:bodyPr vert="horz" wrap="square" lIns="0" tIns="64769" rIns="0" bIns="0" rtlCol="0">
            <a:spAutoFit/>
          </a:bodyPr>
          <a:lstStyle/>
          <a:p>
            <a:pPr marL="291465">
              <a:lnSpc>
                <a:spcPct val="100000"/>
              </a:lnSpc>
              <a:spcBef>
                <a:spcPts val="509"/>
              </a:spcBef>
            </a:pPr>
            <a:r>
              <a:rPr sz="1400" dirty="0">
                <a:solidFill>
                  <a:srgbClr val="FFFFFF"/>
                </a:solidFill>
                <a:latin typeface="Arial Unicode MS"/>
                <a:cs typeface="Arial Unicode MS"/>
              </a:rPr>
              <a:t>6,7%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11486" y="4841670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Unicode MS"/>
                <a:cs typeface="Arial Unicode MS"/>
              </a:rPr>
              <a:t>0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26752" y="4302631"/>
            <a:ext cx="1962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Unicode MS"/>
                <a:cs typeface="Arial Unicode MS"/>
              </a:rPr>
              <a:t>10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26752" y="3763592"/>
            <a:ext cx="1962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Unicode MS"/>
                <a:cs typeface="Arial Unicode MS"/>
              </a:rPr>
              <a:t>20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26752" y="3224553"/>
            <a:ext cx="1962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Unicode MS"/>
                <a:cs typeface="Arial Unicode MS"/>
              </a:rPr>
              <a:t>30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526752" y="2685515"/>
            <a:ext cx="1962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Unicode MS"/>
                <a:cs typeface="Arial Unicode MS"/>
              </a:rPr>
              <a:t>40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526752" y="2146476"/>
            <a:ext cx="1962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Unicode MS"/>
                <a:cs typeface="Arial Unicode MS"/>
              </a:rPr>
              <a:t>50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999757" y="2912558"/>
            <a:ext cx="332105" cy="1307465"/>
          </a:xfrm>
          <a:prstGeom prst="rect">
            <a:avLst/>
          </a:prstGeom>
        </p:spPr>
        <p:txBody>
          <a:bodyPr vert="vert270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800" b="1" spc="-5" dirty="0">
                <a:latin typeface="Arial Unicode MS"/>
                <a:cs typeface="Arial Unicode MS"/>
              </a:rPr>
              <a:t>%</a:t>
            </a:r>
            <a:r>
              <a:rPr sz="1800" b="1" spc="-114" dirty="0">
                <a:latin typeface="Arial Unicode MS"/>
                <a:cs typeface="Arial Unicode MS"/>
              </a:rPr>
              <a:t> </a:t>
            </a:r>
            <a:r>
              <a:rPr sz="1800" b="1" spc="-20" dirty="0">
                <a:latin typeface="Arial Unicode MS"/>
                <a:cs typeface="Arial Unicode MS"/>
              </a:rPr>
              <a:t>pacienţilor</a:t>
            </a:r>
            <a:endParaRPr sz="1800">
              <a:latin typeface="Arial Unicode MS"/>
              <a:cs typeface="Arial Unicode MS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362200" y="2415539"/>
            <a:ext cx="4773295" cy="1675130"/>
            <a:chOff x="2362200" y="2415539"/>
            <a:chExt cx="4773295" cy="1675130"/>
          </a:xfrm>
        </p:grpSpPr>
        <p:sp>
          <p:nvSpPr>
            <p:cNvPr id="18" name="object 18"/>
            <p:cNvSpPr/>
            <p:nvPr/>
          </p:nvSpPr>
          <p:spPr>
            <a:xfrm>
              <a:off x="7027164" y="2415539"/>
              <a:ext cx="108203" cy="10820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027164" y="2732531"/>
              <a:ext cx="108203" cy="10820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362200" y="2830067"/>
              <a:ext cx="1260475" cy="1260475"/>
            </a:xfrm>
            <a:custGeom>
              <a:avLst/>
              <a:gdLst/>
              <a:ahLst/>
              <a:cxnLst/>
              <a:rect l="l" t="t" r="r" b="b"/>
              <a:pathLst>
                <a:path w="1260475" h="1260475">
                  <a:moveTo>
                    <a:pt x="630174" y="0"/>
                  </a:moveTo>
                  <a:lnTo>
                    <a:pt x="583143" y="1728"/>
                  </a:lnTo>
                  <a:lnTo>
                    <a:pt x="537052" y="6832"/>
                  </a:lnTo>
                  <a:lnTo>
                    <a:pt x="492021" y="15191"/>
                  </a:lnTo>
                  <a:lnTo>
                    <a:pt x="448173" y="26681"/>
                  </a:lnTo>
                  <a:lnTo>
                    <a:pt x="405628" y="41181"/>
                  </a:lnTo>
                  <a:lnTo>
                    <a:pt x="364510" y="58570"/>
                  </a:lnTo>
                  <a:lnTo>
                    <a:pt x="324940" y="78726"/>
                  </a:lnTo>
                  <a:lnTo>
                    <a:pt x="287039" y="101526"/>
                  </a:lnTo>
                  <a:lnTo>
                    <a:pt x="250930" y="126848"/>
                  </a:lnTo>
                  <a:lnTo>
                    <a:pt x="216735" y="154572"/>
                  </a:lnTo>
                  <a:lnTo>
                    <a:pt x="184575" y="184575"/>
                  </a:lnTo>
                  <a:lnTo>
                    <a:pt x="154572" y="216735"/>
                  </a:lnTo>
                  <a:lnTo>
                    <a:pt x="126848" y="250930"/>
                  </a:lnTo>
                  <a:lnTo>
                    <a:pt x="101526" y="287039"/>
                  </a:lnTo>
                  <a:lnTo>
                    <a:pt x="78726" y="324940"/>
                  </a:lnTo>
                  <a:lnTo>
                    <a:pt x="58570" y="364510"/>
                  </a:lnTo>
                  <a:lnTo>
                    <a:pt x="41181" y="405628"/>
                  </a:lnTo>
                  <a:lnTo>
                    <a:pt x="26681" y="448173"/>
                  </a:lnTo>
                  <a:lnTo>
                    <a:pt x="15191" y="492021"/>
                  </a:lnTo>
                  <a:lnTo>
                    <a:pt x="6832" y="537052"/>
                  </a:lnTo>
                  <a:lnTo>
                    <a:pt x="1728" y="583143"/>
                  </a:lnTo>
                  <a:lnTo>
                    <a:pt x="0" y="630174"/>
                  </a:lnTo>
                  <a:lnTo>
                    <a:pt x="1728" y="677204"/>
                  </a:lnTo>
                  <a:lnTo>
                    <a:pt x="6832" y="723295"/>
                  </a:lnTo>
                  <a:lnTo>
                    <a:pt x="15191" y="768326"/>
                  </a:lnTo>
                  <a:lnTo>
                    <a:pt x="26681" y="812174"/>
                  </a:lnTo>
                  <a:lnTo>
                    <a:pt x="41181" y="854719"/>
                  </a:lnTo>
                  <a:lnTo>
                    <a:pt x="58570" y="895837"/>
                  </a:lnTo>
                  <a:lnTo>
                    <a:pt x="78726" y="935407"/>
                  </a:lnTo>
                  <a:lnTo>
                    <a:pt x="101526" y="973308"/>
                  </a:lnTo>
                  <a:lnTo>
                    <a:pt x="126848" y="1009417"/>
                  </a:lnTo>
                  <a:lnTo>
                    <a:pt x="154572" y="1043612"/>
                  </a:lnTo>
                  <a:lnTo>
                    <a:pt x="184575" y="1075772"/>
                  </a:lnTo>
                  <a:lnTo>
                    <a:pt x="216735" y="1105775"/>
                  </a:lnTo>
                  <a:lnTo>
                    <a:pt x="250930" y="1133499"/>
                  </a:lnTo>
                  <a:lnTo>
                    <a:pt x="287039" y="1158821"/>
                  </a:lnTo>
                  <a:lnTo>
                    <a:pt x="324940" y="1181621"/>
                  </a:lnTo>
                  <a:lnTo>
                    <a:pt x="364510" y="1201777"/>
                  </a:lnTo>
                  <a:lnTo>
                    <a:pt x="405628" y="1219166"/>
                  </a:lnTo>
                  <a:lnTo>
                    <a:pt x="448173" y="1233666"/>
                  </a:lnTo>
                  <a:lnTo>
                    <a:pt x="492021" y="1245156"/>
                  </a:lnTo>
                  <a:lnTo>
                    <a:pt x="537052" y="1253515"/>
                  </a:lnTo>
                  <a:lnTo>
                    <a:pt x="583143" y="1258619"/>
                  </a:lnTo>
                  <a:lnTo>
                    <a:pt x="630174" y="1260348"/>
                  </a:lnTo>
                  <a:lnTo>
                    <a:pt x="677204" y="1258619"/>
                  </a:lnTo>
                  <a:lnTo>
                    <a:pt x="723295" y="1253515"/>
                  </a:lnTo>
                  <a:lnTo>
                    <a:pt x="768326" y="1245156"/>
                  </a:lnTo>
                  <a:lnTo>
                    <a:pt x="812174" y="1233666"/>
                  </a:lnTo>
                  <a:lnTo>
                    <a:pt x="854719" y="1219166"/>
                  </a:lnTo>
                  <a:lnTo>
                    <a:pt x="895837" y="1201777"/>
                  </a:lnTo>
                  <a:lnTo>
                    <a:pt x="935407" y="1181621"/>
                  </a:lnTo>
                  <a:lnTo>
                    <a:pt x="973308" y="1158821"/>
                  </a:lnTo>
                  <a:lnTo>
                    <a:pt x="1009417" y="1133499"/>
                  </a:lnTo>
                  <a:lnTo>
                    <a:pt x="1043612" y="1105775"/>
                  </a:lnTo>
                  <a:lnTo>
                    <a:pt x="1075772" y="1075772"/>
                  </a:lnTo>
                  <a:lnTo>
                    <a:pt x="1105775" y="1043612"/>
                  </a:lnTo>
                  <a:lnTo>
                    <a:pt x="1133499" y="1009417"/>
                  </a:lnTo>
                  <a:lnTo>
                    <a:pt x="1158821" y="973308"/>
                  </a:lnTo>
                  <a:lnTo>
                    <a:pt x="1181621" y="935407"/>
                  </a:lnTo>
                  <a:lnTo>
                    <a:pt x="1201777" y="895837"/>
                  </a:lnTo>
                  <a:lnTo>
                    <a:pt x="1219166" y="854719"/>
                  </a:lnTo>
                  <a:lnTo>
                    <a:pt x="1233666" y="812174"/>
                  </a:lnTo>
                  <a:lnTo>
                    <a:pt x="1245156" y="768326"/>
                  </a:lnTo>
                  <a:lnTo>
                    <a:pt x="1253515" y="723295"/>
                  </a:lnTo>
                  <a:lnTo>
                    <a:pt x="1258619" y="677204"/>
                  </a:lnTo>
                  <a:lnTo>
                    <a:pt x="1260348" y="630174"/>
                  </a:lnTo>
                  <a:lnTo>
                    <a:pt x="1258619" y="583143"/>
                  </a:lnTo>
                  <a:lnTo>
                    <a:pt x="1253515" y="537052"/>
                  </a:lnTo>
                  <a:lnTo>
                    <a:pt x="1245156" y="492021"/>
                  </a:lnTo>
                  <a:lnTo>
                    <a:pt x="1233666" y="448173"/>
                  </a:lnTo>
                  <a:lnTo>
                    <a:pt x="1219166" y="405628"/>
                  </a:lnTo>
                  <a:lnTo>
                    <a:pt x="1201777" y="364510"/>
                  </a:lnTo>
                  <a:lnTo>
                    <a:pt x="1181621" y="324940"/>
                  </a:lnTo>
                  <a:lnTo>
                    <a:pt x="1158821" y="287039"/>
                  </a:lnTo>
                  <a:lnTo>
                    <a:pt x="1133499" y="250930"/>
                  </a:lnTo>
                  <a:lnTo>
                    <a:pt x="1105775" y="216735"/>
                  </a:lnTo>
                  <a:lnTo>
                    <a:pt x="1075772" y="184575"/>
                  </a:lnTo>
                  <a:lnTo>
                    <a:pt x="1043612" y="154572"/>
                  </a:lnTo>
                  <a:lnTo>
                    <a:pt x="1009417" y="126848"/>
                  </a:lnTo>
                  <a:lnTo>
                    <a:pt x="973308" y="101526"/>
                  </a:lnTo>
                  <a:lnTo>
                    <a:pt x="935407" y="78726"/>
                  </a:lnTo>
                  <a:lnTo>
                    <a:pt x="895837" y="58570"/>
                  </a:lnTo>
                  <a:lnTo>
                    <a:pt x="854719" y="41181"/>
                  </a:lnTo>
                  <a:lnTo>
                    <a:pt x="812174" y="26681"/>
                  </a:lnTo>
                  <a:lnTo>
                    <a:pt x="768326" y="15191"/>
                  </a:lnTo>
                  <a:lnTo>
                    <a:pt x="723295" y="6832"/>
                  </a:lnTo>
                  <a:lnTo>
                    <a:pt x="677204" y="1728"/>
                  </a:lnTo>
                  <a:lnTo>
                    <a:pt x="630174" y="0"/>
                  </a:lnTo>
                  <a:close/>
                </a:path>
              </a:pathLst>
            </a:custGeom>
            <a:solidFill>
              <a:srgbClr val="522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52115" y="2921507"/>
              <a:ext cx="1080770" cy="1079500"/>
            </a:xfrm>
            <a:custGeom>
              <a:avLst/>
              <a:gdLst/>
              <a:ahLst/>
              <a:cxnLst/>
              <a:rect l="l" t="t" r="r" b="b"/>
              <a:pathLst>
                <a:path w="1080770" h="1079500">
                  <a:moveTo>
                    <a:pt x="540258" y="0"/>
                  </a:moveTo>
                  <a:lnTo>
                    <a:pt x="491083" y="2204"/>
                  </a:lnTo>
                  <a:lnTo>
                    <a:pt x="443146" y="8692"/>
                  </a:lnTo>
                  <a:lnTo>
                    <a:pt x="396636" y="19271"/>
                  </a:lnTo>
                  <a:lnTo>
                    <a:pt x="351745" y="33752"/>
                  </a:lnTo>
                  <a:lnTo>
                    <a:pt x="308663" y="51944"/>
                  </a:lnTo>
                  <a:lnTo>
                    <a:pt x="267580" y="73657"/>
                  </a:lnTo>
                  <a:lnTo>
                    <a:pt x="228688" y="98700"/>
                  </a:lnTo>
                  <a:lnTo>
                    <a:pt x="192177" y="126882"/>
                  </a:lnTo>
                  <a:lnTo>
                    <a:pt x="158238" y="158014"/>
                  </a:lnTo>
                  <a:lnTo>
                    <a:pt x="127062" y="191905"/>
                  </a:lnTo>
                  <a:lnTo>
                    <a:pt x="98840" y="228365"/>
                  </a:lnTo>
                  <a:lnTo>
                    <a:pt x="73761" y="267202"/>
                  </a:lnTo>
                  <a:lnTo>
                    <a:pt x="52018" y="308227"/>
                  </a:lnTo>
                  <a:lnTo>
                    <a:pt x="33800" y="351248"/>
                  </a:lnTo>
                  <a:lnTo>
                    <a:pt x="19298" y="396076"/>
                  </a:lnTo>
                  <a:lnTo>
                    <a:pt x="8704" y="442521"/>
                  </a:lnTo>
                  <a:lnTo>
                    <a:pt x="2207" y="490390"/>
                  </a:lnTo>
                  <a:lnTo>
                    <a:pt x="0" y="539496"/>
                  </a:lnTo>
                  <a:lnTo>
                    <a:pt x="2207" y="588601"/>
                  </a:lnTo>
                  <a:lnTo>
                    <a:pt x="8704" y="636470"/>
                  </a:lnTo>
                  <a:lnTo>
                    <a:pt x="19298" y="682915"/>
                  </a:lnTo>
                  <a:lnTo>
                    <a:pt x="33800" y="727743"/>
                  </a:lnTo>
                  <a:lnTo>
                    <a:pt x="52018" y="770764"/>
                  </a:lnTo>
                  <a:lnTo>
                    <a:pt x="73761" y="811789"/>
                  </a:lnTo>
                  <a:lnTo>
                    <a:pt x="98840" y="850626"/>
                  </a:lnTo>
                  <a:lnTo>
                    <a:pt x="127062" y="887086"/>
                  </a:lnTo>
                  <a:lnTo>
                    <a:pt x="158238" y="920977"/>
                  </a:lnTo>
                  <a:lnTo>
                    <a:pt x="192177" y="952109"/>
                  </a:lnTo>
                  <a:lnTo>
                    <a:pt x="228688" y="980291"/>
                  </a:lnTo>
                  <a:lnTo>
                    <a:pt x="267580" y="1005334"/>
                  </a:lnTo>
                  <a:lnTo>
                    <a:pt x="308663" y="1027047"/>
                  </a:lnTo>
                  <a:lnTo>
                    <a:pt x="351745" y="1045239"/>
                  </a:lnTo>
                  <a:lnTo>
                    <a:pt x="396636" y="1059720"/>
                  </a:lnTo>
                  <a:lnTo>
                    <a:pt x="443146" y="1070299"/>
                  </a:lnTo>
                  <a:lnTo>
                    <a:pt x="491083" y="1076787"/>
                  </a:lnTo>
                  <a:lnTo>
                    <a:pt x="540258" y="1078992"/>
                  </a:lnTo>
                  <a:lnTo>
                    <a:pt x="589432" y="1076787"/>
                  </a:lnTo>
                  <a:lnTo>
                    <a:pt x="637369" y="1070299"/>
                  </a:lnTo>
                  <a:lnTo>
                    <a:pt x="683879" y="1059720"/>
                  </a:lnTo>
                  <a:lnTo>
                    <a:pt x="728770" y="1045239"/>
                  </a:lnTo>
                  <a:lnTo>
                    <a:pt x="771852" y="1027047"/>
                  </a:lnTo>
                  <a:lnTo>
                    <a:pt x="812935" y="1005334"/>
                  </a:lnTo>
                  <a:lnTo>
                    <a:pt x="851827" y="980291"/>
                  </a:lnTo>
                  <a:lnTo>
                    <a:pt x="888338" y="952109"/>
                  </a:lnTo>
                  <a:lnTo>
                    <a:pt x="922277" y="920977"/>
                  </a:lnTo>
                  <a:lnTo>
                    <a:pt x="953453" y="887086"/>
                  </a:lnTo>
                  <a:lnTo>
                    <a:pt x="981675" y="850626"/>
                  </a:lnTo>
                  <a:lnTo>
                    <a:pt x="1006754" y="811789"/>
                  </a:lnTo>
                  <a:lnTo>
                    <a:pt x="1028497" y="770764"/>
                  </a:lnTo>
                  <a:lnTo>
                    <a:pt x="1046715" y="727743"/>
                  </a:lnTo>
                  <a:lnTo>
                    <a:pt x="1061217" y="682915"/>
                  </a:lnTo>
                  <a:lnTo>
                    <a:pt x="1071811" y="636470"/>
                  </a:lnTo>
                  <a:lnTo>
                    <a:pt x="1078308" y="588601"/>
                  </a:lnTo>
                  <a:lnTo>
                    <a:pt x="1080516" y="539496"/>
                  </a:lnTo>
                  <a:lnTo>
                    <a:pt x="1078308" y="490390"/>
                  </a:lnTo>
                  <a:lnTo>
                    <a:pt x="1071811" y="442521"/>
                  </a:lnTo>
                  <a:lnTo>
                    <a:pt x="1061217" y="396076"/>
                  </a:lnTo>
                  <a:lnTo>
                    <a:pt x="1046715" y="351248"/>
                  </a:lnTo>
                  <a:lnTo>
                    <a:pt x="1028497" y="308227"/>
                  </a:lnTo>
                  <a:lnTo>
                    <a:pt x="1006754" y="267202"/>
                  </a:lnTo>
                  <a:lnTo>
                    <a:pt x="981675" y="228365"/>
                  </a:lnTo>
                  <a:lnTo>
                    <a:pt x="953453" y="191905"/>
                  </a:lnTo>
                  <a:lnTo>
                    <a:pt x="922277" y="158014"/>
                  </a:lnTo>
                  <a:lnTo>
                    <a:pt x="888338" y="126882"/>
                  </a:lnTo>
                  <a:lnTo>
                    <a:pt x="851827" y="98700"/>
                  </a:lnTo>
                  <a:lnTo>
                    <a:pt x="812935" y="73657"/>
                  </a:lnTo>
                  <a:lnTo>
                    <a:pt x="771852" y="51944"/>
                  </a:lnTo>
                  <a:lnTo>
                    <a:pt x="728770" y="33752"/>
                  </a:lnTo>
                  <a:lnTo>
                    <a:pt x="683879" y="19271"/>
                  </a:lnTo>
                  <a:lnTo>
                    <a:pt x="637369" y="8692"/>
                  </a:lnTo>
                  <a:lnTo>
                    <a:pt x="589432" y="2204"/>
                  </a:lnTo>
                  <a:lnTo>
                    <a:pt x="5402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631944" y="3052570"/>
              <a:ext cx="728345" cy="748665"/>
            </a:xfrm>
            <a:custGeom>
              <a:avLst/>
              <a:gdLst/>
              <a:ahLst/>
              <a:cxnLst/>
              <a:rect l="l" t="t" r="r" b="b"/>
              <a:pathLst>
                <a:path w="728345" h="748664">
                  <a:moveTo>
                    <a:pt x="641718" y="109600"/>
                  </a:moveTo>
                  <a:lnTo>
                    <a:pt x="86194" y="109600"/>
                  </a:lnTo>
                  <a:lnTo>
                    <a:pt x="52560" y="116341"/>
                  </a:lnTo>
                  <a:lnTo>
                    <a:pt x="25171" y="134753"/>
                  </a:lnTo>
                  <a:lnTo>
                    <a:pt x="6745" y="162118"/>
                  </a:lnTo>
                  <a:lnTo>
                    <a:pt x="0" y="195719"/>
                  </a:lnTo>
                  <a:lnTo>
                    <a:pt x="0" y="662292"/>
                  </a:lnTo>
                  <a:lnTo>
                    <a:pt x="6745" y="695899"/>
                  </a:lnTo>
                  <a:lnTo>
                    <a:pt x="25171" y="723263"/>
                  </a:lnTo>
                  <a:lnTo>
                    <a:pt x="52560" y="741671"/>
                  </a:lnTo>
                  <a:lnTo>
                    <a:pt x="86194" y="748410"/>
                  </a:lnTo>
                  <a:lnTo>
                    <a:pt x="641718" y="748410"/>
                  </a:lnTo>
                  <a:lnTo>
                    <a:pt x="675345" y="741671"/>
                  </a:lnTo>
                  <a:lnTo>
                    <a:pt x="702730" y="723263"/>
                  </a:lnTo>
                  <a:lnTo>
                    <a:pt x="721155" y="695899"/>
                  </a:lnTo>
                  <a:lnTo>
                    <a:pt x="727900" y="662292"/>
                  </a:lnTo>
                  <a:lnTo>
                    <a:pt x="727900" y="318617"/>
                  </a:lnTo>
                  <a:lnTo>
                    <a:pt x="45453" y="318617"/>
                  </a:lnTo>
                  <a:lnTo>
                    <a:pt x="45453" y="195719"/>
                  </a:lnTo>
                  <a:lnTo>
                    <a:pt x="48624" y="179778"/>
                  </a:lnTo>
                  <a:lnTo>
                    <a:pt x="57303" y="166846"/>
                  </a:lnTo>
                  <a:lnTo>
                    <a:pt x="70243" y="158172"/>
                  </a:lnTo>
                  <a:lnTo>
                    <a:pt x="86194" y="155003"/>
                  </a:lnTo>
                  <a:lnTo>
                    <a:pt x="716364" y="155003"/>
                  </a:lnTo>
                  <a:lnTo>
                    <a:pt x="702730" y="134753"/>
                  </a:lnTo>
                  <a:lnTo>
                    <a:pt x="675345" y="116341"/>
                  </a:lnTo>
                  <a:lnTo>
                    <a:pt x="641718" y="109600"/>
                  </a:lnTo>
                  <a:close/>
                </a:path>
                <a:path w="728345" h="748664">
                  <a:moveTo>
                    <a:pt x="716364" y="155003"/>
                  </a:moveTo>
                  <a:lnTo>
                    <a:pt x="641718" y="155003"/>
                  </a:lnTo>
                  <a:lnTo>
                    <a:pt x="657669" y="158172"/>
                  </a:lnTo>
                  <a:lnTo>
                    <a:pt x="670609" y="166846"/>
                  </a:lnTo>
                  <a:lnTo>
                    <a:pt x="679289" y="179778"/>
                  </a:lnTo>
                  <a:lnTo>
                    <a:pt x="682459" y="195719"/>
                  </a:lnTo>
                  <a:lnTo>
                    <a:pt x="682459" y="318617"/>
                  </a:lnTo>
                  <a:lnTo>
                    <a:pt x="727900" y="318617"/>
                  </a:lnTo>
                  <a:lnTo>
                    <a:pt x="727900" y="195719"/>
                  </a:lnTo>
                  <a:lnTo>
                    <a:pt x="721155" y="162118"/>
                  </a:lnTo>
                  <a:lnTo>
                    <a:pt x="716364" y="155003"/>
                  </a:lnTo>
                  <a:close/>
                </a:path>
                <a:path w="728345" h="748664">
                  <a:moveTo>
                    <a:pt x="177863" y="0"/>
                  </a:moveTo>
                  <a:lnTo>
                    <a:pt x="166394" y="2213"/>
                  </a:lnTo>
                  <a:lnTo>
                    <a:pt x="157199" y="8316"/>
                  </a:lnTo>
                  <a:lnTo>
                    <a:pt x="151086" y="17503"/>
                  </a:lnTo>
                  <a:lnTo>
                    <a:pt x="148869" y="28968"/>
                  </a:lnTo>
                  <a:lnTo>
                    <a:pt x="148869" y="109600"/>
                  </a:lnTo>
                  <a:lnTo>
                    <a:pt x="206857" y="109600"/>
                  </a:lnTo>
                  <a:lnTo>
                    <a:pt x="206857" y="28968"/>
                  </a:lnTo>
                  <a:lnTo>
                    <a:pt x="204641" y="17836"/>
                  </a:lnTo>
                  <a:lnTo>
                    <a:pt x="198532" y="8612"/>
                  </a:lnTo>
                  <a:lnTo>
                    <a:pt x="189337" y="2324"/>
                  </a:lnTo>
                  <a:lnTo>
                    <a:pt x="177863" y="0"/>
                  </a:lnTo>
                  <a:close/>
                </a:path>
                <a:path w="728345" h="748664">
                  <a:moveTo>
                    <a:pt x="549262" y="0"/>
                  </a:moveTo>
                  <a:lnTo>
                    <a:pt x="537788" y="2213"/>
                  </a:lnTo>
                  <a:lnTo>
                    <a:pt x="528593" y="8316"/>
                  </a:lnTo>
                  <a:lnTo>
                    <a:pt x="522483" y="17503"/>
                  </a:lnTo>
                  <a:lnTo>
                    <a:pt x="520268" y="28968"/>
                  </a:lnTo>
                  <a:lnTo>
                    <a:pt x="520268" y="109600"/>
                  </a:lnTo>
                  <a:lnTo>
                    <a:pt x="578256" y="109600"/>
                  </a:lnTo>
                  <a:lnTo>
                    <a:pt x="578256" y="28968"/>
                  </a:lnTo>
                  <a:lnTo>
                    <a:pt x="576040" y="17836"/>
                  </a:lnTo>
                  <a:lnTo>
                    <a:pt x="569931" y="8612"/>
                  </a:lnTo>
                  <a:lnTo>
                    <a:pt x="560736" y="2324"/>
                  </a:lnTo>
                  <a:lnTo>
                    <a:pt x="549262" y="0"/>
                  </a:lnTo>
                  <a:close/>
                </a:path>
              </a:pathLst>
            </a:custGeom>
            <a:solidFill>
              <a:srgbClr val="522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7187662" y="2273900"/>
            <a:ext cx="3700779" cy="66103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80"/>
              </a:spcBef>
            </a:pPr>
            <a:r>
              <a:rPr lang="ro-RO" sz="1600" spc="-25" dirty="0">
                <a:latin typeface="Arial Unicode MS"/>
                <a:cs typeface="Arial Unicode MS"/>
              </a:rPr>
              <a:t>Esketamină</a:t>
            </a:r>
            <a:r>
              <a:rPr sz="1575" spc="-37" baseline="26455" dirty="0">
                <a:latin typeface="Arial Unicode MS"/>
                <a:cs typeface="Arial Unicode MS"/>
              </a:rPr>
              <a:t> </a:t>
            </a:r>
            <a:r>
              <a:rPr sz="1600" spc="-5" dirty="0">
                <a:latin typeface="Arial Unicode MS"/>
                <a:cs typeface="Arial Unicode MS"/>
              </a:rPr>
              <a:t>+ </a:t>
            </a:r>
            <a:r>
              <a:rPr sz="1600" spc="-25" dirty="0">
                <a:latin typeface="Arial Unicode MS"/>
                <a:cs typeface="Arial Unicode MS"/>
              </a:rPr>
              <a:t>SSRI/SNRI</a:t>
            </a:r>
            <a:r>
              <a:rPr sz="1600" spc="-150" dirty="0">
                <a:latin typeface="Arial Unicode MS"/>
                <a:cs typeface="Arial Unicode MS"/>
              </a:rPr>
              <a:t> </a:t>
            </a:r>
            <a:r>
              <a:rPr sz="1600" spc="-30" dirty="0">
                <a:latin typeface="Arial Unicode MS"/>
                <a:cs typeface="Arial Unicode MS"/>
              </a:rPr>
              <a:t>(n=72)</a:t>
            </a:r>
            <a:endParaRPr sz="1600" dirty="0">
              <a:latin typeface="Arial Unicode MS"/>
              <a:cs typeface="Arial Unicode MS"/>
            </a:endParaRPr>
          </a:p>
          <a:p>
            <a:pPr marL="38100">
              <a:lnSpc>
                <a:spcPct val="100000"/>
              </a:lnSpc>
              <a:spcBef>
                <a:spcPts val="585"/>
              </a:spcBef>
            </a:pPr>
            <a:r>
              <a:rPr sz="1600" spc="-25" dirty="0">
                <a:latin typeface="Arial Unicode MS"/>
                <a:cs typeface="Arial Unicode MS"/>
              </a:rPr>
              <a:t>Placebo spray nazal </a:t>
            </a:r>
            <a:r>
              <a:rPr sz="1600" spc="-5" dirty="0">
                <a:latin typeface="Arial Unicode MS"/>
                <a:cs typeface="Arial Unicode MS"/>
              </a:rPr>
              <a:t>+ </a:t>
            </a:r>
            <a:r>
              <a:rPr sz="1600" spc="-25" dirty="0">
                <a:latin typeface="Arial Unicode MS"/>
                <a:cs typeface="Arial Unicode MS"/>
              </a:rPr>
              <a:t>SSRI/SNRI</a:t>
            </a:r>
            <a:r>
              <a:rPr sz="1600" spc="-55" dirty="0">
                <a:latin typeface="Arial Unicode MS"/>
                <a:cs typeface="Arial Unicode MS"/>
              </a:rPr>
              <a:t> </a:t>
            </a:r>
            <a:r>
              <a:rPr sz="1600" spc="-30" dirty="0">
                <a:latin typeface="Arial Unicode MS"/>
                <a:cs typeface="Arial Unicode MS"/>
              </a:rPr>
              <a:t>(n=65)</a:t>
            </a:r>
            <a:endParaRPr sz="1600" dirty="0">
              <a:latin typeface="Arial Unicode MS"/>
              <a:cs typeface="Arial Unicode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34263" y="1498738"/>
            <a:ext cx="4364990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969010" marR="30480" indent="-931544">
              <a:lnSpc>
                <a:spcPts val="1939"/>
              </a:lnSpc>
              <a:spcBef>
                <a:spcPts val="345"/>
              </a:spcBef>
            </a:pPr>
            <a:r>
              <a:rPr sz="18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Ratele </a:t>
            </a:r>
            <a:r>
              <a:rPr sz="18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de </a:t>
            </a:r>
            <a:r>
              <a:rPr sz="18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răspuns </a:t>
            </a:r>
            <a:r>
              <a:rPr sz="1800" b="1" spc="-10" dirty="0">
                <a:solidFill>
                  <a:srgbClr val="1D1C1C"/>
                </a:solidFill>
                <a:latin typeface="Arial Unicode MS"/>
                <a:cs typeface="Arial Unicode MS"/>
              </a:rPr>
              <a:t>şi </a:t>
            </a:r>
            <a:r>
              <a:rPr sz="18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remisiune </a:t>
            </a:r>
            <a:r>
              <a:rPr sz="1800" b="1" spc="-10" dirty="0">
                <a:solidFill>
                  <a:srgbClr val="1D1C1C"/>
                </a:solidFill>
                <a:latin typeface="Arial Unicode MS"/>
                <a:cs typeface="Arial Unicode MS"/>
              </a:rPr>
              <a:t>în </a:t>
            </a:r>
            <a:r>
              <a:rPr sz="18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ziua</a:t>
            </a:r>
            <a:r>
              <a:rPr sz="1800" b="1" spc="-36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28</a:t>
            </a:r>
            <a:r>
              <a:rPr sz="1800" b="1" spc="-22" baseline="25462" dirty="0">
                <a:solidFill>
                  <a:srgbClr val="1D1C1C"/>
                </a:solidFill>
                <a:latin typeface="Arial Unicode MS"/>
                <a:cs typeface="Arial Unicode MS"/>
              </a:rPr>
              <a:t>1**  </a:t>
            </a:r>
            <a:r>
              <a:rPr sz="1800" spc="-25" dirty="0">
                <a:solidFill>
                  <a:srgbClr val="1D1C1C"/>
                </a:solidFill>
                <a:latin typeface="Arial Unicode MS"/>
                <a:cs typeface="Arial Unicode MS"/>
              </a:rPr>
              <a:t>(criterii finale</a:t>
            </a:r>
            <a:r>
              <a:rPr sz="180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25" dirty="0">
                <a:solidFill>
                  <a:srgbClr val="1D1C1C"/>
                </a:solidFill>
                <a:latin typeface="Arial Unicode MS"/>
                <a:cs typeface="Arial Unicode MS"/>
              </a:rPr>
              <a:t>secundare)</a:t>
            </a:r>
            <a:endParaRPr sz="1800">
              <a:latin typeface="Arial Unicode MS"/>
              <a:cs typeface="Arial Unicode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431827" y="5037057"/>
            <a:ext cx="3756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2536825" algn="l"/>
              </a:tabLst>
            </a:pPr>
            <a:r>
              <a:rPr sz="1800" b="1" dirty="0">
                <a:solidFill>
                  <a:srgbClr val="1D1C1C"/>
                </a:solidFill>
                <a:latin typeface="Arial Unicode MS"/>
                <a:cs typeface="Arial Unicode MS"/>
              </a:rPr>
              <a:t>Răspuns</a:t>
            </a:r>
            <a:r>
              <a:rPr sz="1800" baseline="25462" dirty="0">
                <a:solidFill>
                  <a:srgbClr val="1D1C1C"/>
                </a:solidFill>
                <a:latin typeface="Arial Unicode MS"/>
                <a:cs typeface="Arial Unicode MS"/>
              </a:rPr>
              <a:t>‡	</a:t>
            </a:r>
            <a:r>
              <a:rPr sz="2700" b="1" baseline="1543" dirty="0">
                <a:solidFill>
                  <a:srgbClr val="1D1C1C"/>
                </a:solidFill>
                <a:latin typeface="Arial Unicode MS"/>
                <a:cs typeface="Arial Unicode MS"/>
              </a:rPr>
              <a:t>Remisiune</a:t>
            </a:r>
            <a:r>
              <a:rPr sz="1800" baseline="25462" dirty="0">
                <a:solidFill>
                  <a:srgbClr val="1D1C1C"/>
                </a:solidFill>
                <a:latin typeface="Arial Unicode MS"/>
                <a:cs typeface="Arial Unicode MS"/>
              </a:rPr>
              <a:t>‡</a:t>
            </a:r>
            <a:endParaRPr sz="1800" baseline="25462">
              <a:latin typeface="Arial Unicode MS"/>
              <a:cs typeface="Arial Unicode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60170" y="3293383"/>
            <a:ext cx="5474970" cy="1830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1270" algn="ctr">
              <a:lnSpc>
                <a:spcPct val="100000"/>
              </a:lnSpc>
              <a:spcBef>
                <a:spcPts val="105"/>
              </a:spcBef>
            </a:pPr>
            <a:r>
              <a:rPr sz="3200" b="1" spc="5" dirty="0">
                <a:solidFill>
                  <a:srgbClr val="FFFFFF"/>
                </a:solidFill>
                <a:latin typeface="Arial Unicode MS"/>
                <a:cs typeface="Arial Unicode MS"/>
              </a:rPr>
              <a:t>28</a:t>
            </a:r>
            <a:endParaRPr sz="3200" dirty="0">
              <a:latin typeface="Arial Unicode MS"/>
              <a:cs typeface="Arial Unicode MS"/>
            </a:endParaRPr>
          </a:p>
          <a:p>
            <a:pPr marL="38100" marR="30480" algn="ctr">
              <a:lnSpc>
                <a:spcPts val="1630"/>
              </a:lnSpc>
              <a:spcBef>
                <a:spcPts val="3840"/>
              </a:spcBef>
            </a:pPr>
            <a:r>
              <a:rPr sz="1600" spc="-5" dirty="0">
                <a:solidFill>
                  <a:srgbClr val="1D1C1C"/>
                </a:solidFill>
                <a:latin typeface="Arial Unicode MS"/>
                <a:cs typeface="Arial Unicode MS"/>
              </a:rPr>
              <a:t>Până în ziua </a:t>
            </a:r>
            <a:r>
              <a:rPr sz="1600" spc="-10" dirty="0">
                <a:solidFill>
                  <a:srgbClr val="1D1C1C"/>
                </a:solidFill>
                <a:latin typeface="Arial Unicode MS"/>
                <a:cs typeface="Arial Unicode MS"/>
              </a:rPr>
              <a:t>28, </a:t>
            </a:r>
            <a:r>
              <a:rPr lang="ro-RO" sz="1600" b="1" dirty="0">
                <a:solidFill>
                  <a:srgbClr val="1D1C1C"/>
                </a:solidFill>
                <a:latin typeface="Arial Unicode MS"/>
                <a:cs typeface="Arial Unicode MS"/>
              </a:rPr>
              <a:t>Esketamină</a:t>
            </a:r>
            <a:r>
              <a:rPr sz="1575" b="1" baseline="2645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b="1" spc="-5" dirty="0">
                <a:solidFill>
                  <a:srgbClr val="1D1C1C"/>
                </a:solidFill>
                <a:latin typeface="Arial Unicode MS"/>
                <a:cs typeface="Arial Unicode MS"/>
              </a:rPr>
              <a:t>+ </a:t>
            </a:r>
            <a:r>
              <a:rPr sz="1600" b="1" dirty="0">
                <a:solidFill>
                  <a:srgbClr val="1D1C1C"/>
                </a:solidFill>
                <a:latin typeface="Arial Unicode MS"/>
                <a:cs typeface="Arial Unicode MS"/>
              </a:rPr>
              <a:t>SSRI/SNRI </a:t>
            </a:r>
            <a:r>
              <a:rPr sz="1600" b="1" spc="-5" dirty="0">
                <a:solidFill>
                  <a:srgbClr val="1D1C1C"/>
                </a:solidFill>
                <a:latin typeface="Arial Unicode MS"/>
                <a:cs typeface="Arial Unicode MS"/>
              </a:rPr>
              <a:t>a </a:t>
            </a:r>
            <a:r>
              <a:rPr sz="1600" b="1" dirty="0">
                <a:solidFill>
                  <a:srgbClr val="1D1C1C"/>
                </a:solidFill>
                <a:latin typeface="Arial Unicode MS"/>
                <a:cs typeface="Arial Unicode MS"/>
              </a:rPr>
              <a:t>demonstrat </a:t>
            </a:r>
            <a:r>
              <a:rPr sz="1600" b="1" spc="-5" dirty="0">
                <a:solidFill>
                  <a:srgbClr val="1D1C1C"/>
                </a:solidFill>
                <a:latin typeface="Arial Unicode MS"/>
                <a:cs typeface="Arial Unicode MS"/>
              </a:rPr>
              <a:t>o  </a:t>
            </a:r>
            <a:r>
              <a:rPr sz="1600" b="1" dirty="0">
                <a:solidFill>
                  <a:srgbClr val="1D1C1C"/>
                </a:solidFill>
                <a:latin typeface="Arial Unicode MS"/>
                <a:cs typeface="Arial Unicode MS"/>
              </a:rPr>
              <a:t>diferenţă de -3,6 puncte în privinţa scorului total </a:t>
            </a:r>
            <a:r>
              <a:rPr sz="1600" b="1" spc="5" dirty="0">
                <a:solidFill>
                  <a:srgbClr val="1D1C1C"/>
                </a:solidFill>
                <a:latin typeface="Arial Unicode MS"/>
                <a:cs typeface="Arial Unicode MS"/>
              </a:rPr>
              <a:t>MADRS  </a:t>
            </a:r>
            <a:r>
              <a:rPr sz="1600" spc="-5" dirty="0">
                <a:solidFill>
                  <a:srgbClr val="1D1C1C"/>
                </a:solidFill>
                <a:latin typeface="Arial Unicode MS"/>
                <a:cs typeface="Arial Unicode MS"/>
              </a:rPr>
              <a:t>faţă de placebo + SSRI/SNRI – o diferenţă nesemnificativă,  </a:t>
            </a:r>
            <a:r>
              <a:rPr sz="1600" spc="-10" dirty="0">
                <a:solidFill>
                  <a:srgbClr val="1D1C1C"/>
                </a:solidFill>
                <a:latin typeface="Arial Unicode MS"/>
                <a:cs typeface="Arial Unicode MS"/>
              </a:rPr>
              <a:t>dar </a:t>
            </a:r>
            <a:r>
              <a:rPr sz="1600" spc="-5" dirty="0">
                <a:solidFill>
                  <a:srgbClr val="1D1C1C"/>
                </a:solidFill>
                <a:latin typeface="Arial Unicode MS"/>
                <a:cs typeface="Arial Unicode MS"/>
              </a:rPr>
              <a:t>importantă</a:t>
            </a:r>
            <a:r>
              <a:rPr sz="1600" spc="3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dirty="0">
                <a:solidFill>
                  <a:srgbClr val="1D1C1C"/>
                </a:solidFill>
                <a:latin typeface="Arial Unicode MS"/>
                <a:cs typeface="Arial Unicode MS"/>
              </a:rPr>
              <a:t>clinic</a:t>
            </a:r>
            <a:r>
              <a:rPr sz="1575" baseline="26455" dirty="0">
                <a:solidFill>
                  <a:srgbClr val="1D1C1C"/>
                </a:solidFill>
                <a:latin typeface="Arial Unicode MS"/>
                <a:cs typeface="Arial Unicode MS"/>
              </a:rPr>
              <a:t>*1</a:t>
            </a:r>
            <a:endParaRPr sz="1575" baseline="26455" dirty="0">
              <a:latin typeface="Arial Unicode MS"/>
              <a:cs typeface="Arial Unicode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90843" y="1840701"/>
            <a:ext cx="540639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465" marR="30480" algn="ctr">
              <a:lnSpc>
                <a:spcPct val="100000"/>
              </a:lnSpc>
              <a:spcBef>
                <a:spcPts val="100"/>
              </a:spcBef>
            </a:pPr>
            <a:r>
              <a:rPr lang="ro-RO" sz="1800" b="1" dirty="0">
                <a:latin typeface="Arial Unicode MS"/>
                <a:cs typeface="Arial Unicode MS"/>
              </a:rPr>
              <a:t>Esketamină</a:t>
            </a:r>
            <a:r>
              <a:rPr sz="1800" b="1" baseline="25462" dirty="0">
                <a:latin typeface="Arial Unicode MS"/>
                <a:cs typeface="Arial Unicode MS"/>
              </a:rPr>
              <a:t> </a:t>
            </a:r>
            <a:r>
              <a:rPr sz="1800" b="1" spc="-5" dirty="0">
                <a:latin typeface="Arial Unicode MS"/>
                <a:cs typeface="Arial Unicode MS"/>
              </a:rPr>
              <a:t>+ </a:t>
            </a:r>
            <a:r>
              <a:rPr sz="1800" b="1" dirty="0">
                <a:latin typeface="Arial Unicode MS"/>
                <a:cs typeface="Arial Unicode MS"/>
              </a:rPr>
              <a:t>SSRI/SNRI </a:t>
            </a:r>
            <a:r>
              <a:rPr sz="1800" b="1" spc="-5" dirty="0">
                <a:latin typeface="Arial Unicode MS"/>
                <a:cs typeface="Arial Unicode MS"/>
              </a:rPr>
              <a:t>a </a:t>
            </a:r>
            <a:r>
              <a:rPr sz="1800" b="1" spc="5" dirty="0">
                <a:latin typeface="Arial Unicode MS"/>
                <a:cs typeface="Arial Unicode MS"/>
              </a:rPr>
              <a:t>fost </a:t>
            </a:r>
            <a:r>
              <a:rPr sz="1800" b="1" dirty="0">
                <a:latin typeface="Arial Unicode MS"/>
                <a:cs typeface="Arial Unicode MS"/>
              </a:rPr>
              <a:t>evaluat la </a:t>
            </a:r>
            <a:r>
              <a:rPr sz="1800" b="1" spc="-5" dirty="0">
                <a:latin typeface="Arial Unicode MS"/>
                <a:cs typeface="Arial Unicode MS"/>
              </a:rPr>
              <a:t>pacienţii  </a:t>
            </a:r>
            <a:r>
              <a:rPr sz="1800" b="1" dirty="0">
                <a:latin typeface="Arial Unicode MS"/>
                <a:cs typeface="Arial Unicode MS"/>
              </a:rPr>
              <a:t>vârstnici* </a:t>
            </a:r>
            <a:r>
              <a:rPr sz="1800" dirty="0">
                <a:latin typeface="Arial Unicode MS"/>
                <a:cs typeface="Arial Unicode MS"/>
              </a:rPr>
              <a:t>cu </a:t>
            </a:r>
            <a:r>
              <a:rPr sz="1800" spc="-5" dirty="0">
                <a:latin typeface="Arial Unicode MS"/>
                <a:cs typeface="Arial Unicode MS"/>
              </a:rPr>
              <a:t>TDM, care nu au </a:t>
            </a:r>
            <a:r>
              <a:rPr sz="1800" spc="-10" dirty="0">
                <a:latin typeface="Arial Unicode MS"/>
                <a:cs typeface="Arial Unicode MS"/>
              </a:rPr>
              <a:t>răspuns </a:t>
            </a:r>
            <a:r>
              <a:rPr sz="1800" spc="-5" dirty="0">
                <a:latin typeface="Arial Unicode MS"/>
                <a:cs typeface="Arial Unicode MS"/>
              </a:rPr>
              <a:t>la cel puţin </a:t>
            </a:r>
            <a:r>
              <a:rPr sz="1800" dirty="0">
                <a:latin typeface="Arial Unicode MS"/>
                <a:cs typeface="Arial Unicode MS"/>
              </a:rPr>
              <a:t>2  </a:t>
            </a:r>
            <a:r>
              <a:rPr sz="1800" spc="-5" dirty="0">
                <a:latin typeface="Arial Unicode MS"/>
                <a:cs typeface="Arial Unicode MS"/>
              </a:rPr>
              <a:t>tratamente</a:t>
            </a:r>
            <a:r>
              <a:rPr sz="1800" spc="-10" dirty="0">
                <a:latin typeface="Arial Unicode MS"/>
                <a:cs typeface="Arial Unicode MS"/>
              </a:rPr>
              <a:t> </a:t>
            </a:r>
            <a:r>
              <a:rPr sz="1800" spc="-5" dirty="0">
                <a:latin typeface="Arial Unicode MS"/>
                <a:cs typeface="Arial Unicode MS"/>
              </a:rPr>
              <a:t>AD</a:t>
            </a:r>
            <a:endParaRPr sz="1800" dirty="0">
              <a:latin typeface="Arial Unicode MS"/>
              <a:cs typeface="Arial Unicode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996683" y="3503676"/>
            <a:ext cx="1054735" cy="1446530"/>
          </a:xfrm>
          <a:prstGeom prst="rect">
            <a:avLst/>
          </a:prstGeom>
          <a:solidFill>
            <a:srgbClr val="F16F20"/>
          </a:solidFill>
        </p:spPr>
        <p:txBody>
          <a:bodyPr vert="horz" wrap="square" lIns="0" tIns="69215" rIns="0" bIns="0" rtlCol="0">
            <a:spAutoFit/>
          </a:bodyPr>
          <a:lstStyle/>
          <a:p>
            <a:pPr marL="274320">
              <a:lnSpc>
                <a:spcPct val="100000"/>
              </a:lnSpc>
              <a:spcBef>
                <a:spcPts val="545"/>
              </a:spcBef>
            </a:pPr>
            <a:r>
              <a:rPr sz="1400" dirty="0">
                <a:solidFill>
                  <a:srgbClr val="FFFFFF"/>
                </a:solidFill>
                <a:latin typeface="Arial Unicode MS"/>
                <a:cs typeface="Arial Unicode MS"/>
              </a:rPr>
              <a:t>27,0%</a:t>
            </a:r>
            <a:endParaRPr sz="1400">
              <a:latin typeface="Arial Unicode MS"/>
              <a:cs typeface="Arial Unicode MS"/>
            </a:endParaRPr>
          </a:p>
          <a:p>
            <a:pPr marL="85725">
              <a:lnSpc>
                <a:spcPct val="100000"/>
              </a:lnSpc>
              <a:spcBef>
                <a:spcPts val="1095"/>
              </a:spcBef>
            </a:pPr>
            <a:r>
              <a:rPr sz="1600" spc="-10" dirty="0">
                <a:solidFill>
                  <a:srgbClr val="FFFFFF"/>
                </a:solidFill>
                <a:latin typeface="Arial Unicode MS"/>
                <a:cs typeface="Arial Unicode MS"/>
              </a:rPr>
              <a:t>NNT </a:t>
            </a:r>
            <a:r>
              <a:rPr sz="1600" spc="-5" dirty="0">
                <a:solidFill>
                  <a:srgbClr val="FFFFFF"/>
                </a:solidFill>
                <a:latin typeface="Arial Unicode MS"/>
                <a:cs typeface="Arial Unicode MS"/>
              </a:rPr>
              <a:t>=</a:t>
            </a:r>
            <a:r>
              <a:rPr sz="1600" spc="-1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 Unicode MS"/>
                <a:cs typeface="Arial Unicode MS"/>
              </a:rPr>
              <a:t>8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473183" y="4015740"/>
            <a:ext cx="1054735" cy="934719"/>
          </a:xfrm>
          <a:prstGeom prst="rect">
            <a:avLst/>
          </a:prstGeom>
          <a:solidFill>
            <a:srgbClr val="F16F20"/>
          </a:solidFill>
        </p:spPr>
        <p:txBody>
          <a:bodyPr vert="horz" wrap="square" lIns="0" tIns="69215" rIns="0" bIns="0" rtlCol="0">
            <a:spAutoFit/>
          </a:bodyPr>
          <a:lstStyle/>
          <a:p>
            <a:pPr marL="274955">
              <a:lnSpc>
                <a:spcPct val="100000"/>
              </a:lnSpc>
              <a:spcBef>
                <a:spcPts val="545"/>
              </a:spcBef>
            </a:pPr>
            <a:r>
              <a:rPr sz="1400" dirty="0">
                <a:solidFill>
                  <a:srgbClr val="FFFFFF"/>
                </a:solidFill>
                <a:latin typeface="Arial Unicode MS"/>
                <a:cs typeface="Arial Unicode MS"/>
              </a:rPr>
              <a:t>17,5%</a:t>
            </a:r>
            <a:endParaRPr sz="1400">
              <a:latin typeface="Arial Unicode MS"/>
              <a:cs typeface="Arial Unicode MS"/>
            </a:endParaRPr>
          </a:p>
          <a:p>
            <a:pPr marL="46355">
              <a:lnSpc>
                <a:spcPct val="100000"/>
              </a:lnSpc>
              <a:spcBef>
                <a:spcPts val="860"/>
              </a:spcBef>
            </a:pPr>
            <a:r>
              <a:rPr sz="1600" spc="-10" dirty="0">
                <a:solidFill>
                  <a:srgbClr val="FFFFFF"/>
                </a:solidFill>
                <a:latin typeface="Arial Unicode MS"/>
                <a:cs typeface="Arial Unicode MS"/>
              </a:rPr>
              <a:t>NNT </a:t>
            </a:r>
            <a:r>
              <a:rPr sz="1600" spc="-5" dirty="0">
                <a:solidFill>
                  <a:srgbClr val="FFFFFF"/>
                </a:solidFill>
                <a:latin typeface="Arial Unicode MS"/>
                <a:cs typeface="Arial Unicode MS"/>
              </a:rPr>
              <a:t>=</a:t>
            </a:r>
            <a:r>
              <a:rPr sz="1600" spc="-2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 Unicode MS"/>
                <a:cs typeface="Arial Unicode MS"/>
              </a:rPr>
              <a:t>10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0" y="1377696"/>
            <a:ext cx="1595755" cy="393700"/>
          </a:xfrm>
          <a:custGeom>
            <a:avLst/>
            <a:gdLst/>
            <a:ahLst/>
            <a:cxnLst/>
            <a:rect l="l" t="t" r="r" b="b"/>
            <a:pathLst>
              <a:path w="1595755" h="393700">
                <a:moveTo>
                  <a:pt x="1595628" y="0"/>
                </a:moveTo>
                <a:lnTo>
                  <a:pt x="0" y="0"/>
                </a:lnTo>
                <a:lnTo>
                  <a:pt x="0" y="393191"/>
                </a:lnTo>
                <a:lnTo>
                  <a:pt x="1595628" y="393191"/>
                </a:lnTo>
                <a:lnTo>
                  <a:pt x="1595628" y="0"/>
                </a:lnTo>
                <a:close/>
              </a:path>
            </a:pathLst>
          </a:custGeom>
          <a:solidFill>
            <a:srgbClr val="D91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46461" y="1447600"/>
            <a:ext cx="1449294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FFFFFF"/>
                </a:solidFill>
                <a:latin typeface="Arial Unicode MS"/>
                <a:cs typeface="Arial Unicode MS"/>
              </a:rPr>
              <a:t>TRANSFORM</a:t>
            </a:r>
            <a:r>
              <a:rPr sz="1400" b="1" spc="-11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 Unicode MS"/>
                <a:cs typeface="Arial Unicode MS"/>
              </a:rPr>
              <a:t>3</a:t>
            </a:r>
            <a:endParaRPr sz="1400" dirty="0">
              <a:latin typeface="Arial Unicode MS"/>
              <a:cs typeface="Arial Unicode MS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055466DC-68A5-CE95-3D0B-9153A6D26FC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358870" y="2023296"/>
            <a:ext cx="10842529" cy="116993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ts val="4750"/>
              </a:lnSpc>
              <a:spcBef>
                <a:spcPts val="105"/>
              </a:spcBef>
            </a:pPr>
            <a:r>
              <a:rPr sz="4400" b="1" spc="5" dirty="0">
                <a:solidFill>
                  <a:srgbClr val="D91046"/>
                </a:solidFill>
                <a:latin typeface="Arial Unicode MS"/>
                <a:cs typeface="Arial Unicode MS"/>
              </a:rPr>
              <a:t>Ce </a:t>
            </a:r>
            <a:r>
              <a:rPr sz="4400" b="1" dirty="0">
                <a:solidFill>
                  <a:srgbClr val="D91046"/>
                </a:solidFill>
                <a:latin typeface="Arial Unicode MS"/>
                <a:cs typeface="Arial Unicode MS"/>
              </a:rPr>
              <a:t>ştim despre eficacitatea</a:t>
            </a:r>
            <a:r>
              <a:rPr sz="4400" b="1" spc="-180" dirty="0">
                <a:solidFill>
                  <a:srgbClr val="D91046"/>
                </a:solidFill>
                <a:latin typeface="Arial Unicode MS"/>
                <a:cs typeface="Arial Unicode MS"/>
              </a:rPr>
              <a:t> </a:t>
            </a:r>
            <a:r>
              <a:rPr sz="4400" b="1" spc="10" dirty="0">
                <a:solidFill>
                  <a:srgbClr val="D91046"/>
                </a:solidFill>
                <a:latin typeface="Arial Unicode MS"/>
                <a:cs typeface="Arial Unicode MS"/>
              </a:rPr>
              <a:t>şi</a:t>
            </a:r>
            <a:endParaRPr sz="4400" dirty="0">
              <a:latin typeface="Arial Unicode MS"/>
              <a:cs typeface="Arial Unicode MS"/>
            </a:endParaRPr>
          </a:p>
          <a:p>
            <a:pPr marL="38100">
              <a:lnSpc>
                <a:spcPts val="4225"/>
              </a:lnSpc>
            </a:pPr>
            <a:r>
              <a:rPr sz="4400" b="1" spc="-5" dirty="0">
                <a:solidFill>
                  <a:srgbClr val="D91046"/>
                </a:solidFill>
                <a:latin typeface="Arial Unicode MS"/>
                <a:cs typeface="Arial Unicode MS"/>
              </a:rPr>
              <a:t>siguranţa </a:t>
            </a:r>
            <a:r>
              <a:rPr sz="4400" b="1" spc="5" dirty="0">
                <a:solidFill>
                  <a:srgbClr val="D91046"/>
                </a:solidFill>
                <a:latin typeface="Arial Unicode MS"/>
                <a:cs typeface="Arial Unicode MS"/>
              </a:rPr>
              <a:t>pe </a:t>
            </a:r>
            <a:r>
              <a:rPr sz="4400" b="1" dirty="0">
                <a:solidFill>
                  <a:srgbClr val="D91046"/>
                </a:solidFill>
                <a:latin typeface="Arial Unicode MS"/>
                <a:cs typeface="Arial Unicode MS"/>
              </a:rPr>
              <a:t>termen lung</a:t>
            </a:r>
            <a:r>
              <a:rPr sz="4400" b="1" spc="-130" dirty="0">
                <a:solidFill>
                  <a:srgbClr val="D91046"/>
                </a:solidFill>
                <a:latin typeface="Arial Unicode MS"/>
                <a:cs typeface="Arial Unicode MS"/>
              </a:rPr>
              <a:t> </a:t>
            </a:r>
            <a:r>
              <a:rPr sz="4400" b="1" spc="5" dirty="0">
                <a:solidFill>
                  <a:srgbClr val="D91046"/>
                </a:solidFill>
                <a:latin typeface="Arial Unicode MS"/>
                <a:cs typeface="Arial Unicode MS"/>
              </a:rPr>
              <a:t>ale</a:t>
            </a:r>
            <a:r>
              <a:rPr lang="ro-RO" sz="4400" b="1" spc="5" dirty="0">
                <a:solidFill>
                  <a:srgbClr val="D91046"/>
                </a:solidFill>
                <a:latin typeface="Arial Unicode MS"/>
                <a:cs typeface="Arial Unicode MS"/>
              </a:rPr>
              <a:t> </a:t>
            </a:r>
            <a:r>
              <a:rPr lang="ro-RO" sz="4400" b="1" dirty="0">
                <a:solidFill>
                  <a:srgbClr val="D91046"/>
                </a:solidFill>
                <a:latin typeface="Arial Unicode MS"/>
                <a:cs typeface="Arial Unicode MS"/>
              </a:rPr>
              <a:t>Esketamina</a:t>
            </a:r>
            <a:r>
              <a:rPr sz="4400" b="1" dirty="0">
                <a:solidFill>
                  <a:srgbClr val="D91046"/>
                </a:solidFill>
                <a:latin typeface="Arial Unicode MS"/>
                <a:cs typeface="Arial Unicode MS"/>
              </a:rPr>
              <a:t>?</a:t>
            </a:r>
            <a:endParaRPr sz="4400" dirty="0">
              <a:latin typeface="Arial Unicode MS"/>
              <a:cs typeface="Arial Unicode M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07A922-7DE8-5933-B71C-CD884230C9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849367"/>
            <a:ext cx="6240780" cy="256540"/>
          </a:xfrm>
          <a:custGeom>
            <a:avLst/>
            <a:gdLst/>
            <a:ahLst/>
            <a:cxnLst/>
            <a:rect l="l" t="t" r="r" b="b"/>
            <a:pathLst>
              <a:path w="6240780" h="256539">
                <a:moveTo>
                  <a:pt x="0" y="256031"/>
                </a:moveTo>
                <a:lnTo>
                  <a:pt x="6240780" y="256031"/>
                </a:lnTo>
                <a:lnTo>
                  <a:pt x="6240780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105400"/>
            <a:ext cx="6240780" cy="85725"/>
          </a:xfrm>
          <a:custGeom>
            <a:avLst/>
            <a:gdLst/>
            <a:ahLst/>
            <a:cxnLst/>
            <a:rect l="l" t="t" r="r" b="b"/>
            <a:pathLst>
              <a:path w="6240780" h="85725">
                <a:moveTo>
                  <a:pt x="0" y="85343"/>
                </a:moveTo>
                <a:lnTo>
                  <a:pt x="6240780" y="85343"/>
                </a:lnTo>
                <a:lnTo>
                  <a:pt x="6240780" y="0"/>
                </a:lnTo>
                <a:lnTo>
                  <a:pt x="0" y="0"/>
                </a:lnTo>
                <a:lnTo>
                  <a:pt x="0" y="85343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619755"/>
            <a:ext cx="469900" cy="2230120"/>
          </a:xfrm>
          <a:custGeom>
            <a:avLst/>
            <a:gdLst/>
            <a:ahLst/>
            <a:cxnLst/>
            <a:rect l="l" t="t" r="r" b="b"/>
            <a:pathLst>
              <a:path w="469900" h="2230120">
                <a:moveTo>
                  <a:pt x="0" y="2229612"/>
                </a:moveTo>
                <a:lnTo>
                  <a:pt x="469392" y="2229612"/>
                </a:lnTo>
                <a:lnTo>
                  <a:pt x="469392" y="0"/>
                </a:lnTo>
                <a:lnTo>
                  <a:pt x="0" y="0"/>
                </a:lnTo>
                <a:lnTo>
                  <a:pt x="0" y="2229612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28672" y="2619755"/>
            <a:ext cx="3947160" cy="2230120"/>
          </a:xfrm>
          <a:custGeom>
            <a:avLst/>
            <a:gdLst/>
            <a:ahLst/>
            <a:cxnLst/>
            <a:rect l="l" t="t" r="r" b="b"/>
            <a:pathLst>
              <a:path w="3947160" h="2230120">
                <a:moveTo>
                  <a:pt x="3947160" y="0"/>
                </a:moveTo>
                <a:lnTo>
                  <a:pt x="0" y="0"/>
                </a:lnTo>
                <a:lnTo>
                  <a:pt x="0" y="2069592"/>
                </a:lnTo>
                <a:lnTo>
                  <a:pt x="0" y="2229612"/>
                </a:lnTo>
                <a:lnTo>
                  <a:pt x="3947160" y="2229612"/>
                </a:lnTo>
                <a:lnTo>
                  <a:pt x="3947160" y="2069592"/>
                </a:lnTo>
                <a:lnTo>
                  <a:pt x="3947160" y="0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5190744"/>
            <a:ext cx="6240780" cy="38100"/>
          </a:xfrm>
          <a:custGeom>
            <a:avLst/>
            <a:gdLst/>
            <a:ahLst/>
            <a:cxnLst/>
            <a:rect l="l" t="t" r="r" b="b"/>
            <a:pathLst>
              <a:path w="6240780" h="38100">
                <a:moveTo>
                  <a:pt x="0" y="38100"/>
                </a:moveTo>
                <a:lnTo>
                  <a:pt x="6240780" y="38100"/>
                </a:lnTo>
                <a:lnTo>
                  <a:pt x="6240780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2618232"/>
            <a:ext cx="7806055" cy="1905"/>
          </a:xfrm>
          <a:custGeom>
            <a:avLst/>
            <a:gdLst/>
            <a:ahLst/>
            <a:cxnLst/>
            <a:rect l="l" t="t" r="r" b="b"/>
            <a:pathLst>
              <a:path w="7806055" h="1905">
                <a:moveTo>
                  <a:pt x="0" y="1523"/>
                </a:moveTo>
                <a:lnTo>
                  <a:pt x="7805928" y="1523"/>
                </a:lnTo>
                <a:lnTo>
                  <a:pt x="7805928" y="0"/>
                </a:lnTo>
                <a:lnTo>
                  <a:pt x="0" y="0"/>
                </a:lnTo>
                <a:lnTo>
                  <a:pt x="0" y="1523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066276" y="4849367"/>
            <a:ext cx="277495" cy="256540"/>
          </a:xfrm>
          <a:custGeom>
            <a:avLst/>
            <a:gdLst/>
            <a:ahLst/>
            <a:cxnLst/>
            <a:rect l="l" t="t" r="r" b="b"/>
            <a:pathLst>
              <a:path w="277495" h="256539">
                <a:moveTo>
                  <a:pt x="0" y="256031"/>
                </a:moveTo>
                <a:lnTo>
                  <a:pt x="277368" y="256031"/>
                </a:lnTo>
                <a:lnTo>
                  <a:pt x="277368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066276" y="5105400"/>
            <a:ext cx="277495" cy="85725"/>
          </a:xfrm>
          <a:custGeom>
            <a:avLst/>
            <a:gdLst/>
            <a:ahLst/>
            <a:cxnLst/>
            <a:rect l="l" t="t" r="r" b="b"/>
            <a:pathLst>
              <a:path w="277495" h="85725">
                <a:moveTo>
                  <a:pt x="0" y="85343"/>
                </a:moveTo>
                <a:lnTo>
                  <a:pt x="277368" y="85343"/>
                </a:lnTo>
                <a:lnTo>
                  <a:pt x="277368" y="0"/>
                </a:lnTo>
                <a:lnTo>
                  <a:pt x="0" y="0"/>
                </a:lnTo>
                <a:lnTo>
                  <a:pt x="0" y="85343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066276" y="5190744"/>
            <a:ext cx="277495" cy="38100"/>
          </a:xfrm>
          <a:custGeom>
            <a:avLst/>
            <a:gdLst/>
            <a:ahLst/>
            <a:cxnLst/>
            <a:rect l="l" t="t" r="r" b="b"/>
            <a:pathLst>
              <a:path w="277495" h="38100">
                <a:moveTo>
                  <a:pt x="0" y="38100"/>
                </a:moveTo>
                <a:lnTo>
                  <a:pt x="277368" y="38100"/>
                </a:lnTo>
                <a:lnTo>
                  <a:pt x="277368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5228844"/>
            <a:ext cx="9344025" cy="64135"/>
          </a:xfrm>
          <a:custGeom>
            <a:avLst/>
            <a:gdLst/>
            <a:ahLst/>
            <a:cxnLst/>
            <a:rect l="l" t="t" r="r" b="b"/>
            <a:pathLst>
              <a:path w="9344025" h="64135">
                <a:moveTo>
                  <a:pt x="0" y="64008"/>
                </a:moveTo>
                <a:lnTo>
                  <a:pt x="9343644" y="64008"/>
                </a:lnTo>
                <a:lnTo>
                  <a:pt x="9343644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066276" y="4689347"/>
            <a:ext cx="277495" cy="160020"/>
          </a:xfrm>
          <a:custGeom>
            <a:avLst/>
            <a:gdLst/>
            <a:ahLst/>
            <a:cxnLst/>
            <a:rect l="l" t="t" r="r" b="b"/>
            <a:pathLst>
              <a:path w="277495" h="160020">
                <a:moveTo>
                  <a:pt x="0" y="160019"/>
                </a:moveTo>
                <a:lnTo>
                  <a:pt x="277368" y="160019"/>
                </a:lnTo>
                <a:lnTo>
                  <a:pt x="277368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066276" y="2619755"/>
            <a:ext cx="277495" cy="2070100"/>
          </a:xfrm>
          <a:custGeom>
            <a:avLst/>
            <a:gdLst/>
            <a:ahLst/>
            <a:cxnLst/>
            <a:rect l="l" t="t" r="r" b="b"/>
            <a:pathLst>
              <a:path w="277495" h="2070100">
                <a:moveTo>
                  <a:pt x="0" y="2069592"/>
                </a:moveTo>
                <a:lnTo>
                  <a:pt x="277368" y="2069592"/>
                </a:lnTo>
                <a:lnTo>
                  <a:pt x="277368" y="0"/>
                </a:lnTo>
                <a:lnTo>
                  <a:pt x="0" y="0"/>
                </a:lnTo>
                <a:lnTo>
                  <a:pt x="0" y="2069592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066276" y="2618232"/>
            <a:ext cx="277495" cy="1905"/>
          </a:xfrm>
          <a:custGeom>
            <a:avLst/>
            <a:gdLst/>
            <a:ahLst/>
            <a:cxnLst/>
            <a:rect l="l" t="t" r="r" b="b"/>
            <a:pathLst>
              <a:path w="277495" h="1905">
                <a:moveTo>
                  <a:pt x="0" y="1523"/>
                </a:moveTo>
                <a:lnTo>
                  <a:pt x="277368" y="1523"/>
                </a:lnTo>
                <a:lnTo>
                  <a:pt x="277368" y="0"/>
                </a:lnTo>
                <a:lnTo>
                  <a:pt x="0" y="0"/>
                </a:lnTo>
                <a:lnTo>
                  <a:pt x="0" y="1523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2581655"/>
            <a:ext cx="9344025" cy="36830"/>
          </a:xfrm>
          <a:custGeom>
            <a:avLst/>
            <a:gdLst/>
            <a:ahLst/>
            <a:cxnLst/>
            <a:rect l="l" t="t" r="r" b="b"/>
            <a:pathLst>
              <a:path w="9344025" h="36830">
                <a:moveTo>
                  <a:pt x="0" y="36576"/>
                </a:moveTo>
                <a:lnTo>
                  <a:pt x="9343644" y="36576"/>
                </a:lnTo>
                <a:lnTo>
                  <a:pt x="9343644" y="0"/>
                </a:lnTo>
                <a:lnTo>
                  <a:pt x="0" y="0"/>
                </a:lnTo>
                <a:lnTo>
                  <a:pt x="0" y="36576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0" y="1359395"/>
            <a:ext cx="9344025" cy="1222375"/>
          </a:xfrm>
          <a:custGeom>
            <a:avLst/>
            <a:gdLst/>
            <a:ahLst/>
            <a:cxnLst/>
            <a:rect l="l" t="t" r="r" b="b"/>
            <a:pathLst>
              <a:path w="9344025" h="1222375">
                <a:moveTo>
                  <a:pt x="0" y="1222260"/>
                </a:moveTo>
                <a:lnTo>
                  <a:pt x="9343644" y="1222260"/>
                </a:lnTo>
                <a:lnTo>
                  <a:pt x="9343644" y="0"/>
                </a:lnTo>
                <a:lnTo>
                  <a:pt x="0" y="0"/>
                </a:lnTo>
                <a:lnTo>
                  <a:pt x="0" y="1222260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190476" y="4849367"/>
            <a:ext cx="1905" cy="256540"/>
          </a:xfrm>
          <a:custGeom>
            <a:avLst/>
            <a:gdLst/>
            <a:ahLst/>
            <a:cxnLst/>
            <a:rect l="l" t="t" r="r" b="b"/>
            <a:pathLst>
              <a:path w="1904" h="256539">
                <a:moveTo>
                  <a:pt x="0" y="256031"/>
                </a:moveTo>
                <a:lnTo>
                  <a:pt x="1524" y="256031"/>
                </a:lnTo>
                <a:lnTo>
                  <a:pt x="1524" y="0"/>
                </a:lnTo>
                <a:lnTo>
                  <a:pt x="0" y="0"/>
                </a:lnTo>
                <a:lnTo>
                  <a:pt x="0" y="256031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190476" y="5105400"/>
            <a:ext cx="1905" cy="85725"/>
          </a:xfrm>
          <a:custGeom>
            <a:avLst/>
            <a:gdLst/>
            <a:ahLst/>
            <a:cxnLst/>
            <a:rect l="l" t="t" r="r" b="b"/>
            <a:pathLst>
              <a:path w="1904" h="85725">
                <a:moveTo>
                  <a:pt x="0" y="85343"/>
                </a:moveTo>
                <a:lnTo>
                  <a:pt x="1524" y="85343"/>
                </a:lnTo>
                <a:lnTo>
                  <a:pt x="1524" y="0"/>
                </a:lnTo>
                <a:lnTo>
                  <a:pt x="0" y="0"/>
                </a:lnTo>
                <a:lnTo>
                  <a:pt x="0" y="85343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190476" y="5190744"/>
            <a:ext cx="1905" cy="38100"/>
          </a:xfrm>
          <a:custGeom>
            <a:avLst/>
            <a:gdLst/>
            <a:ahLst/>
            <a:cxnLst/>
            <a:rect l="l" t="t" r="r" b="b"/>
            <a:pathLst>
              <a:path w="1904" h="38100">
                <a:moveTo>
                  <a:pt x="0" y="38100"/>
                </a:moveTo>
                <a:lnTo>
                  <a:pt x="1524" y="38100"/>
                </a:lnTo>
                <a:lnTo>
                  <a:pt x="1524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190476" y="5228844"/>
            <a:ext cx="1905" cy="64135"/>
          </a:xfrm>
          <a:custGeom>
            <a:avLst/>
            <a:gdLst/>
            <a:ahLst/>
            <a:cxnLst/>
            <a:rect l="l" t="t" r="r" b="b"/>
            <a:pathLst>
              <a:path w="1904" h="64135">
                <a:moveTo>
                  <a:pt x="0" y="64008"/>
                </a:moveTo>
                <a:lnTo>
                  <a:pt x="1524" y="64008"/>
                </a:lnTo>
                <a:lnTo>
                  <a:pt x="1524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190476" y="4689347"/>
            <a:ext cx="1905" cy="160020"/>
          </a:xfrm>
          <a:custGeom>
            <a:avLst/>
            <a:gdLst/>
            <a:ahLst/>
            <a:cxnLst/>
            <a:rect l="l" t="t" r="r" b="b"/>
            <a:pathLst>
              <a:path w="1904" h="160020">
                <a:moveTo>
                  <a:pt x="0" y="160019"/>
                </a:moveTo>
                <a:lnTo>
                  <a:pt x="1524" y="160019"/>
                </a:lnTo>
                <a:lnTo>
                  <a:pt x="1524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190476" y="2619755"/>
            <a:ext cx="1905" cy="2070100"/>
          </a:xfrm>
          <a:custGeom>
            <a:avLst/>
            <a:gdLst/>
            <a:ahLst/>
            <a:cxnLst/>
            <a:rect l="l" t="t" r="r" b="b"/>
            <a:pathLst>
              <a:path w="1904" h="2070100">
                <a:moveTo>
                  <a:pt x="0" y="2069592"/>
                </a:moveTo>
                <a:lnTo>
                  <a:pt x="1524" y="2069592"/>
                </a:lnTo>
                <a:lnTo>
                  <a:pt x="1524" y="0"/>
                </a:lnTo>
                <a:lnTo>
                  <a:pt x="0" y="0"/>
                </a:lnTo>
                <a:lnTo>
                  <a:pt x="0" y="2069592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190476" y="2581655"/>
            <a:ext cx="1905" cy="36830"/>
          </a:xfrm>
          <a:custGeom>
            <a:avLst/>
            <a:gdLst/>
            <a:ahLst/>
            <a:cxnLst/>
            <a:rect l="l" t="t" r="r" b="b"/>
            <a:pathLst>
              <a:path w="1904" h="36830">
                <a:moveTo>
                  <a:pt x="0" y="36576"/>
                </a:moveTo>
                <a:lnTo>
                  <a:pt x="1524" y="36576"/>
                </a:lnTo>
                <a:lnTo>
                  <a:pt x="1524" y="0"/>
                </a:lnTo>
                <a:lnTo>
                  <a:pt x="0" y="0"/>
                </a:lnTo>
                <a:lnTo>
                  <a:pt x="0" y="36576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190476" y="1359395"/>
            <a:ext cx="1905" cy="1222375"/>
          </a:xfrm>
          <a:custGeom>
            <a:avLst/>
            <a:gdLst/>
            <a:ahLst/>
            <a:cxnLst/>
            <a:rect l="l" t="t" r="r" b="b"/>
            <a:pathLst>
              <a:path w="1904" h="1222375">
                <a:moveTo>
                  <a:pt x="0" y="1222260"/>
                </a:moveTo>
                <a:lnTo>
                  <a:pt x="1524" y="1222260"/>
                </a:lnTo>
                <a:lnTo>
                  <a:pt x="1524" y="0"/>
                </a:lnTo>
                <a:lnTo>
                  <a:pt x="0" y="0"/>
                </a:lnTo>
                <a:lnTo>
                  <a:pt x="0" y="1222260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625596" y="2555748"/>
            <a:ext cx="2291080" cy="2293620"/>
          </a:xfrm>
          <a:custGeom>
            <a:avLst/>
            <a:gdLst/>
            <a:ahLst/>
            <a:cxnLst/>
            <a:rect l="l" t="t" r="r" b="b"/>
            <a:pathLst>
              <a:path w="2291079" h="2293620">
                <a:moveTo>
                  <a:pt x="0" y="2293620"/>
                </a:moveTo>
                <a:lnTo>
                  <a:pt x="2290572" y="2293620"/>
                </a:lnTo>
                <a:lnTo>
                  <a:pt x="2290572" y="0"/>
                </a:lnTo>
                <a:lnTo>
                  <a:pt x="0" y="0"/>
                </a:lnTo>
                <a:lnTo>
                  <a:pt x="0" y="2293620"/>
                </a:lnTo>
                <a:close/>
              </a:path>
            </a:pathLst>
          </a:custGeom>
          <a:solidFill>
            <a:srgbClr val="E7D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732161" y="2599788"/>
            <a:ext cx="2072639" cy="2299732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0"/>
              </a:spcBef>
            </a:pPr>
            <a:r>
              <a:rPr sz="1100" b="1" spc="5" dirty="0">
                <a:latin typeface="Arial Unicode MS"/>
                <a:cs typeface="Arial Unicode MS"/>
              </a:rPr>
              <a:t>Toţi</a:t>
            </a:r>
            <a:r>
              <a:rPr sz="1100" b="1" spc="-45" dirty="0">
                <a:latin typeface="Arial Unicode MS"/>
                <a:cs typeface="Arial Unicode MS"/>
              </a:rPr>
              <a:t> </a:t>
            </a:r>
            <a:r>
              <a:rPr sz="1100" b="1" dirty="0">
                <a:latin typeface="Arial Unicode MS"/>
                <a:cs typeface="Arial Unicode MS"/>
              </a:rPr>
              <a:t>pacienţii</a:t>
            </a:r>
            <a:endParaRPr sz="1100" dirty="0">
              <a:latin typeface="Arial Unicode MS"/>
              <a:cs typeface="Arial Unicode MS"/>
            </a:endParaRPr>
          </a:p>
          <a:p>
            <a:pPr marL="38100">
              <a:lnSpc>
                <a:spcPts val="1225"/>
              </a:lnSpc>
              <a:spcBef>
                <a:spcPts val="300"/>
              </a:spcBef>
            </a:pPr>
            <a:r>
              <a:rPr sz="1100" b="1" dirty="0">
                <a:latin typeface="Arial Unicode MS"/>
                <a:cs typeface="Arial Unicode MS"/>
              </a:rPr>
              <a:t>(includere directă </a:t>
            </a:r>
            <a:r>
              <a:rPr sz="1100" b="1" spc="5" dirty="0">
                <a:latin typeface="Arial Unicode MS"/>
                <a:cs typeface="Arial Unicode MS"/>
              </a:rPr>
              <a:t>şi</a:t>
            </a:r>
            <a:r>
              <a:rPr sz="1100" b="1" spc="-114" dirty="0">
                <a:latin typeface="Arial Unicode MS"/>
                <a:cs typeface="Arial Unicode MS"/>
              </a:rPr>
              <a:t> </a:t>
            </a:r>
            <a:r>
              <a:rPr sz="1100" b="1" spc="5" dirty="0">
                <a:latin typeface="Arial Unicode MS"/>
                <a:cs typeface="Arial Unicode MS"/>
              </a:rPr>
              <a:t>prin</a:t>
            </a:r>
            <a:endParaRPr sz="1100" dirty="0">
              <a:latin typeface="Arial Unicode MS"/>
              <a:cs typeface="Arial Unicode MS"/>
            </a:endParaRPr>
          </a:p>
          <a:p>
            <a:pPr marL="38100">
              <a:lnSpc>
                <a:spcPts val="1225"/>
              </a:lnSpc>
            </a:pPr>
            <a:r>
              <a:rPr sz="1100" b="1" spc="-5" dirty="0">
                <a:latin typeface="Arial Unicode MS"/>
                <a:cs typeface="Arial Unicode MS"/>
              </a:rPr>
              <a:t>transfer</a:t>
            </a:r>
            <a:r>
              <a:rPr sz="1100" spc="-5" dirty="0">
                <a:latin typeface="Arial Unicode MS"/>
                <a:cs typeface="Arial Unicode MS"/>
              </a:rPr>
              <a:t>†</a:t>
            </a:r>
            <a:r>
              <a:rPr sz="1100" b="1" spc="-5" dirty="0">
                <a:latin typeface="Arial Unicode MS"/>
                <a:cs typeface="Arial Unicode MS"/>
              </a:rPr>
              <a:t>)</a:t>
            </a:r>
            <a:endParaRPr sz="1100" dirty="0">
              <a:latin typeface="Arial Unicode MS"/>
              <a:cs typeface="Arial Unicode MS"/>
            </a:endParaRPr>
          </a:p>
          <a:p>
            <a:pPr marL="164465" indent="-127000">
              <a:lnSpc>
                <a:spcPts val="1165"/>
              </a:lnSpc>
              <a:spcBef>
                <a:spcPts val="10"/>
              </a:spcBef>
              <a:buFont typeface="Arial"/>
              <a:buChar char="•"/>
              <a:tabLst>
                <a:tab pos="165100" algn="l"/>
              </a:tabLst>
            </a:pPr>
            <a:r>
              <a:rPr sz="1050" dirty="0">
                <a:latin typeface="Arial Unicode MS"/>
                <a:cs typeface="Arial Unicode MS"/>
              </a:rPr>
              <a:t>Dozele de </a:t>
            </a:r>
            <a:r>
              <a:rPr lang="ro-RO" sz="1050" dirty="0">
                <a:latin typeface="Arial Unicode MS"/>
                <a:cs typeface="Arial Unicode MS"/>
              </a:rPr>
              <a:t>Esketamină</a:t>
            </a:r>
            <a:r>
              <a:rPr sz="1050" baseline="23809" dirty="0">
                <a:latin typeface="Arial Unicode MS"/>
                <a:cs typeface="Arial Unicode MS"/>
              </a:rPr>
              <a:t> </a:t>
            </a:r>
            <a:r>
              <a:rPr sz="1050" dirty="0">
                <a:latin typeface="Arial Unicode MS"/>
                <a:cs typeface="Arial Unicode MS"/>
              </a:rPr>
              <a:t>şi</a:t>
            </a:r>
            <a:r>
              <a:rPr sz="1050" spc="-10" dirty="0">
                <a:latin typeface="Arial Unicode MS"/>
                <a:cs typeface="Arial Unicode MS"/>
              </a:rPr>
              <a:t> </a:t>
            </a:r>
            <a:r>
              <a:rPr sz="1050" dirty="0">
                <a:latin typeface="Arial Unicode MS"/>
                <a:cs typeface="Arial Unicode MS"/>
              </a:rPr>
              <a:t>AD</a:t>
            </a:r>
          </a:p>
          <a:p>
            <a:pPr marL="164465">
              <a:lnSpc>
                <a:spcPts val="1070"/>
              </a:lnSpc>
            </a:pPr>
            <a:r>
              <a:rPr sz="1050" dirty="0">
                <a:latin typeface="Arial Unicode MS"/>
                <a:cs typeface="Arial Unicode MS"/>
              </a:rPr>
              <a:t>au rămas</a:t>
            </a:r>
            <a:r>
              <a:rPr sz="1050" spc="-20" dirty="0">
                <a:latin typeface="Arial Unicode MS"/>
                <a:cs typeface="Arial Unicode MS"/>
              </a:rPr>
              <a:t> </a:t>
            </a:r>
            <a:r>
              <a:rPr sz="1050" dirty="0">
                <a:latin typeface="Arial Unicode MS"/>
                <a:cs typeface="Arial Unicode MS"/>
              </a:rPr>
              <a:t>aceleaşi</a:t>
            </a:r>
          </a:p>
          <a:p>
            <a:pPr marL="164465" marR="170180" indent="-127000">
              <a:lnSpc>
                <a:spcPct val="85200"/>
              </a:lnSpc>
              <a:spcBef>
                <a:spcPts val="90"/>
              </a:spcBef>
              <a:buFont typeface="Arial"/>
              <a:buChar char="•"/>
              <a:tabLst>
                <a:tab pos="165100" algn="l"/>
              </a:tabLst>
            </a:pPr>
            <a:r>
              <a:rPr sz="1050" dirty="0">
                <a:latin typeface="Arial Unicode MS"/>
                <a:cs typeface="Arial Unicode MS"/>
              </a:rPr>
              <a:t>Frecvenţa a </a:t>
            </a:r>
            <a:r>
              <a:rPr sz="1050" spc="-5" dirty="0">
                <a:latin typeface="Arial Unicode MS"/>
                <a:cs typeface="Arial Unicode MS"/>
              </a:rPr>
              <a:t>fost </a:t>
            </a:r>
            <a:r>
              <a:rPr sz="1050" dirty="0">
                <a:latin typeface="Arial Unicode MS"/>
                <a:cs typeface="Arial Unicode MS"/>
              </a:rPr>
              <a:t>redusă la o  dată pe săptămână timp de</a:t>
            </a:r>
            <a:r>
              <a:rPr sz="1050" spc="-114" dirty="0">
                <a:latin typeface="Arial Unicode MS"/>
                <a:cs typeface="Arial Unicode MS"/>
              </a:rPr>
              <a:t> </a:t>
            </a:r>
            <a:r>
              <a:rPr sz="1050" dirty="0">
                <a:latin typeface="Arial Unicode MS"/>
                <a:cs typeface="Arial Unicode MS"/>
              </a:rPr>
              <a:t>4  săptămâni,</a:t>
            </a:r>
            <a:r>
              <a:rPr sz="1050" spc="-30" dirty="0">
                <a:latin typeface="Arial Unicode MS"/>
                <a:cs typeface="Arial Unicode MS"/>
              </a:rPr>
              <a:t> </a:t>
            </a:r>
            <a:r>
              <a:rPr sz="1050" dirty="0">
                <a:latin typeface="Arial Unicode MS"/>
                <a:cs typeface="Arial Unicode MS"/>
              </a:rPr>
              <a:t>apoi</a:t>
            </a:r>
          </a:p>
          <a:p>
            <a:pPr marL="38100" marR="49530" indent="344170">
              <a:lnSpc>
                <a:spcPts val="1070"/>
              </a:lnSpc>
              <a:spcBef>
                <a:spcPts val="5"/>
              </a:spcBef>
            </a:pPr>
            <a:r>
              <a:rPr sz="1050" dirty="0">
                <a:latin typeface="Arial Unicode MS"/>
                <a:cs typeface="Arial Unicode MS"/>
              </a:rPr>
              <a:t>o A </a:t>
            </a:r>
            <a:r>
              <a:rPr sz="1050" spc="-5" dirty="0">
                <a:latin typeface="Arial Unicode MS"/>
                <a:cs typeface="Arial Unicode MS"/>
              </a:rPr>
              <a:t>fost </a:t>
            </a:r>
            <a:r>
              <a:rPr sz="1050" dirty="0">
                <a:latin typeface="Arial Unicode MS"/>
                <a:cs typeface="Arial Unicode MS"/>
              </a:rPr>
              <a:t>individualizată la o  dată pe săptămână sau la</a:t>
            </a:r>
            <a:r>
              <a:rPr sz="1050" spc="-100" dirty="0">
                <a:latin typeface="Arial Unicode MS"/>
                <a:cs typeface="Arial Unicode MS"/>
              </a:rPr>
              <a:t> </a:t>
            </a:r>
            <a:r>
              <a:rPr sz="1050" dirty="0">
                <a:latin typeface="Arial Unicode MS"/>
                <a:cs typeface="Arial Unicode MS"/>
              </a:rPr>
              <a:t>fiecare</a:t>
            </a:r>
          </a:p>
          <a:p>
            <a:pPr marL="38100">
              <a:lnSpc>
                <a:spcPts val="1075"/>
              </a:lnSpc>
            </a:pPr>
            <a:r>
              <a:rPr sz="1050" dirty="0">
                <a:latin typeface="Arial Unicode MS"/>
                <a:cs typeface="Arial Unicode MS"/>
              </a:rPr>
              <a:t>2</a:t>
            </a:r>
            <a:r>
              <a:rPr sz="1050" spc="-10" dirty="0">
                <a:latin typeface="Arial Unicode MS"/>
                <a:cs typeface="Arial Unicode MS"/>
              </a:rPr>
              <a:t> </a:t>
            </a:r>
            <a:r>
              <a:rPr sz="1050" dirty="0">
                <a:latin typeface="Arial Unicode MS"/>
                <a:cs typeface="Arial Unicode MS"/>
              </a:rPr>
              <a:t>săptămâni</a:t>
            </a:r>
          </a:p>
          <a:p>
            <a:pPr marL="38100" marR="30480">
              <a:lnSpc>
                <a:spcPts val="1070"/>
              </a:lnSpc>
              <a:spcBef>
                <a:spcPts val="204"/>
              </a:spcBef>
            </a:pPr>
            <a:r>
              <a:rPr sz="1050" dirty="0">
                <a:latin typeface="Arial Unicode MS"/>
                <a:cs typeface="Arial Unicode MS"/>
              </a:rPr>
              <a:t>Pacienţii incluşi prin </a:t>
            </a:r>
            <a:r>
              <a:rPr sz="1050" spc="-5" dirty="0">
                <a:latin typeface="Arial Unicode MS"/>
                <a:cs typeface="Arial Unicode MS"/>
              </a:rPr>
              <a:t>transfer </a:t>
            </a:r>
            <a:r>
              <a:rPr sz="1050" dirty="0">
                <a:latin typeface="Arial Unicode MS"/>
                <a:cs typeface="Arial Unicode MS"/>
              </a:rPr>
              <a:t>au  continuat </a:t>
            </a:r>
            <a:r>
              <a:rPr sz="1050" spc="-5" dirty="0">
                <a:latin typeface="Arial Unicode MS"/>
                <a:cs typeface="Arial Unicode MS"/>
              </a:rPr>
              <a:t>tratamentul </a:t>
            </a:r>
            <a:r>
              <a:rPr sz="1050" dirty="0">
                <a:latin typeface="Arial Unicode MS"/>
                <a:cs typeface="Arial Unicode MS"/>
              </a:rPr>
              <a:t>din </a:t>
            </a:r>
            <a:r>
              <a:rPr sz="1050" spc="-5" dirty="0">
                <a:latin typeface="Arial Unicode MS"/>
                <a:cs typeface="Arial Unicode MS"/>
              </a:rPr>
              <a:t>faza  </a:t>
            </a:r>
            <a:r>
              <a:rPr sz="1050" dirty="0">
                <a:latin typeface="Arial Unicode MS"/>
                <a:cs typeface="Arial Unicode MS"/>
              </a:rPr>
              <a:t>dublu- orb până la finalul</a:t>
            </a:r>
            <a:r>
              <a:rPr sz="1050" spc="-65" dirty="0">
                <a:latin typeface="Arial Unicode MS"/>
                <a:cs typeface="Arial Unicode MS"/>
              </a:rPr>
              <a:t> </a:t>
            </a:r>
            <a:r>
              <a:rPr sz="1050" dirty="0">
                <a:latin typeface="Arial Unicode MS"/>
                <a:cs typeface="Arial Unicode MS"/>
              </a:rPr>
              <a:t>studiului  de inducţie</a:t>
            </a:r>
            <a:r>
              <a:rPr sz="1050" spc="-35" dirty="0">
                <a:latin typeface="Arial Unicode MS"/>
                <a:cs typeface="Arial Unicode MS"/>
              </a:rPr>
              <a:t> </a:t>
            </a:r>
            <a:r>
              <a:rPr sz="1050" dirty="0">
                <a:latin typeface="Arial Unicode MS"/>
                <a:cs typeface="Arial Unicode MS"/>
              </a:rPr>
              <a:t>respectiv</a:t>
            </a:r>
          </a:p>
        </p:txBody>
      </p:sp>
      <p:sp>
        <p:nvSpPr>
          <p:cNvPr id="27" name="object 27"/>
          <p:cNvSpPr/>
          <p:nvPr/>
        </p:nvSpPr>
        <p:spPr>
          <a:xfrm>
            <a:off x="3634740" y="4849367"/>
            <a:ext cx="2291080" cy="684530"/>
          </a:xfrm>
          <a:custGeom>
            <a:avLst/>
            <a:gdLst/>
            <a:ahLst/>
            <a:cxnLst/>
            <a:rect l="l" t="t" r="r" b="b"/>
            <a:pathLst>
              <a:path w="2291079" h="684529">
                <a:moveTo>
                  <a:pt x="2290572" y="0"/>
                </a:moveTo>
                <a:lnTo>
                  <a:pt x="0" y="0"/>
                </a:lnTo>
                <a:lnTo>
                  <a:pt x="0" y="684275"/>
                </a:lnTo>
                <a:lnTo>
                  <a:pt x="2290572" y="684275"/>
                </a:lnTo>
                <a:lnTo>
                  <a:pt x="2290572" y="0"/>
                </a:lnTo>
                <a:close/>
              </a:path>
            </a:pathLst>
          </a:custGeom>
          <a:solidFill>
            <a:srgbClr val="A20B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766277" y="4861388"/>
            <a:ext cx="203898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solidFill>
                  <a:srgbClr val="FFFFFF"/>
                </a:solidFill>
                <a:latin typeface="Arial Unicode MS"/>
                <a:cs typeface="Arial Unicode MS"/>
              </a:rPr>
              <a:t>La finalul optimizării, pacienţii</a:t>
            </a:r>
            <a:r>
              <a:rPr sz="1100" spc="-1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Arial Unicode MS"/>
                <a:cs typeface="Arial Unicode MS"/>
              </a:rPr>
              <a:t>au</a:t>
            </a:r>
            <a:endParaRPr sz="1100">
              <a:latin typeface="Arial Unicode MS"/>
              <a:cs typeface="Arial Unicode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766277" y="5004680"/>
            <a:ext cx="1994535" cy="33591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>
              <a:lnSpc>
                <a:spcPts val="1120"/>
              </a:lnSpc>
              <a:spcBef>
                <a:spcPts val="305"/>
              </a:spcBef>
            </a:pPr>
            <a:r>
              <a:rPr sz="1100" dirty="0">
                <a:solidFill>
                  <a:srgbClr val="FFFFFF"/>
                </a:solidFill>
                <a:latin typeface="Arial Unicode MS"/>
                <a:cs typeface="Arial Unicode MS"/>
              </a:rPr>
              <a:t>fost </a:t>
            </a:r>
            <a:r>
              <a:rPr sz="1100" spc="-5" dirty="0">
                <a:solidFill>
                  <a:srgbClr val="FFFFFF"/>
                </a:solidFill>
                <a:latin typeface="Arial Unicode MS"/>
                <a:cs typeface="Arial Unicode MS"/>
              </a:rPr>
              <a:t>clasificaţi </a:t>
            </a:r>
            <a:r>
              <a:rPr sz="1100" dirty="0">
                <a:solidFill>
                  <a:srgbClr val="FFFFFF"/>
                </a:solidFill>
                <a:latin typeface="Arial Unicode MS"/>
                <a:cs typeface="Arial Unicode MS"/>
              </a:rPr>
              <a:t>ca </a:t>
            </a:r>
            <a:r>
              <a:rPr sz="1100" spc="-5" dirty="0">
                <a:solidFill>
                  <a:srgbClr val="FFFFFF"/>
                </a:solidFill>
                <a:latin typeface="Arial Unicode MS"/>
                <a:cs typeface="Arial Unicode MS"/>
              </a:rPr>
              <a:t>având:  </a:t>
            </a:r>
            <a:r>
              <a:rPr sz="1100" b="1" dirty="0">
                <a:solidFill>
                  <a:srgbClr val="FFFFFF"/>
                </a:solidFill>
                <a:latin typeface="Arial Unicode MS"/>
                <a:cs typeface="Arial Unicode MS"/>
              </a:rPr>
              <a:t>Remisiune stabilă</a:t>
            </a:r>
            <a:r>
              <a:rPr sz="1100" dirty="0">
                <a:solidFill>
                  <a:srgbClr val="FFFFFF"/>
                </a:solidFill>
                <a:latin typeface="Arial Unicode MS"/>
                <a:cs typeface="Arial Unicode MS"/>
              </a:rPr>
              <a:t>‡ </a:t>
            </a:r>
            <a:r>
              <a:rPr sz="1100" spc="-5" dirty="0">
                <a:solidFill>
                  <a:srgbClr val="FFFFFF"/>
                </a:solidFill>
                <a:latin typeface="Arial Unicode MS"/>
                <a:cs typeface="Arial Unicode MS"/>
              </a:rPr>
              <a:t>(n=176)</a:t>
            </a:r>
            <a:r>
              <a:rPr sz="1100" spc="-12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Arial Unicode MS"/>
                <a:cs typeface="Arial Unicode MS"/>
              </a:rPr>
              <a:t>sau</a:t>
            </a:r>
            <a:endParaRPr sz="1100">
              <a:latin typeface="Arial Unicode MS"/>
              <a:cs typeface="Arial Unicode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766277" y="5289632"/>
            <a:ext cx="154559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5" dirty="0">
                <a:solidFill>
                  <a:srgbClr val="FFFFFF"/>
                </a:solidFill>
                <a:latin typeface="Arial Unicode MS"/>
                <a:cs typeface="Arial Unicode MS"/>
              </a:rPr>
              <a:t>Răspuns </a:t>
            </a:r>
            <a:r>
              <a:rPr sz="1100" b="1" dirty="0">
                <a:solidFill>
                  <a:srgbClr val="FFFFFF"/>
                </a:solidFill>
                <a:latin typeface="Arial Unicode MS"/>
                <a:cs typeface="Arial Unicode MS"/>
              </a:rPr>
              <a:t>stabil</a:t>
            </a:r>
            <a:r>
              <a:rPr sz="1100" dirty="0">
                <a:solidFill>
                  <a:srgbClr val="FFFFFF"/>
                </a:solidFill>
                <a:latin typeface="Arial Unicode MS"/>
                <a:cs typeface="Arial Unicode MS"/>
              </a:rPr>
              <a:t>‡</a:t>
            </a:r>
            <a:r>
              <a:rPr sz="1100" spc="-14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Arial Unicode MS"/>
                <a:cs typeface="Arial Unicode MS"/>
              </a:rPr>
              <a:t>(n=121)</a:t>
            </a:r>
            <a:endParaRPr sz="1100">
              <a:latin typeface="Arial Unicode MS"/>
              <a:cs typeface="Arial Unicode MS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7708392" y="1898904"/>
            <a:ext cx="1579245" cy="719455"/>
          </a:xfrm>
          <a:custGeom>
            <a:avLst/>
            <a:gdLst/>
            <a:ahLst/>
            <a:cxnLst/>
            <a:rect l="l" t="t" r="r" b="b"/>
            <a:pathLst>
              <a:path w="1579245" h="719455">
                <a:moveTo>
                  <a:pt x="1365364" y="0"/>
                </a:moveTo>
                <a:lnTo>
                  <a:pt x="0" y="0"/>
                </a:lnTo>
                <a:lnTo>
                  <a:pt x="0" y="719328"/>
                </a:lnTo>
                <a:lnTo>
                  <a:pt x="1365364" y="719328"/>
                </a:lnTo>
                <a:lnTo>
                  <a:pt x="1578864" y="359664"/>
                </a:lnTo>
                <a:lnTo>
                  <a:pt x="1365364" y="0"/>
                </a:lnTo>
                <a:close/>
              </a:path>
            </a:pathLst>
          </a:custGeom>
          <a:solidFill>
            <a:srgbClr val="5228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8055420" y="2007396"/>
            <a:ext cx="616585" cy="47434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229"/>
              </a:spcBef>
            </a:pPr>
            <a:r>
              <a:rPr sz="1050" b="1" dirty="0">
                <a:solidFill>
                  <a:srgbClr val="FFFFFF"/>
                </a:solidFill>
                <a:latin typeface="Arial Unicode MS"/>
                <a:cs typeface="Arial Unicode MS"/>
              </a:rPr>
              <a:t>Urmărire  </a:t>
            </a:r>
            <a:r>
              <a:rPr sz="1050" spc="-20" dirty="0">
                <a:solidFill>
                  <a:srgbClr val="FFFFFF"/>
                </a:solidFill>
                <a:latin typeface="Arial Unicode MS"/>
                <a:cs typeface="Arial Unicode MS"/>
              </a:rPr>
              <a:t>Până </a:t>
            </a:r>
            <a:r>
              <a:rPr sz="1050" spc="-10" dirty="0">
                <a:solidFill>
                  <a:srgbClr val="FFFFFF"/>
                </a:solidFill>
                <a:latin typeface="Arial Unicode MS"/>
                <a:cs typeface="Arial Unicode MS"/>
              </a:rPr>
              <a:t>la </a:t>
            </a:r>
            <a:r>
              <a:rPr sz="1050" dirty="0">
                <a:solidFill>
                  <a:srgbClr val="FFFFFF"/>
                </a:solidFill>
                <a:latin typeface="Arial Unicode MS"/>
                <a:cs typeface="Arial Unicode MS"/>
              </a:rPr>
              <a:t>2  </a:t>
            </a:r>
            <a:r>
              <a:rPr sz="1050" spc="-25" dirty="0">
                <a:solidFill>
                  <a:srgbClr val="FFFFFF"/>
                </a:solidFill>
                <a:latin typeface="Arial Unicode MS"/>
                <a:cs typeface="Arial Unicode MS"/>
              </a:rPr>
              <a:t>săp</a:t>
            </a:r>
            <a:r>
              <a:rPr sz="1050" spc="-30" dirty="0">
                <a:solidFill>
                  <a:srgbClr val="FFFFFF"/>
                </a:solidFill>
                <a:latin typeface="Arial Unicode MS"/>
                <a:cs typeface="Arial Unicode MS"/>
              </a:rPr>
              <a:t>t</a:t>
            </a:r>
            <a:r>
              <a:rPr sz="1050" spc="-25" dirty="0">
                <a:solidFill>
                  <a:srgbClr val="FFFFFF"/>
                </a:solidFill>
                <a:latin typeface="Arial Unicode MS"/>
                <a:cs typeface="Arial Unicode MS"/>
              </a:rPr>
              <a:t>ămâni</a:t>
            </a:r>
            <a:endParaRPr sz="1050">
              <a:latin typeface="Arial Unicode MS"/>
              <a:cs typeface="Arial Unicode MS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374392" y="2619755"/>
            <a:ext cx="1260475" cy="2609215"/>
          </a:xfrm>
          <a:custGeom>
            <a:avLst/>
            <a:gdLst/>
            <a:ahLst/>
            <a:cxnLst/>
            <a:rect l="l" t="t" r="r" b="b"/>
            <a:pathLst>
              <a:path w="1260475" h="2609215">
                <a:moveTo>
                  <a:pt x="1260347" y="0"/>
                </a:moveTo>
                <a:lnTo>
                  <a:pt x="0" y="0"/>
                </a:lnTo>
                <a:lnTo>
                  <a:pt x="0" y="2609088"/>
                </a:lnTo>
                <a:lnTo>
                  <a:pt x="1260347" y="2609088"/>
                </a:lnTo>
                <a:lnTo>
                  <a:pt x="1260347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2506115" y="2700689"/>
            <a:ext cx="1033144" cy="19526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225"/>
              </a:lnSpc>
              <a:spcBef>
                <a:spcPts val="105"/>
              </a:spcBef>
            </a:pPr>
            <a:r>
              <a:rPr sz="1100" b="1" dirty="0">
                <a:latin typeface="Arial Unicode MS"/>
                <a:cs typeface="Arial Unicode MS"/>
              </a:rPr>
              <a:t>Includere</a:t>
            </a:r>
            <a:endParaRPr sz="1100">
              <a:latin typeface="Arial Unicode MS"/>
              <a:cs typeface="Arial Unicode MS"/>
            </a:endParaRPr>
          </a:p>
          <a:p>
            <a:pPr marL="12700">
              <a:lnSpc>
                <a:spcPts val="1225"/>
              </a:lnSpc>
            </a:pPr>
            <a:r>
              <a:rPr sz="1100" b="1" dirty="0">
                <a:latin typeface="Arial Unicode MS"/>
                <a:cs typeface="Arial Unicode MS"/>
              </a:rPr>
              <a:t>directă</a:t>
            </a:r>
            <a:endParaRPr sz="1100">
              <a:latin typeface="Arial Unicode MS"/>
              <a:cs typeface="Arial Unicode MS"/>
            </a:endParaRPr>
          </a:p>
          <a:p>
            <a:pPr marL="12700" marR="5080">
              <a:lnSpc>
                <a:spcPct val="85000"/>
              </a:lnSpc>
              <a:spcBef>
                <a:spcPts val="495"/>
              </a:spcBef>
            </a:pPr>
            <a:r>
              <a:rPr sz="1100" spc="-5" dirty="0">
                <a:latin typeface="Arial Unicode MS"/>
                <a:cs typeface="Arial Unicode MS"/>
              </a:rPr>
              <a:t>Administrat de</a:t>
            </a:r>
            <a:r>
              <a:rPr sz="1100" spc="-75" dirty="0">
                <a:latin typeface="Arial Unicode MS"/>
                <a:cs typeface="Arial Unicode MS"/>
              </a:rPr>
              <a:t> </a:t>
            </a:r>
            <a:r>
              <a:rPr sz="1100" dirty="0">
                <a:latin typeface="Arial Unicode MS"/>
                <a:cs typeface="Arial Unicode MS"/>
              </a:rPr>
              <a:t>2  </a:t>
            </a:r>
            <a:r>
              <a:rPr sz="1100" spc="-5" dirty="0">
                <a:latin typeface="Arial Unicode MS"/>
                <a:cs typeface="Arial Unicode MS"/>
              </a:rPr>
              <a:t>ori pe  săptămână</a:t>
            </a:r>
            <a:endParaRPr sz="1100">
              <a:latin typeface="Arial Unicode MS"/>
              <a:cs typeface="Arial Unicode MS"/>
            </a:endParaRPr>
          </a:p>
          <a:p>
            <a:pPr marL="12700" marR="121920" indent="-635">
              <a:lnSpc>
                <a:spcPct val="85000"/>
              </a:lnSpc>
              <a:spcBef>
                <a:spcPts val="500"/>
              </a:spcBef>
            </a:pPr>
            <a:r>
              <a:rPr sz="1100" dirty="0">
                <a:latin typeface="Arial Unicode MS"/>
                <a:cs typeface="Arial Unicode MS"/>
              </a:rPr>
              <a:t>(56 mg sau</a:t>
            </a:r>
            <a:r>
              <a:rPr sz="1100" spc="-140" dirty="0">
                <a:latin typeface="Arial Unicode MS"/>
                <a:cs typeface="Arial Unicode MS"/>
              </a:rPr>
              <a:t> </a:t>
            </a:r>
            <a:r>
              <a:rPr sz="1100" spc="-5" dirty="0">
                <a:latin typeface="Arial Unicode MS"/>
                <a:cs typeface="Arial Unicode MS"/>
              </a:rPr>
              <a:t>84  </a:t>
            </a:r>
            <a:r>
              <a:rPr sz="1100" dirty="0">
                <a:latin typeface="Arial Unicode MS"/>
                <a:cs typeface="Arial Unicode MS"/>
              </a:rPr>
              <a:t>mg, </a:t>
            </a:r>
            <a:r>
              <a:rPr sz="1100" spc="-5" dirty="0">
                <a:latin typeface="Arial Unicode MS"/>
                <a:cs typeface="Arial Unicode MS"/>
              </a:rPr>
              <a:t>doză  flexibilă)</a:t>
            </a:r>
            <a:endParaRPr sz="1100">
              <a:latin typeface="Arial Unicode MS"/>
              <a:cs typeface="Arial Unicode MS"/>
            </a:endParaRPr>
          </a:p>
          <a:p>
            <a:pPr marL="12700" marR="20320">
              <a:lnSpc>
                <a:spcPct val="85200"/>
              </a:lnSpc>
              <a:spcBef>
                <a:spcPts val="495"/>
              </a:spcBef>
            </a:pPr>
            <a:r>
              <a:rPr sz="1100" spc="-5" dirty="0">
                <a:latin typeface="Arial Unicode MS"/>
                <a:cs typeface="Arial Unicode MS"/>
              </a:rPr>
              <a:t>Pacienţii </a:t>
            </a:r>
            <a:r>
              <a:rPr sz="1100" dirty="0">
                <a:latin typeface="Arial Unicode MS"/>
                <a:cs typeface="Arial Unicode MS"/>
              </a:rPr>
              <a:t>care  </a:t>
            </a:r>
            <a:r>
              <a:rPr sz="1100" spc="-5" dirty="0">
                <a:latin typeface="Arial Unicode MS"/>
                <a:cs typeface="Arial Unicode MS"/>
              </a:rPr>
              <a:t>au răspuns**</a:t>
            </a:r>
            <a:r>
              <a:rPr sz="1100" spc="-85" dirty="0">
                <a:latin typeface="Arial Unicode MS"/>
                <a:cs typeface="Arial Unicode MS"/>
              </a:rPr>
              <a:t> </a:t>
            </a:r>
            <a:r>
              <a:rPr sz="1100" spc="-5" dirty="0">
                <a:latin typeface="Arial Unicode MS"/>
                <a:cs typeface="Arial Unicode MS"/>
              </a:rPr>
              <a:t>au  intrat </a:t>
            </a:r>
            <a:r>
              <a:rPr sz="1100" dirty="0">
                <a:latin typeface="Arial Unicode MS"/>
                <a:cs typeface="Arial Unicode MS"/>
              </a:rPr>
              <a:t>în faza </a:t>
            </a:r>
            <a:r>
              <a:rPr sz="1100" spc="-5" dirty="0">
                <a:latin typeface="Arial Unicode MS"/>
                <a:cs typeface="Arial Unicode MS"/>
              </a:rPr>
              <a:t>de  optimizare</a:t>
            </a:r>
            <a:endParaRPr sz="1100">
              <a:latin typeface="Arial Unicode MS"/>
              <a:cs typeface="Arial Unicode MS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title"/>
          </p:nvPr>
        </p:nvSpPr>
        <p:spPr>
          <a:xfrm>
            <a:off x="477898" y="256122"/>
            <a:ext cx="11333102" cy="9696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3550"/>
              </a:lnSpc>
              <a:spcBef>
                <a:spcPts val="100"/>
              </a:spcBef>
            </a:pPr>
            <a:r>
              <a:rPr spc="-20" dirty="0"/>
              <a:t>Programul </a:t>
            </a:r>
            <a:r>
              <a:rPr spc="-10" dirty="0"/>
              <a:t>de </a:t>
            </a:r>
            <a:r>
              <a:rPr spc="-15" dirty="0"/>
              <a:t>studii </a:t>
            </a:r>
            <a:r>
              <a:rPr spc="-20" dirty="0"/>
              <a:t>clinice </a:t>
            </a:r>
            <a:r>
              <a:rPr spc="-10" dirty="0"/>
              <a:t>de </a:t>
            </a:r>
            <a:r>
              <a:rPr spc="-15" dirty="0"/>
              <a:t>faza III ale</a:t>
            </a:r>
            <a:r>
              <a:rPr spc="-295" dirty="0"/>
              <a:t> </a:t>
            </a:r>
            <a:r>
              <a:rPr lang="ro-RO" spc="-15" dirty="0"/>
              <a:t>Esketamină</a:t>
            </a:r>
            <a:r>
              <a:rPr lang="en-US" sz="3150" spc="-22" baseline="25132" dirty="0"/>
              <a:t> </a:t>
            </a:r>
            <a:r>
              <a:rPr spc="-40" dirty="0">
                <a:solidFill>
                  <a:srgbClr val="F16F20"/>
                </a:solidFill>
              </a:rPr>
              <a:t>SUSTAIN</a:t>
            </a:r>
            <a:r>
              <a:rPr spc="-150" dirty="0">
                <a:solidFill>
                  <a:srgbClr val="F16F20"/>
                </a:solidFill>
              </a:rPr>
              <a:t> </a:t>
            </a:r>
            <a:r>
              <a:rPr spc="-15" dirty="0">
                <a:solidFill>
                  <a:srgbClr val="F16F20"/>
                </a:solidFill>
              </a:rPr>
              <a:t>1</a:t>
            </a:r>
            <a:r>
              <a:rPr sz="3150" b="0" spc="-22" baseline="25132" dirty="0">
                <a:solidFill>
                  <a:srgbClr val="F16F20"/>
                </a:solidFill>
                <a:latin typeface="Arial Unicode MS"/>
                <a:cs typeface="Arial Unicode MS"/>
              </a:rPr>
              <a:t>1</a:t>
            </a:r>
            <a:endParaRPr sz="3150" baseline="25132" dirty="0">
              <a:latin typeface="Arial Unicode MS"/>
              <a:cs typeface="Arial Unicode MS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69391" y="2581655"/>
            <a:ext cx="1859280" cy="2609215"/>
          </a:xfrm>
          <a:custGeom>
            <a:avLst/>
            <a:gdLst/>
            <a:ahLst/>
            <a:cxnLst/>
            <a:rect l="l" t="t" r="r" b="b"/>
            <a:pathLst>
              <a:path w="1859280" h="2609215">
                <a:moveTo>
                  <a:pt x="1859280" y="0"/>
                </a:moveTo>
                <a:lnTo>
                  <a:pt x="0" y="0"/>
                </a:lnTo>
                <a:lnTo>
                  <a:pt x="0" y="2609088"/>
                </a:lnTo>
                <a:lnTo>
                  <a:pt x="1859280" y="2609088"/>
                </a:lnTo>
                <a:lnTo>
                  <a:pt x="1859280" y="0"/>
                </a:lnTo>
                <a:close/>
              </a:path>
            </a:pathLst>
          </a:custGeom>
          <a:solidFill>
            <a:srgbClr val="E7D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601230" y="2625260"/>
            <a:ext cx="1642745" cy="221107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100" b="1" dirty="0">
                <a:latin typeface="Arial Unicode MS"/>
                <a:cs typeface="Arial Unicode MS"/>
              </a:rPr>
              <a:t>Includere</a:t>
            </a:r>
            <a:r>
              <a:rPr sz="1100" b="1" spc="-50" dirty="0">
                <a:latin typeface="Arial Unicode MS"/>
                <a:cs typeface="Arial Unicode MS"/>
              </a:rPr>
              <a:t> </a:t>
            </a:r>
            <a:r>
              <a:rPr sz="1100" b="1" dirty="0">
                <a:latin typeface="Arial Unicode MS"/>
                <a:cs typeface="Arial Unicode MS"/>
              </a:rPr>
              <a:t>directă</a:t>
            </a:r>
            <a:endParaRPr sz="1100">
              <a:latin typeface="Arial Unicode MS"/>
              <a:cs typeface="Arial Unicode MS"/>
            </a:endParaRPr>
          </a:p>
          <a:p>
            <a:pPr marL="12700" marR="5080">
              <a:lnSpc>
                <a:spcPct val="85000"/>
              </a:lnSpc>
              <a:spcBef>
                <a:spcPts val="495"/>
              </a:spcBef>
            </a:pPr>
            <a:r>
              <a:rPr sz="1100" spc="-5" dirty="0">
                <a:latin typeface="Arial Unicode MS"/>
                <a:cs typeface="Arial Unicode MS"/>
              </a:rPr>
              <a:t>Pacienţi </a:t>
            </a:r>
            <a:r>
              <a:rPr sz="1100" dirty="0">
                <a:latin typeface="Arial Unicode MS"/>
                <a:cs typeface="Arial Unicode MS"/>
              </a:rPr>
              <a:t>cu </a:t>
            </a:r>
            <a:r>
              <a:rPr sz="1100" spc="-5" dirty="0">
                <a:latin typeface="Arial Unicode MS"/>
                <a:cs typeface="Arial Unicode MS"/>
              </a:rPr>
              <a:t>DRT (adulţi </a:t>
            </a:r>
            <a:r>
              <a:rPr sz="1100" dirty="0">
                <a:latin typeface="Arial Unicode MS"/>
                <a:cs typeface="Arial Unicode MS"/>
              </a:rPr>
              <a:t>cu  </a:t>
            </a:r>
            <a:r>
              <a:rPr sz="1100" spc="-5" dirty="0">
                <a:latin typeface="Arial Unicode MS"/>
                <a:cs typeface="Arial Unicode MS"/>
              </a:rPr>
              <a:t>TDM </a:t>
            </a:r>
            <a:r>
              <a:rPr sz="1100" dirty="0">
                <a:latin typeface="Arial Unicode MS"/>
                <a:cs typeface="Arial Unicode MS"/>
              </a:rPr>
              <a:t>care </a:t>
            </a:r>
            <a:r>
              <a:rPr sz="1100" spc="-5" dirty="0">
                <a:latin typeface="Arial Unicode MS"/>
                <a:cs typeface="Arial Unicode MS"/>
              </a:rPr>
              <a:t>nu au răspuns  adecvat la </a:t>
            </a:r>
            <a:r>
              <a:rPr sz="1100" dirty="0">
                <a:latin typeface="Arial Unicode MS"/>
                <a:cs typeface="Arial Unicode MS"/>
              </a:rPr>
              <a:t>≥1 </a:t>
            </a:r>
            <a:r>
              <a:rPr sz="1100" spc="-5" dirty="0">
                <a:latin typeface="Arial Unicode MS"/>
                <a:cs typeface="Arial Unicode MS"/>
              </a:rPr>
              <a:t>dar </a:t>
            </a:r>
            <a:r>
              <a:rPr sz="1100" dirty="0">
                <a:latin typeface="Arial Unicode MS"/>
                <a:cs typeface="Arial Unicode MS"/>
              </a:rPr>
              <a:t>≤5 AD  </a:t>
            </a:r>
            <a:r>
              <a:rPr sz="1100" spc="-5" dirty="0">
                <a:latin typeface="Arial Unicode MS"/>
                <a:cs typeface="Arial Unicode MS"/>
              </a:rPr>
              <a:t>diferite adecvate </a:t>
            </a:r>
            <a:r>
              <a:rPr sz="1100" dirty="0">
                <a:latin typeface="Arial Unicode MS"/>
                <a:cs typeface="Arial Unicode MS"/>
              </a:rPr>
              <a:t>ca </a:t>
            </a:r>
            <a:r>
              <a:rPr sz="1100" spc="-5" dirty="0">
                <a:latin typeface="Arial Unicode MS"/>
                <a:cs typeface="Arial Unicode MS"/>
              </a:rPr>
              <a:t>doză  </a:t>
            </a:r>
            <a:r>
              <a:rPr sz="1100" dirty="0">
                <a:latin typeface="Arial Unicode MS"/>
                <a:cs typeface="Arial Unicode MS"/>
              </a:rPr>
              <a:t>şi </a:t>
            </a:r>
            <a:r>
              <a:rPr sz="1100" spc="-5" dirty="0">
                <a:latin typeface="Arial Unicode MS"/>
                <a:cs typeface="Arial Unicode MS"/>
              </a:rPr>
              <a:t>durată pentru  tratamentul episodului  depresiv</a:t>
            </a:r>
            <a:r>
              <a:rPr sz="1100" spc="-15" dirty="0">
                <a:latin typeface="Arial Unicode MS"/>
                <a:cs typeface="Arial Unicode MS"/>
              </a:rPr>
              <a:t> </a:t>
            </a:r>
            <a:r>
              <a:rPr sz="1100" spc="-5" dirty="0">
                <a:latin typeface="Arial Unicode MS"/>
                <a:cs typeface="Arial Unicode MS"/>
              </a:rPr>
              <a:t>actual)</a:t>
            </a:r>
            <a:endParaRPr sz="1100">
              <a:latin typeface="Arial Unicode MS"/>
              <a:cs typeface="Arial Unicode MS"/>
            </a:endParaRPr>
          </a:p>
          <a:p>
            <a:pPr marL="12700" marR="275590">
              <a:lnSpc>
                <a:spcPct val="84900"/>
              </a:lnSpc>
              <a:spcBef>
                <a:spcPts val="509"/>
              </a:spcBef>
            </a:pPr>
            <a:r>
              <a:rPr sz="1100" spc="-5" dirty="0">
                <a:latin typeface="Arial Unicode MS"/>
                <a:cs typeface="Arial Unicode MS"/>
              </a:rPr>
              <a:t>Pacienţii </a:t>
            </a:r>
            <a:r>
              <a:rPr sz="1100" dirty="0">
                <a:latin typeface="Arial Unicode MS"/>
                <a:cs typeface="Arial Unicode MS"/>
              </a:rPr>
              <a:t>care </a:t>
            </a:r>
            <a:r>
              <a:rPr sz="1100" spc="-5" dirty="0">
                <a:latin typeface="Arial Unicode MS"/>
                <a:cs typeface="Arial Unicode MS"/>
              </a:rPr>
              <a:t>nu au  răspuns* la </a:t>
            </a:r>
            <a:r>
              <a:rPr sz="1100" dirty="0">
                <a:latin typeface="Arial Unicode MS"/>
                <a:cs typeface="Arial Unicode MS"/>
              </a:rPr>
              <a:t>AD </a:t>
            </a:r>
            <a:r>
              <a:rPr sz="1100" spc="-5" dirty="0">
                <a:latin typeface="Arial Unicode MS"/>
                <a:cs typeface="Arial Unicode MS"/>
              </a:rPr>
              <a:t>orale  curente au schimbat  tratamentul </a:t>
            </a:r>
            <a:r>
              <a:rPr sz="1100" dirty="0">
                <a:latin typeface="Arial Unicode MS"/>
                <a:cs typeface="Arial Unicode MS"/>
              </a:rPr>
              <a:t>cu </a:t>
            </a:r>
            <a:r>
              <a:rPr sz="1100" spc="-5" dirty="0">
                <a:latin typeface="Arial Unicode MS"/>
                <a:cs typeface="Arial Unicode MS"/>
              </a:rPr>
              <a:t>un</a:t>
            </a:r>
            <a:r>
              <a:rPr sz="1100" spc="-95" dirty="0">
                <a:latin typeface="Arial Unicode MS"/>
                <a:cs typeface="Arial Unicode MS"/>
              </a:rPr>
              <a:t> </a:t>
            </a:r>
            <a:r>
              <a:rPr sz="1100" spc="-5" dirty="0">
                <a:latin typeface="Arial Unicode MS"/>
                <a:cs typeface="Arial Unicode MS"/>
              </a:rPr>
              <a:t>nou  SSRI/SNRI înaintea  inducţiei</a:t>
            </a:r>
            <a:endParaRPr sz="1100">
              <a:latin typeface="Arial Unicode MS"/>
              <a:cs typeface="Arial Unicode M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77837" y="1360719"/>
            <a:ext cx="8568690" cy="4883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ts val="1825"/>
              </a:lnSpc>
              <a:spcBef>
                <a:spcPts val="95"/>
              </a:spcBef>
            </a:pPr>
            <a:r>
              <a:rPr sz="1600" spc="-25" dirty="0">
                <a:latin typeface="Arial Unicode MS"/>
                <a:cs typeface="Arial Unicode MS"/>
              </a:rPr>
              <a:t>Studiu </a:t>
            </a:r>
            <a:r>
              <a:rPr sz="1600" spc="-15" dirty="0">
                <a:latin typeface="Arial Unicode MS"/>
                <a:cs typeface="Arial Unicode MS"/>
              </a:rPr>
              <a:t>pe </a:t>
            </a:r>
            <a:r>
              <a:rPr sz="1600" spc="-25" dirty="0">
                <a:latin typeface="Arial Unicode MS"/>
                <a:cs typeface="Arial Unicode MS"/>
              </a:rPr>
              <a:t>termen lung, randomizat, dublu-orb, </a:t>
            </a:r>
            <a:r>
              <a:rPr sz="1600" spc="-15" dirty="0">
                <a:latin typeface="Arial Unicode MS"/>
                <a:cs typeface="Arial Unicode MS"/>
              </a:rPr>
              <a:t>cu </a:t>
            </a:r>
            <a:r>
              <a:rPr sz="1600" spc="-25" dirty="0">
                <a:latin typeface="Arial Unicode MS"/>
                <a:cs typeface="Arial Unicode MS"/>
              </a:rPr>
              <a:t>grup paralel, </a:t>
            </a:r>
            <a:r>
              <a:rPr sz="1600" spc="-15" dirty="0">
                <a:latin typeface="Arial Unicode MS"/>
                <a:cs typeface="Arial Unicode MS"/>
              </a:rPr>
              <a:t>cu </a:t>
            </a:r>
            <a:r>
              <a:rPr sz="1600" spc="-25" dirty="0">
                <a:latin typeface="Arial Unicode MS"/>
                <a:cs typeface="Arial Unicode MS"/>
              </a:rPr>
              <a:t>comparator</a:t>
            </a:r>
            <a:r>
              <a:rPr sz="1600" spc="75" dirty="0">
                <a:latin typeface="Arial Unicode MS"/>
                <a:cs typeface="Arial Unicode MS"/>
              </a:rPr>
              <a:t> </a:t>
            </a:r>
            <a:r>
              <a:rPr sz="1600" spc="-20" dirty="0">
                <a:latin typeface="Arial Unicode MS"/>
                <a:cs typeface="Arial Unicode MS"/>
              </a:rPr>
              <a:t>activ,</a:t>
            </a:r>
            <a:endParaRPr sz="1600">
              <a:latin typeface="Arial Unicode MS"/>
              <a:cs typeface="Arial Unicode MS"/>
            </a:endParaRPr>
          </a:p>
          <a:p>
            <a:pPr marL="38100">
              <a:lnSpc>
                <a:spcPts val="1825"/>
              </a:lnSpc>
            </a:pPr>
            <a:r>
              <a:rPr sz="1600" spc="-25" dirty="0">
                <a:latin typeface="Arial Unicode MS"/>
                <a:cs typeface="Arial Unicode MS"/>
              </a:rPr>
              <a:t>multicentric, </a:t>
            </a:r>
            <a:r>
              <a:rPr sz="1600" spc="-15" dirty="0">
                <a:latin typeface="Arial Unicode MS"/>
                <a:cs typeface="Arial Unicode MS"/>
              </a:rPr>
              <a:t>de </a:t>
            </a:r>
            <a:r>
              <a:rPr sz="1600" spc="-25" dirty="0">
                <a:latin typeface="Arial Unicode MS"/>
                <a:cs typeface="Arial Unicode MS"/>
              </a:rPr>
              <a:t>prevenire </a:t>
            </a:r>
            <a:r>
              <a:rPr sz="1600" spc="-5" dirty="0">
                <a:latin typeface="Arial Unicode MS"/>
                <a:cs typeface="Arial Unicode MS"/>
              </a:rPr>
              <a:t>a </a:t>
            </a:r>
            <a:r>
              <a:rPr sz="1600" spc="-25" dirty="0">
                <a:latin typeface="Arial Unicode MS"/>
                <a:cs typeface="Arial Unicode MS"/>
              </a:rPr>
              <a:t>recăderilor care </a:t>
            </a:r>
            <a:r>
              <a:rPr sz="1600" spc="-5" dirty="0">
                <a:latin typeface="Arial Unicode MS"/>
                <a:cs typeface="Arial Unicode MS"/>
              </a:rPr>
              <a:t>a </a:t>
            </a:r>
            <a:r>
              <a:rPr sz="1600" spc="-20" dirty="0">
                <a:latin typeface="Arial Unicode MS"/>
                <a:cs typeface="Arial Unicode MS"/>
              </a:rPr>
              <a:t>inclus </a:t>
            </a:r>
            <a:r>
              <a:rPr sz="1600" spc="-25" dirty="0">
                <a:latin typeface="Arial Unicode MS"/>
                <a:cs typeface="Arial Unicode MS"/>
              </a:rPr>
              <a:t>pacienţi adulţi </a:t>
            </a:r>
            <a:r>
              <a:rPr sz="1600" spc="-15" dirty="0">
                <a:latin typeface="Arial Unicode MS"/>
                <a:cs typeface="Arial Unicode MS"/>
              </a:rPr>
              <a:t>cu </a:t>
            </a:r>
            <a:r>
              <a:rPr sz="1600" spc="-25" dirty="0">
                <a:latin typeface="Arial Unicode MS"/>
                <a:cs typeface="Arial Unicode MS"/>
              </a:rPr>
              <a:t>vârsta între </a:t>
            </a:r>
            <a:r>
              <a:rPr sz="1600" spc="-15" dirty="0">
                <a:latin typeface="Arial Unicode MS"/>
                <a:cs typeface="Arial Unicode MS"/>
              </a:rPr>
              <a:t>18 şi 64 de</a:t>
            </a:r>
            <a:r>
              <a:rPr sz="1600" spc="-10" dirty="0">
                <a:latin typeface="Arial Unicode MS"/>
                <a:cs typeface="Arial Unicode MS"/>
              </a:rPr>
              <a:t> </a:t>
            </a:r>
            <a:r>
              <a:rPr sz="1600" spc="-20" dirty="0">
                <a:latin typeface="Arial Unicode MS"/>
                <a:cs typeface="Arial Unicode MS"/>
              </a:rPr>
              <a:t>ani</a:t>
            </a:r>
            <a:r>
              <a:rPr sz="1575" spc="-30" baseline="26455" dirty="0">
                <a:latin typeface="Arial Unicode MS"/>
                <a:cs typeface="Arial Unicode MS"/>
              </a:rPr>
              <a:t>1</a:t>
            </a:r>
            <a:endParaRPr sz="1575" baseline="26455">
              <a:latin typeface="Arial Unicode MS"/>
              <a:cs typeface="Arial Unicode MS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275832" y="2618232"/>
            <a:ext cx="1530350" cy="2071370"/>
          </a:xfrm>
          <a:custGeom>
            <a:avLst/>
            <a:gdLst/>
            <a:ahLst/>
            <a:cxnLst/>
            <a:rect l="l" t="t" r="r" b="b"/>
            <a:pathLst>
              <a:path w="1530350" h="2071370">
                <a:moveTo>
                  <a:pt x="0" y="2071115"/>
                </a:moveTo>
                <a:lnTo>
                  <a:pt x="1530095" y="2071115"/>
                </a:lnTo>
                <a:lnTo>
                  <a:pt x="1530095" y="0"/>
                </a:lnTo>
                <a:lnTo>
                  <a:pt x="0" y="0"/>
                </a:lnTo>
                <a:lnTo>
                  <a:pt x="0" y="2071115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6407301" y="2701390"/>
            <a:ext cx="1344930" cy="147447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>
              <a:lnSpc>
                <a:spcPct val="85200"/>
              </a:lnSpc>
              <a:spcBef>
                <a:spcPts val="290"/>
              </a:spcBef>
            </a:pPr>
            <a:r>
              <a:rPr sz="1050" b="1" dirty="0">
                <a:latin typeface="Arial Unicode MS"/>
                <a:cs typeface="Arial Unicode MS"/>
              </a:rPr>
              <a:t>Administrat în</a:t>
            </a:r>
            <a:r>
              <a:rPr sz="1050" b="1" spc="-125" dirty="0">
                <a:latin typeface="Arial Unicode MS"/>
                <a:cs typeface="Arial Unicode MS"/>
              </a:rPr>
              <a:t> </a:t>
            </a:r>
            <a:r>
              <a:rPr sz="1050" b="1" spc="5" dirty="0">
                <a:latin typeface="Arial Unicode MS"/>
                <a:cs typeface="Arial Unicode MS"/>
              </a:rPr>
              <a:t>aceeaşi  </a:t>
            </a:r>
            <a:r>
              <a:rPr sz="1050" b="1" spc="10" dirty="0">
                <a:latin typeface="Arial Unicode MS"/>
                <a:cs typeface="Arial Unicode MS"/>
              </a:rPr>
              <a:t>doză </a:t>
            </a:r>
            <a:r>
              <a:rPr sz="1050" dirty="0">
                <a:latin typeface="Arial Unicode MS"/>
                <a:cs typeface="Arial Unicode MS"/>
              </a:rPr>
              <a:t>ca şi </a:t>
            </a:r>
            <a:r>
              <a:rPr sz="1050" spc="-5" dirty="0">
                <a:latin typeface="Arial Unicode MS"/>
                <a:cs typeface="Arial Unicode MS"/>
              </a:rPr>
              <a:t>în faza </a:t>
            </a:r>
            <a:r>
              <a:rPr sz="1050" dirty="0">
                <a:latin typeface="Arial Unicode MS"/>
                <a:cs typeface="Arial Unicode MS"/>
              </a:rPr>
              <a:t>de  optimizare.</a:t>
            </a:r>
            <a:endParaRPr sz="1050">
              <a:latin typeface="Arial Unicode MS"/>
              <a:cs typeface="Arial Unicode MS"/>
            </a:endParaRPr>
          </a:p>
          <a:p>
            <a:pPr marL="12700" marR="177800">
              <a:lnSpc>
                <a:spcPct val="85100"/>
              </a:lnSpc>
              <a:spcBef>
                <a:spcPts val="489"/>
              </a:spcBef>
            </a:pPr>
            <a:r>
              <a:rPr sz="1050" dirty="0">
                <a:latin typeface="Arial Unicode MS"/>
                <a:cs typeface="Arial Unicode MS"/>
              </a:rPr>
              <a:t>Frecvenţa  administrărilor a  continuat să fie  individualizată la o  dată pe</a:t>
            </a:r>
            <a:r>
              <a:rPr sz="1050" spc="-85" dirty="0">
                <a:latin typeface="Arial Unicode MS"/>
                <a:cs typeface="Arial Unicode MS"/>
              </a:rPr>
              <a:t> </a:t>
            </a:r>
            <a:r>
              <a:rPr sz="1050" dirty="0">
                <a:latin typeface="Arial Unicode MS"/>
                <a:cs typeface="Arial Unicode MS"/>
              </a:rPr>
              <a:t>săptămână  sau la fiecare 2  săptămâni</a:t>
            </a:r>
            <a:endParaRPr sz="1050">
              <a:latin typeface="Arial Unicode MS"/>
              <a:cs typeface="Arial Unicode MS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297167" y="4157471"/>
            <a:ext cx="1508760" cy="532130"/>
          </a:xfrm>
          <a:custGeom>
            <a:avLst/>
            <a:gdLst/>
            <a:ahLst/>
            <a:cxnLst/>
            <a:rect l="l" t="t" r="r" b="b"/>
            <a:pathLst>
              <a:path w="1508759" h="532129">
                <a:moveTo>
                  <a:pt x="0" y="531876"/>
                </a:moveTo>
                <a:lnTo>
                  <a:pt x="1508760" y="531876"/>
                </a:lnTo>
                <a:lnTo>
                  <a:pt x="1508760" y="0"/>
                </a:lnTo>
                <a:lnTo>
                  <a:pt x="0" y="0"/>
                </a:lnTo>
                <a:lnTo>
                  <a:pt x="0" y="531876"/>
                </a:lnTo>
                <a:close/>
              </a:path>
            </a:pathLst>
          </a:custGeom>
          <a:solidFill>
            <a:srgbClr val="A20B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6402578" y="4161242"/>
            <a:ext cx="1028700" cy="495934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38100" marR="30480">
              <a:lnSpc>
                <a:spcPts val="1190"/>
              </a:lnSpc>
              <a:spcBef>
                <a:spcPts val="250"/>
              </a:spcBef>
            </a:pPr>
            <a:r>
              <a:rPr sz="1100" b="1" dirty="0">
                <a:solidFill>
                  <a:srgbClr val="FFFFFF"/>
                </a:solidFill>
                <a:latin typeface="Arial Unicode MS"/>
                <a:cs typeface="Arial Unicode MS"/>
              </a:rPr>
              <a:t>Au </a:t>
            </a:r>
            <a:r>
              <a:rPr sz="1100" b="1" dirty="0" err="1">
                <a:solidFill>
                  <a:srgbClr val="FFFFFF"/>
                </a:solidFill>
                <a:latin typeface="Arial Unicode MS"/>
                <a:cs typeface="Arial Unicode MS"/>
              </a:rPr>
              <a:t>continuat</a:t>
            </a:r>
            <a:r>
              <a:rPr sz="1100" b="1" dirty="0">
                <a:solidFill>
                  <a:srgbClr val="FFFFFF"/>
                </a:solidFill>
                <a:latin typeface="Arial Unicode MS"/>
                <a:cs typeface="Arial Unicode MS"/>
              </a:rPr>
              <a:t>  </a:t>
            </a:r>
            <a:r>
              <a:rPr lang="ro-RO" sz="1100" b="1" spc="5" dirty="0">
                <a:solidFill>
                  <a:srgbClr val="FFFFFF"/>
                </a:solidFill>
                <a:latin typeface="Arial Unicode MS"/>
                <a:cs typeface="Arial Unicode MS"/>
              </a:rPr>
              <a:t>Esketamină</a:t>
            </a:r>
            <a:r>
              <a:rPr sz="1050" spc="7" baseline="27777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100" dirty="0">
                <a:solidFill>
                  <a:srgbClr val="FFFFFF"/>
                </a:solidFill>
                <a:latin typeface="Arial Unicode MS"/>
                <a:cs typeface="Arial Unicode MS"/>
              </a:rPr>
              <a:t>+  </a:t>
            </a:r>
            <a:r>
              <a:rPr sz="1100" spc="-5" dirty="0">
                <a:solidFill>
                  <a:srgbClr val="FFFFFF"/>
                </a:solidFill>
                <a:latin typeface="Arial Unicode MS"/>
                <a:cs typeface="Arial Unicode MS"/>
              </a:rPr>
              <a:t>SSRI/SNRI</a:t>
            </a:r>
            <a:endParaRPr sz="1100" dirty="0">
              <a:latin typeface="Arial Unicode MS"/>
              <a:cs typeface="Arial Unicode MS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240779" y="4689347"/>
            <a:ext cx="1565275" cy="539750"/>
          </a:xfrm>
          <a:custGeom>
            <a:avLst/>
            <a:gdLst/>
            <a:ahLst/>
            <a:cxnLst/>
            <a:rect l="l" t="t" r="r" b="b"/>
            <a:pathLst>
              <a:path w="1565275" h="539750">
                <a:moveTo>
                  <a:pt x="0" y="539495"/>
                </a:moveTo>
                <a:lnTo>
                  <a:pt x="1565148" y="539495"/>
                </a:lnTo>
                <a:lnTo>
                  <a:pt x="1565148" y="0"/>
                </a:lnTo>
                <a:lnTo>
                  <a:pt x="0" y="0"/>
                </a:lnTo>
                <a:lnTo>
                  <a:pt x="0" y="539495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6371737" y="4697145"/>
            <a:ext cx="1374140" cy="495934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>
              <a:lnSpc>
                <a:spcPts val="1190"/>
              </a:lnSpc>
              <a:spcBef>
                <a:spcPts val="250"/>
              </a:spcBef>
            </a:pPr>
            <a:r>
              <a:rPr sz="1100" b="1" dirty="0">
                <a:latin typeface="Arial Unicode MS"/>
                <a:cs typeface="Arial Unicode MS"/>
              </a:rPr>
              <a:t>Schimbare la</a:t>
            </a:r>
            <a:r>
              <a:rPr sz="1100" b="1" spc="-110" dirty="0">
                <a:latin typeface="Arial Unicode MS"/>
                <a:cs typeface="Arial Unicode MS"/>
              </a:rPr>
              <a:t> </a:t>
            </a:r>
            <a:r>
              <a:rPr sz="1100" b="1" dirty="0">
                <a:latin typeface="Arial Unicode MS"/>
                <a:cs typeface="Arial Unicode MS"/>
              </a:rPr>
              <a:t>placebo  spray nazal +  SSRI/SNRI</a:t>
            </a:r>
            <a:endParaRPr sz="1100">
              <a:latin typeface="Arial Unicode MS"/>
              <a:cs typeface="Arial Unicode MS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625596" y="1898904"/>
            <a:ext cx="2510155" cy="719455"/>
          </a:xfrm>
          <a:custGeom>
            <a:avLst/>
            <a:gdLst/>
            <a:ahLst/>
            <a:cxnLst/>
            <a:rect l="l" t="t" r="r" b="b"/>
            <a:pathLst>
              <a:path w="2510154" h="719455">
                <a:moveTo>
                  <a:pt x="2296528" y="0"/>
                </a:moveTo>
                <a:lnTo>
                  <a:pt x="0" y="0"/>
                </a:lnTo>
                <a:lnTo>
                  <a:pt x="0" y="719328"/>
                </a:lnTo>
                <a:lnTo>
                  <a:pt x="2296528" y="719328"/>
                </a:lnTo>
                <a:lnTo>
                  <a:pt x="2510028" y="359664"/>
                </a:lnTo>
                <a:lnTo>
                  <a:pt x="2296528" y="0"/>
                </a:lnTo>
                <a:close/>
              </a:path>
            </a:pathLst>
          </a:custGeom>
          <a:solidFill>
            <a:srgbClr val="FCA60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3883562" y="2067086"/>
            <a:ext cx="829944" cy="3479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1000"/>
              </a:lnSpc>
              <a:spcBef>
                <a:spcPts val="90"/>
              </a:spcBef>
            </a:pPr>
            <a:r>
              <a:rPr sz="1050" b="1" dirty="0">
                <a:latin typeface="Arial Unicode MS"/>
                <a:cs typeface="Arial Unicode MS"/>
              </a:rPr>
              <a:t>Optimizare  </a:t>
            </a:r>
            <a:r>
              <a:rPr sz="1050" dirty="0">
                <a:latin typeface="Arial Unicode MS"/>
                <a:cs typeface="Arial Unicode MS"/>
              </a:rPr>
              <a:t>12</a:t>
            </a:r>
            <a:r>
              <a:rPr sz="1050" spc="-85" dirty="0">
                <a:latin typeface="Arial Unicode MS"/>
                <a:cs typeface="Arial Unicode MS"/>
              </a:rPr>
              <a:t> </a:t>
            </a:r>
            <a:r>
              <a:rPr sz="1050" dirty="0">
                <a:latin typeface="Arial Unicode MS"/>
                <a:cs typeface="Arial Unicode MS"/>
              </a:rPr>
              <a:t>săptămâni</a:t>
            </a:r>
            <a:endParaRPr sz="1050">
              <a:latin typeface="Arial Unicode MS"/>
              <a:cs typeface="Arial Unicode MS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374392" y="1898904"/>
            <a:ext cx="1481455" cy="719455"/>
          </a:xfrm>
          <a:custGeom>
            <a:avLst/>
            <a:gdLst/>
            <a:ahLst/>
            <a:cxnLst/>
            <a:rect l="l" t="t" r="r" b="b"/>
            <a:pathLst>
              <a:path w="1481454" h="719455">
                <a:moveTo>
                  <a:pt x="1267828" y="0"/>
                </a:moveTo>
                <a:lnTo>
                  <a:pt x="0" y="0"/>
                </a:lnTo>
                <a:lnTo>
                  <a:pt x="0" y="719328"/>
                </a:lnTo>
                <a:lnTo>
                  <a:pt x="1267828" y="719328"/>
                </a:lnTo>
                <a:lnTo>
                  <a:pt x="1481328" y="359664"/>
                </a:lnTo>
                <a:lnTo>
                  <a:pt x="1267828" y="0"/>
                </a:lnTo>
                <a:close/>
              </a:path>
            </a:pathLst>
          </a:custGeom>
          <a:solidFill>
            <a:srgbClr val="F16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2632114" y="2067086"/>
            <a:ext cx="755015" cy="3479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dirty="0">
                <a:solidFill>
                  <a:srgbClr val="1D1C1C"/>
                </a:solidFill>
                <a:latin typeface="Arial Unicode MS"/>
                <a:cs typeface="Arial Unicode MS"/>
              </a:rPr>
              <a:t>Inducţie</a:t>
            </a:r>
            <a:endParaRPr sz="105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050" dirty="0">
                <a:solidFill>
                  <a:srgbClr val="1D1C1C"/>
                </a:solidFill>
                <a:latin typeface="Arial Unicode MS"/>
                <a:cs typeface="Arial Unicode MS"/>
              </a:rPr>
              <a:t>4</a:t>
            </a:r>
            <a:r>
              <a:rPr sz="1050" spc="-7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050" dirty="0">
                <a:solidFill>
                  <a:srgbClr val="1D1C1C"/>
                </a:solidFill>
                <a:latin typeface="Arial Unicode MS"/>
                <a:cs typeface="Arial Unicode MS"/>
              </a:rPr>
              <a:t>săptămâni</a:t>
            </a:r>
            <a:endParaRPr sz="1050">
              <a:latin typeface="Arial Unicode MS"/>
              <a:cs typeface="Arial Unicode MS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16636" y="1898904"/>
            <a:ext cx="2072639" cy="719455"/>
          </a:xfrm>
          <a:custGeom>
            <a:avLst/>
            <a:gdLst/>
            <a:ahLst/>
            <a:cxnLst/>
            <a:rect l="l" t="t" r="r" b="b"/>
            <a:pathLst>
              <a:path w="2072639" h="719455">
                <a:moveTo>
                  <a:pt x="1859140" y="0"/>
                </a:moveTo>
                <a:lnTo>
                  <a:pt x="0" y="0"/>
                </a:lnTo>
                <a:lnTo>
                  <a:pt x="0" y="719328"/>
                </a:lnTo>
                <a:lnTo>
                  <a:pt x="1859140" y="719328"/>
                </a:lnTo>
                <a:lnTo>
                  <a:pt x="2072639" y="359664"/>
                </a:lnTo>
                <a:lnTo>
                  <a:pt x="1859140" y="0"/>
                </a:lnTo>
                <a:close/>
              </a:path>
            </a:pathLst>
          </a:custGeom>
          <a:solidFill>
            <a:srgbClr val="A20B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647238" y="1999077"/>
            <a:ext cx="1744345" cy="48387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>
              <a:lnSpc>
                <a:spcPts val="1070"/>
              </a:lnSpc>
              <a:spcBef>
                <a:spcPts val="300"/>
              </a:spcBef>
            </a:pPr>
            <a:r>
              <a:rPr sz="1050" b="1" spc="-20" dirty="0">
                <a:solidFill>
                  <a:srgbClr val="FFFFFF"/>
                </a:solidFill>
                <a:latin typeface="Arial Unicode MS"/>
                <a:cs typeface="Arial Unicode MS"/>
              </a:rPr>
              <a:t>Faza </a:t>
            </a:r>
            <a:r>
              <a:rPr sz="1050" b="1" spc="-10" dirty="0">
                <a:solidFill>
                  <a:srgbClr val="FFFFFF"/>
                </a:solidFill>
                <a:latin typeface="Arial Unicode MS"/>
                <a:cs typeface="Arial Unicode MS"/>
              </a:rPr>
              <a:t>de</a:t>
            </a:r>
            <a:r>
              <a:rPr sz="1050" b="1" spc="-19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050" b="1" spc="-30" dirty="0">
                <a:solidFill>
                  <a:srgbClr val="FFFFFF"/>
                </a:solidFill>
                <a:latin typeface="Arial Unicode MS"/>
                <a:cs typeface="Arial Unicode MS"/>
              </a:rPr>
              <a:t>screening/prospectivă  observaţională</a:t>
            </a:r>
            <a:endParaRPr sz="105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50" dirty="0">
                <a:solidFill>
                  <a:srgbClr val="FFFFFF"/>
                </a:solidFill>
                <a:latin typeface="Arial Unicode MS"/>
                <a:cs typeface="Arial Unicode MS"/>
              </a:rPr>
              <a:t>4</a:t>
            </a:r>
            <a:r>
              <a:rPr sz="1050" spc="-1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050" dirty="0">
                <a:solidFill>
                  <a:srgbClr val="FFFFFF"/>
                </a:solidFill>
                <a:latin typeface="Arial Unicode MS"/>
                <a:cs typeface="Arial Unicode MS"/>
              </a:rPr>
              <a:t>săptămâni</a:t>
            </a:r>
            <a:endParaRPr sz="1050">
              <a:latin typeface="Arial Unicode MS"/>
              <a:cs typeface="Arial Unicode MS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9343643" y="1359408"/>
            <a:ext cx="2847340" cy="3933825"/>
          </a:xfrm>
          <a:custGeom>
            <a:avLst/>
            <a:gdLst/>
            <a:ahLst/>
            <a:cxnLst/>
            <a:rect l="l" t="t" r="r" b="b"/>
            <a:pathLst>
              <a:path w="2847340" h="3933825">
                <a:moveTo>
                  <a:pt x="2846831" y="0"/>
                </a:moveTo>
                <a:lnTo>
                  <a:pt x="0" y="0"/>
                </a:lnTo>
                <a:lnTo>
                  <a:pt x="0" y="3933444"/>
                </a:lnTo>
                <a:lnTo>
                  <a:pt x="2846831" y="3933444"/>
                </a:lnTo>
                <a:lnTo>
                  <a:pt x="2846831" y="0"/>
                </a:lnTo>
                <a:close/>
              </a:path>
            </a:pathLst>
          </a:custGeom>
          <a:solidFill>
            <a:srgbClr val="FBE1D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9370600" y="2655869"/>
            <a:ext cx="2672715" cy="2631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4465" marR="30480" indent="-127000">
              <a:lnSpc>
                <a:spcPct val="100000"/>
              </a:lnSpc>
              <a:spcBef>
                <a:spcPts val="100"/>
              </a:spcBef>
              <a:buClr>
                <a:srgbClr val="FCA606"/>
              </a:buClr>
              <a:buFont typeface="Arial"/>
              <a:buChar char="•"/>
              <a:tabLst>
                <a:tab pos="165100" algn="l"/>
              </a:tabLst>
            </a:pPr>
            <a:r>
              <a:rPr sz="1200" spc="-5" dirty="0">
                <a:latin typeface="Arial Unicode MS"/>
                <a:cs typeface="Arial Unicode MS"/>
              </a:rPr>
              <a:t>Timpul </a:t>
            </a:r>
            <a:r>
              <a:rPr sz="1200" dirty="0">
                <a:latin typeface="Arial Unicode MS"/>
                <a:cs typeface="Arial Unicode MS"/>
              </a:rPr>
              <a:t>până </a:t>
            </a:r>
            <a:r>
              <a:rPr sz="1200" spc="-5" dirty="0">
                <a:latin typeface="Arial Unicode MS"/>
                <a:cs typeface="Arial Unicode MS"/>
              </a:rPr>
              <a:t>la recădere </a:t>
            </a:r>
            <a:r>
              <a:rPr sz="1200" dirty="0">
                <a:latin typeface="Arial Unicode MS"/>
                <a:cs typeface="Arial Unicode MS"/>
              </a:rPr>
              <a:t>pe </a:t>
            </a:r>
            <a:r>
              <a:rPr sz="1200" spc="-5" dirty="0">
                <a:latin typeface="Arial Unicode MS"/>
                <a:cs typeface="Arial Unicode MS"/>
              </a:rPr>
              <a:t>parcusul  fazei </a:t>
            </a:r>
            <a:r>
              <a:rPr sz="1200" dirty="0">
                <a:latin typeface="Arial Unicode MS"/>
                <a:cs typeface="Arial Unicode MS"/>
              </a:rPr>
              <a:t>de </a:t>
            </a:r>
            <a:r>
              <a:rPr sz="1200" spc="-5" dirty="0">
                <a:latin typeface="Arial Unicode MS"/>
                <a:cs typeface="Arial Unicode MS"/>
              </a:rPr>
              <a:t>întreţinere la pacienţii </a:t>
            </a:r>
            <a:r>
              <a:rPr sz="1200" dirty="0">
                <a:latin typeface="Arial Unicode MS"/>
                <a:cs typeface="Arial Unicode MS"/>
              </a:rPr>
              <a:t>cu  </a:t>
            </a:r>
            <a:r>
              <a:rPr sz="1200" spc="-5" dirty="0">
                <a:latin typeface="Arial Unicode MS"/>
                <a:cs typeface="Arial Unicode MS"/>
              </a:rPr>
              <a:t>răspuns</a:t>
            </a:r>
            <a:r>
              <a:rPr sz="1200" spc="-40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stabil</a:t>
            </a:r>
            <a:endParaRPr sz="1200">
              <a:latin typeface="Arial Unicode MS"/>
              <a:cs typeface="Arial Unicode MS"/>
            </a:endParaRPr>
          </a:p>
          <a:p>
            <a:pPr marL="164465" marR="243840" indent="-127000">
              <a:lnSpc>
                <a:spcPct val="100000"/>
              </a:lnSpc>
              <a:spcBef>
                <a:spcPts val="190"/>
              </a:spcBef>
              <a:buClr>
                <a:srgbClr val="FCA606"/>
              </a:buClr>
              <a:buFont typeface="Arial"/>
              <a:buChar char="•"/>
              <a:tabLst>
                <a:tab pos="165100" algn="l"/>
              </a:tabLst>
            </a:pPr>
            <a:r>
              <a:rPr sz="1200" spc="-5" dirty="0">
                <a:latin typeface="Arial Unicode MS"/>
                <a:cs typeface="Arial Unicode MS"/>
              </a:rPr>
              <a:t>Modificarea </a:t>
            </a:r>
            <a:r>
              <a:rPr sz="1200" dirty="0">
                <a:latin typeface="Arial Unicode MS"/>
                <a:cs typeface="Arial Unicode MS"/>
              </a:rPr>
              <a:t>de </a:t>
            </a:r>
            <a:r>
              <a:rPr sz="1200" spc="-5" dirty="0">
                <a:latin typeface="Arial Unicode MS"/>
                <a:cs typeface="Arial Unicode MS"/>
              </a:rPr>
              <a:t>la momentul iniţial  </a:t>
            </a:r>
            <a:r>
              <a:rPr sz="1200" dirty="0">
                <a:latin typeface="Arial Unicode MS"/>
                <a:cs typeface="Arial Unicode MS"/>
              </a:rPr>
              <a:t>până </a:t>
            </a:r>
            <a:r>
              <a:rPr sz="1200" spc="-5" dirty="0">
                <a:latin typeface="Arial Unicode MS"/>
                <a:cs typeface="Arial Unicode MS"/>
              </a:rPr>
              <a:t>la finalul menţinerii</a:t>
            </a:r>
            <a:r>
              <a:rPr sz="1200" spc="-10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a:</a:t>
            </a:r>
            <a:r>
              <a:rPr sz="1200" baseline="24305" dirty="0">
                <a:latin typeface="Calibri"/>
                <a:cs typeface="Calibri"/>
              </a:rPr>
              <a:t>§</a:t>
            </a:r>
            <a:endParaRPr sz="1200" baseline="24305">
              <a:latin typeface="Calibri"/>
              <a:cs typeface="Calibri"/>
            </a:endParaRPr>
          </a:p>
          <a:p>
            <a:pPr marL="254000">
              <a:lnSpc>
                <a:spcPct val="100000"/>
              </a:lnSpc>
              <a:spcBef>
                <a:spcPts val="204"/>
              </a:spcBef>
            </a:pPr>
            <a:r>
              <a:rPr sz="1200" dirty="0">
                <a:solidFill>
                  <a:srgbClr val="FCA606"/>
                </a:solidFill>
                <a:latin typeface="Courier New"/>
                <a:cs typeface="Courier New"/>
              </a:rPr>
              <a:t>o</a:t>
            </a:r>
            <a:r>
              <a:rPr sz="1200" spc="-650" dirty="0">
                <a:solidFill>
                  <a:srgbClr val="FCA606"/>
                </a:solidFill>
                <a:latin typeface="Courier New"/>
                <a:cs typeface="Courier New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Scorului </a:t>
            </a:r>
            <a:r>
              <a:rPr sz="1200" dirty="0">
                <a:latin typeface="Arial Unicode MS"/>
                <a:cs typeface="Arial Unicode MS"/>
              </a:rPr>
              <a:t>total </a:t>
            </a:r>
            <a:r>
              <a:rPr sz="1200" spc="-5" dirty="0">
                <a:latin typeface="Arial Unicode MS"/>
                <a:cs typeface="Arial Unicode MS"/>
              </a:rPr>
              <a:t>MADRS</a:t>
            </a:r>
            <a:endParaRPr sz="1200">
              <a:latin typeface="Arial Unicode MS"/>
              <a:cs typeface="Arial Unicode MS"/>
            </a:endParaRPr>
          </a:p>
          <a:p>
            <a:pPr marL="254000">
              <a:lnSpc>
                <a:spcPct val="100000"/>
              </a:lnSpc>
              <a:spcBef>
                <a:spcPts val="204"/>
              </a:spcBef>
            </a:pPr>
            <a:r>
              <a:rPr sz="1200" dirty="0">
                <a:solidFill>
                  <a:srgbClr val="FCA606"/>
                </a:solidFill>
                <a:latin typeface="Courier New"/>
                <a:cs typeface="Courier New"/>
              </a:rPr>
              <a:t>o</a:t>
            </a:r>
            <a:r>
              <a:rPr sz="1200" spc="-650" dirty="0">
                <a:solidFill>
                  <a:srgbClr val="FCA606"/>
                </a:solidFill>
                <a:latin typeface="Courier New"/>
                <a:cs typeface="Courier New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Scorului </a:t>
            </a:r>
            <a:r>
              <a:rPr sz="1200" dirty="0">
                <a:latin typeface="Arial Unicode MS"/>
                <a:cs typeface="Arial Unicode MS"/>
              </a:rPr>
              <a:t>total </a:t>
            </a:r>
            <a:r>
              <a:rPr sz="1200" spc="-5" dirty="0">
                <a:latin typeface="Arial Unicode MS"/>
                <a:cs typeface="Arial Unicode MS"/>
              </a:rPr>
              <a:t>EQ-5D-5L</a:t>
            </a:r>
            <a:endParaRPr sz="1200">
              <a:latin typeface="Arial Unicode MS"/>
              <a:cs typeface="Arial Unicode MS"/>
            </a:endParaRPr>
          </a:p>
          <a:p>
            <a:pPr marL="254000">
              <a:lnSpc>
                <a:spcPct val="100000"/>
              </a:lnSpc>
              <a:spcBef>
                <a:spcPts val="190"/>
              </a:spcBef>
            </a:pPr>
            <a:r>
              <a:rPr sz="1200" dirty="0">
                <a:solidFill>
                  <a:srgbClr val="FCA606"/>
                </a:solidFill>
                <a:latin typeface="Courier New"/>
                <a:cs typeface="Courier New"/>
              </a:rPr>
              <a:t>o</a:t>
            </a:r>
            <a:r>
              <a:rPr sz="1200" spc="-645" dirty="0">
                <a:solidFill>
                  <a:srgbClr val="FCA606"/>
                </a:solidFill>
                <a:latin typeface="Courier New"/>
                <a:cs typeface="Courier New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Scorului </a:t>
            </a:r>
            <a:r>
              <a:rPr sz="1200" dirty="0">
                <a:latin typeface="Arial Unicode MS"/>
                <a:cs typeface="Arial Unicode MS"/>
              </a:rPr>
              <a:t>total </a:t>
            </a:r>
            <a:r>
              <a:rPr sz="1200" spc="-5" dirty="0">
                <a:latin typeface="Arial Unicode MS"/>
                <a:cs typeface="Arial Unicode MS"/>
              </a:rPr>
              <a:t>CGI-S</a:t>
            </a:r>
            <a:endParaRPr sz="1200">
              <a:latin typeface="Arial Unicode MS"/>
              <a:cs typeface="Arial Unicode MS"/>
            </a:endParaRPr>
          </a:p>
          <a:p>
            <a:pPr marL="254000">
              <a:lnSpc>
                <a:spcPct val="100000"/>
              </a:lnSpc>
              <a:spcBef>
                <a:spcPts val="204"/>
              </a:spcBef>
            </a:pPr>
            <a:r>
              <a:rPr sz="1200" dirty="0">
                <a:solidFill>
                  <a:srgbClr val="FCA606"/>
                </a:solidFill>
                <a:latin typeface="Courier New"/>
                <a:cs typeface="Courier New"/>
              </a:rPr>
              <a:t>o</a:t>
            </a:r>
            <a:r>
              <a:rPr sz="1200" spc="-645" dirty="0">
                <a:solidFill>
                  <a:srgbClr val="FCA606"/>
                </a:solidFill>
                <a:latin typeface="Courier New"/>
                <a:cs typeface="Courier New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Scorului </a:t>
            </a:r>
            <a:r>
              <a:rPr sz="1200" dirty="0">
                <a:latin typeface="Arial Unicode MS"/>
                <a:cs typeface="Arial Unicode MS"/>
              </a:rPr>
              <a:t>total </a:t>
            </a:r>
            <a:r>
              <a:rPr sz="1200" spc="-5" dirty="0">
                <a:latin typeface="Arial Unicode MS"/>
                <a:cs typeface="Arial Unicode MS"/>
              </a:rPr>
              <a:t>SDS</a:t>
            </a:r>
            <a:endParaRPr sz="1200">
              <a:latin typeface="Arial Unicode MS"/>
              <a:cs typeface="Arial Unicode MS"/>
            </a:endParaRPr>
          </a:p>
          <a:p>
            <a:pPr marL="254000">
              <a:lnSpc>
                <a:spcPct val="100000"/>
              </a:lnSpc>
              <a:spcBef>
                <a:spcPts val="204"/>
              </a:spcBef>
            </a:pPr>
            <a:r>
              <a:rPr sz="1200" dirty="0">
                <a:solidFill>
                  <a:srgbClr val="FCA606"/>
                </a:solidFill>
                <a:latin typeface="Courier New"/>
                <a:cs typeface="Courier New"/>
              </a:rPr>
              <a:t>o</a:t>
            </a:r>
            <a:r>
              <a:rPr sz="1200" spc="-650" dirty="0">
                <a:solidFill>
                  <a:srgbClr val="FCA606"/>
                </a:solidFill>
                <a:latin typeface="Courier New"/>
                <a:cs typeface="Courier New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Scorului </a:t>
            </a:r>
            <a:r>
              <a:rPr sz="1200" dirty="0">
                <a:latin typeface="Arial Unicode MS"/>
                <a:cs typeface="Arial Unicode MS"/>
              </a:rPr>
              <a:t>total </a:t>
            </a:r>
            <a:r>
              <a:rPr sz="1200" spc="-5" dirty="0">
                <a:latin typeface="Arial Unicode MS"/>
                <a:cs typeface="Arial Unicode MS"/>
              </a:rPr>
              <a:t>PHQ-9</a:t>
            </a:r>
            <a:endParaRPr sz="1200">
              <a:latin typeface="Arial Unicode MS"/>
              <a:cs typeface="Arial Unicode MS"/>
            </a:endParaRPr>
          </a:p>
          <a:p>
            <a:pPr marL="362585" marR="466725" indent="-108585">
              <a:lnSpc>
                <a:spcPct val="100000"/>
              </a:lnSpc>
              <a:spcBef>
                <a:spcPts val="190"/>
              </a:spcBef>
            </a:pPr>
            <a:r>
              <a:rPr sz="1200" dirty="0">
                <a:solidFill>
                  <a:srgbClr val="FCA606"/>
                </a:solidFill>
                <a:latin typeface="Courier New"/>
                <a:cs typeface="Courier New"/>
              </a:rPr>
              <a:t>o</a:t>
            </a:r>
            <a:r>
              <a:rPr sz="1200" spc="-655" dirty="0">
                <a:solidFill>
                  <a:srgbClr val="FCA606"/>
                </a:solidFill>
                <a:latin typeface="Courier New"/>
                <a:cs typeface="Courier New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Scorul Generalised Anxiety  Disorder-7</a:t>
            </a:r>
            <a:endParaRPr sz="1200">
              <a:latin typeface="Arial Unicode MS"/>
              <a:cs typeface="Arial Unicode MS"/>
            </a:endParaRPr>
          </a:p>
          <a:p>
            <a:pPr marL="164465" indent="-127000">
              <a:lnSpc>
                <a:spcPct val="100000"/>
              </a:lnSpc>
              <a:spcBef>
                <a:spcPts val="409"/>
              </a:spcBef>
              <a:buClr>
                <a:srgbClr val="FCA606"/>
              </a:buClr>
              <a:buFont typeface="Arial"/>
              <a:buChar char="•"/>
              <a:tabLst>
                <a:tab pos="165100" algn="l"/>
              </a:tabLst>
            </a:pPr>
            <a:r>
              <a:rPr sz="1200" spc="-5" dirty="0">
                <a:latin typeface="Arial Unicode MS"/>
                <a:cs typeface="Arial Unicode MS"/>
              </a:rPr>
              <a:t>Siguranţa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6275832" y="1898904"/>
            <a:ext cx="1752600" cy="719455"/>
          </a:xfrm>
          <a:custGeom>
            <a:avLst/>
            <a:gdLst/>
            <a:ahLst/>
            <a:cxnLst/>
            <a:rect l="l" t="t" r="r" b="b"/>
            <a:pathLst>
              <a:path w="1752600" h="719455">
                <a:moveTo>
                  <a:pt x="1539100" y="0"/>
                </a:moveTo>
                <a:lnTo>
                  <a:pt x="0" y="0"/>
                </a:lnTo>
                <a:lnTo>
                  <a:pt x="0" y="719328"/>
                </a:lnTo>
                <a:lnTo>
                  <a:pt x="1539100" y="719328"/>
                </a:lnTo>
                <a:lnTo>
                  <a:pt x="1752600" y="359664"/>
                </a:lnTo>
                <a:lnTo>
                  <a:pt x="1539100" y="0"/>
                </a:lnTo>
                <a:close/>
              </a:path>
            </a:pathLst>
          </a:custGeom>
          <a:solidFill>
            <a:srgbClr val="F16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6407278" y="1875760"/>
            <a:ext cx="1433195" cy="73088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473709">
              <a:lnSpc>
                <a:spcPts val="1070"/>
              </a:lnSpc>
              <a:spcBef>
                <a:spcPts val="300"/>
              </a:spcBef>
            </a:pPr>
            <a:r>
              <a:rPr sz="1050" b="1" dirty="0">
                <a:solidFill>
                  <a:srgbClr val="1D1C1C"/>
                </a:solidFill>
                <a:latin typeface="Arial Unicode MS"/>
                <a:cs typeface="Arial Unicode MS"/>
              </a:rPr>
              <a:t>Întreţinere  </a:t>
            </a:r>
            <a:r>
              <a:rPr sz="1050" dirty="0">
                <a:solidFill>
                  <a:srgbClr val="1D1C1C"/>
                </a:solidFill>
                <a:latin typeface="Arial Unicode MS"/>
                <a:cs typeface="Arial Unicode MS"/>
              </a:rPr>
              <a:t>Durată</a:t>
            </a:r>
            <a:r>
              <a:rPr sz="1050" spc="-7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050" dirty="0">
                <a:solidFill>
                  <a:srgbClr val="1D1C1C"/>
                </a:solidFill>
                <a:latin typeface="Arial Unicode MS"/>
                <a:cs typeface="Arial Unicode MS"/>
              </a:rPr>
              <a:t>variabilă</a:t>
            </a:r>
            <a:endParaRPr sz="1050">
              <a:latin typeface="Arial Unicode MS"/>
              <a:cs typeface="Arial Unicode MS"/>
            </a:endParaRPr>
          </a:p>
          <a:p>
            <a:pPr marL="12700" marR="5080">
              <a:lnSpc>
                <a:spcPts val="1070"/>
              </a:lnSpc>
              <a:spcBef>
                <a:spcPts val="5"/>
              </a:spcBef>
            </a:pPr>
            <a:r>
              <a:rPr sz="1050" dirty="0">
                <a:solidFill>
                  <a:srgbClr val="1D1C1C"/>
                </a:solidFill>
                <a:latin typeface="Arial Unicode MS"/>
                <a:cs typeface="Arial Unicode MS"/>
              </a:rPr>
              <a:t>(orientată de</a:t>
            </a:r>
            <a:r>
              <a:rPr sz="1050" spc="-8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050" dirty="0">
                <a:solidFill>
                  <a:srgbClr val="1D1C1C"/>
                </a:solidFill>
                <a:latin typeface="Arial Unicode MS"/>
                <a:cs typeface="Arial Unicode MS"/>
              </a:rPr>
              <a:t>eveniment  pe baza numărului de  recăderi)</a:t>
            </a:r>
            <a:endParaRPr sz="1050">
              <a:latin typeface="Arial Unicode MS"/>
              <a:cs typeface="Arial Unicode MS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5916167" y="1898904"/>
            <a:ext cx="360045" cy="3329940"/>
          </a:xfrm>
          <a:custGeom>
            <a:avLst/>
            <a:gdLst/>
            <a:ahLst/>
            <a:cxnLst/>
            <a:rect l="l" t="t" r="r" b="b"/>
            <a:pathLst>
              <a:path w="360045" h="3329940">
                <a:moveTo>
                  <a:pt x="359663" y="0"/>
                </a:moveTo>
                <a:lnTo>
                  <a:pt x="0" y="0"/>
                </a:lnTo>
                <a:lnTo>
                  <a:pt x="0" y="3329940"/>
                </a:lnTo>
                <a:lnTo>
                  <a:pt x="359663" y="3329940"/>
                </a:lnTo>
                <a:lnTo>
                  <a:pt x="359663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5927612" y="2779993"/>
            <a:ext cx="297180" cy="1570355"/>
          </a:xfrm>
          <a:prstGeom prst="rect">
            <a:avLst/>
          </a:prstGeom>
        </p:spPr>
        <p:txBody>
          <a:bodyPr vert="vert270" wrap="square" lIns="0" tIns="2603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1600" spc="-5" dirty="0">
                <a:solidFill>
                  <a:srgbClr val="FFFFFF"/>
                </a:solidFill>
                <a:latin typeface="Arial Unicode MS"/>
                <a:cs typeface="Arial Unicode MS"/>
              </a:rPr>
              <a:t>Randomizare</a:t>
            </a:r>
            <a:r>
              <a:rPr sz="1600" spc="-7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 Unicode MS"/>
                <a:cs typeface="Arial Unicode MS"/>
              </a:rPr>
              <a:t>1:1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7805928" y="2618232"/>
            <a:ext cx="1260475" cy="2611120"/>
          </a:xfrm>
          <a:custGeom>
            <a:avLst/>
            <a:gdLst/>
            <a:ahLst/>
            <a:cxnLst/>
            <a:rect l="l" t="t" r="r" b="b"/>
            <a:pathLst>
              <a:path w="1260475" h="2611120">
                <a:moveTo>
                  <a:pt x="1260348" y="0"/>
                </a:moveTo>
                <a:lnTo>
                  <a:pt x="0" y="0"/>
                </a:lnTo>
                <a:lnTo>
                  <a:pt x="0" y="2610612"/>
                </a:lnTo>
                <a:lnTo>
                  <a:pt x="1260348" y="2610612"/>
                </a:lnTo>
                <a:lnTo>
                  <a:pt x="1260348" y="0"/>
                </a:lnTo>
                <a:close/>
              </a:path>
            </a:pathLst>
          </a:custGeom>
          <a:solidFill>
            <a:srgbClr val="E7D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7911942" y="2700278"/>
            <a:ext cx="1078230" cy="211010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38100" marR="48260">
              <a:lnSpc>
                <a:spcPct val="85000"/>
              </a:lnSpc>
              <a:spcBef>
                <a:spcPts val="300"/>
              </a:spcBef>
            </a:pPr>
            <a:r>
              <a:rPr sz="1100" b="1" spc="5" dirty="0">
                <a:latin typeface="Arial Unicode MS"/>
                <a:cs typeface="Arial Unicode MS"/>
              </a:rPr>
              <a:t>Fără  </a:t>
            </a:r>
            <a:r>
              <a:rPr sz="1100" b="1" dirty="0">
                <a:latin typeface="Arial Unicode MS"/>
                <a:cs typeface="Arial Unicode MS"/>
              </a:rPr>
              <a:t>administrare a  spray-ului</a:t>
            </a:r>
            <a:r>
              <a:rPr sz="1100" b="1" spc="-114" dirty="0">
                <a:latin typeface="Arial Unicode MS"/>
                <a:cs typeface="Arial Unicode MS"/>
              </a:rPr>
              <a:t> </a:t>
            </a:r>
            <a:r>
              <a:rPr sz="1100" b="1" spc="5" dirty="0">
                <a:latin typeface="Arial Unicode MS"/>
                <a:cs typeface="Arial Unicode MS"/>
              </a:rPr>
              <a:t>nazal</a:t>
            </a:r>
            <a:endParaRPr sz="1100">
              <a:latin typeface="Arial Unicode MS"/>
              <a:cs typeface="Arial Unicode MS"/>
            </a:endParaRPr>
          </a:p>
          <a:p>
            <a:pPr marL="38100" marR="30480">
              <a:lnSpc>
                <a:spcPct val="85000"/>
              </a:lnSpc>
              <a:spcBef>
                <a:spcPts val="500"/>
              </a:spcBef>
            </a:pPr>
            <a:r>
              <a:rPr sz="1100" spc="-5" dirty="0">
                <a:latin typeface="Arial Unicode MS"/>
                <a:cs typeface="Arial Unicode MS"/>
              </a:rPr>
              <a:t>Pacienţii au  putut </a:t>
            </a:r>
            <a:r>
              <a:rPr sz="1100" dirty="0">
                <a:latin typeface="Arial Unicode MS"/>
                <a:cs typeface="Arial Unicode MS"/>
              </a:rPr>
              <a:t>fi </a:t>
            </a:r>
            <a:r>
              <a:rPr sz="1100" spc="-5" dirty="0">
                <a:latin typeface="Arial Unicode MS"/>
                <a:cs typeface="Arial Unicode MS"/>
              </a:rPr>
              <a:t>incluşi</a:t>
            </a:r>
            <a:r>
              <a:rPr sz="1100" spc="-70" dirty="0">
                <a:latin typeface="Arial Unicode MS"/>
                <a:cs typeface="Arial Unicode MS"/>
              </a:rPr>
              <a:t> </a:t>
            </a:r>
            <a:r>
              <a:rPr sz="1100" dirty="0">
                <a:latin typeface="Arial Unicode MS"/>
                <a:cs typeface="Arial Unicode MS"/>
              </a:rPr>
              <a:t>în  </a:t>
            </a:r>
            <a:r>
              <a:rPr sz="1100" spc="-5" dirty="0">
                <a:latin typeface="Arial Unicode MS"/>
                <a:cs typeface="Arial Unicode MS"/>
              </a:rPr>
              <a:t>perioada de  urmărire de </a:t>
            </a:r>
            <a:r>
              <a:rPr sz="1100" dirty="0">
                <a:latin typeface="Arial Unicode MS"/>
                <a:cs typeface="Arial Unicode MS"/>
              </a:rPr>
              <a:t>2  </a:t>
            </a:r>
            <a:r>
              <a:rPr sz="1100" spc="-5" dirty="0">
                <a:latin typeface="Arial Unicode MS"/>
                <a:cs typeface="Arial Unicode MS"/>
              </a:rPr>
              <a:t>săptămâni sau  au </a:t>
            </a:r>
            <a:r>
              <a:rPr sz="1100" dirty="0">
                <a:latin typeface="Arial Unicode MS"/>
                <a:cs typeface="Arial Unicode MS"/>
              </a:rPr>
              <a:t>fost  </a:t>
            </a:r>
            <a:r>
              <a:rPr sz="1100" spc="-5" dirty="0">
                <a:latin typeface="Arial Unicode MS"/>
                <a:cs typeface="Arial Unicode MS"/>
              </a:rPr>
              <a:t>transferaţi </a:t>
            </a:r>
            <a:r>
              <a:rPr sz="1100" dirty="0">
                <a:latin typeface="Arial Unicode MS"/>
                <a:cs typeface="Arial Unicode MS"/>
              </a:rPr>
              <a:t>în  </a:t>
            </a:r>
            <a:r>
              <a:rPr sz="1100" spc="-5" dirty="0">
                <a:latin typeface="Arial Unicode MS"/>
                <a:cs typeface="Arial Unicode MS"/>
              </a:rPr>
              <a:t>studiul de  continuare </a:t>
            </a:r>
            <a:r>
              <a:rPr sz="1100" dirty="0">
                <a:latin typeface="Arial Unicode MS"/>
                <a:cs typeface="Arial Unicode MS"/>
              </a:rPr>
              <a:t>a  </a:t>
            </a:r>
            <a:r>
              <a:rPr sz="1100" spc="-5" dirty="0">
                <a:latin typeface="Arial Unicode MS"/>
                <a:cs typeface="Arial Unicode MS"/>
              </a:rPr>
              <a:t>îngrijirilor  SUSTAIN</a:t>
            </a:r>
            <a:r>
              <a:rPr sz="1100" dirty="0">
                <a:latin typeface="Arial Unicode MS"/>
                <a:cs typeface="Arial Unicode MS"/>
              </a:rPr>
              <a:t> </a:t>
            </a:r>
            <a:r>
              <a:rPr sz="1100" spc="5" dirty="0">
                <a:latin typeface="Arial Unicode MS"/>
                <a:cs typeface="Arial Unicode MS"/>
              </a:rPr>
              <a:t>3</a:t>
            </a:r>
            <a:r>
              <a:rPr sz="1050" spc="7" baseline="27777" dirty="0">
                <a:latin typeface="Arial Unicode MS"/>
                <a:cs typeface="Arial Unicode MS"/>
              </a:rPr>
              <a:t>2</a:t>
            </a:r>
            <a:endParaRPr sz="1050" baseline="27777">
              <a:latin typeface="Arial Unicode MS"/>
              <a:cs typeface="Arial Unicode MS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1353" y="5587389"/>
            <a:ext cx="10722847" cy="79316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 marR="30480">
              <a:lnSpc>
                <a:spcPts val="760"/>
              </a:lnSpc>
              <a:spcBef>
                <a:spcPts val="185"/>
              </a:spcBef>
            </a:pPr>
            <a:r>
              <a:rPr sz="700" b="1" spc="-20" dirty="0">
                <a:latin typeface="Calibri"/>
                <a:cs typeface="Calibri"/>
              </a:rPr>
              <a:t>*</a:t>
            </a:r>
            <a:r>
              <a:rPr sz="700" spc="-20" dirty="0">
                <a:latin typeface="Calibri"/>
                <a:cs typeface="Calibri"/>
              </a:rPr>
              <a:t>În </a:t>
            </a:r>
            <a:r>
              <a:rPr sz="700" spc="-30" dirty="0">
                <a:latin typeface="Calibri"/>
                <a:cs typeface="Calibri"/>
              </a:rPr>
              <a:t>studiile </a:t>
            </a:r>
            <a:r>
              <a:rPr sz="700" spc="-25" dirty="0">
                <a:latin typeface="Calibri"/>
                <a:cs typeface="Calibri"/>
              </a:rPr>
              <a:t>clinice </a:t>
            </a:r>
            <a:r>
              <a:rPr sz="700" spc="-20" dirty="0">
                <a:latin typeface="Calibri"/>
                <a:cs typeface="Calibri"/>
              </a:rPr>
              <a:t>de </a:t>
            </a:r>
            <a:r>
              <a:rPr sz="700" spc="-25" dirty="0">
                <a:latin typeface="Calibri"/>
                <a:cs typeface="Calibri"/>
              </a:rPr>
              <a:t>faza Ill, lipsa </a:t>
            </a:r>
            <a:r>
              <a:rPr sz="700" spc="-30" dirty="0">
                <a:latin typeface="Calibri"/>
                <a:cs typeface="Calibri"/>
              </a:rPr>
              <a:t>răspunsului </a:t>
            </a:r>
            <a:r>
              <a:rPr sz="700" spc="-20" dirty="0">
                <a:latin typeface="Calibri"/>
                <a:cs typeface="Calibri"/>
              </a:rPr>
              <a:t>la </a:t>
            </a:r>
            <a:r>
              <a:rPr sz="700" spc="-30" dirty="0">
                <a:latin typeface="Calibri"/>
                <a:cs typeface="Calibri"/>
              </a:rPr>
              <a:t>finalul </a:t>
            </a:r>
            <a:r>
              <a:rPr sz="700" spc="-25" dirty="0">
                <a:latin typeface="Calibri"/>
                <a:cs typeface="Calibri"/>
              </a:rPr>
              <a:t>fazei </a:t>
            </a:r>
            <a:r>
              <a:rPr sz="700" spc="-20" dirty="0">
                <a:latin typeface="Calibri"/>
                <a:cs typeface="Calibri"/>
              </a:rPr>
              <a:t>de </a:t>
            </a:r>
            <a:r>
              <a:rPr sz="700" spc="-25" dirty="0">
                <a:latin typeface="Calibri"/>
                <a:cs typeface="Calibri"/>
              </a:rPr>
              <a:t>screening/prospective observaţionale </a:t>
            </a:r>
            <a:r>
              <a:rPr sz="700" spc="-5" dirty="0">
                <a:latin typeface="Calibri"/>
                <a:cs typeface="Calibri"/>
              </a:rPr>
              <a:t>a </a:t>
            </a:r>
            <a:r>
              <a:rPr sz="700" spc="-20" dirty="0">
                <a:latin typeface="Calibri"/>
                <a:cs typeface="Calibri"/>
              </a:rPr>
              <a:t>fost </a:t>
            </a:r>
            <a:r>
              <a:rPr sz="700" spc="-30" dirty="0">
                <a:latin typeface="Calibri"/>
                <a:cs typeface="Calibri"/>
              </a:rPr>
              <a:t>definită printr-o </a:t>
            </a:r>
            <a:r>
              <a:rPr sz="700" spc="-25" dirty="0">
                <a:latin typeface="Calibri"/>
                <a:cs typeface="Calibri"/>
              </a:rPr>
              <a:t>îmbunătăţire ≤25% </a:t>
            </a:r>
            <a:r>
              <a:rPr sz="700" spc="-5" dirty="0">
                <a:latin typeface="Calibri"/>
                <a:cs typeface="Calibri"/>
              </a:rPr>
              <a:t>a </a:t>
            </a:r>
            <a:r>
              <a:rPr sz="700" spc="-25" dirty="0">
                <a:latin typeface="Calibri"/>
                <a:cs typeface="Calibri"/>
              </a:rPr>
              <a:t>scorului total </a:t>
            </a:r>
            <a:r>
              <a:rPr sz="700" spc="-20" dirty="0">
                <a:latin typeface="Calibri"/>
                <a:cs typeface="Calibri"/>
              </a:rPr>
              <a:t>MADRS </a:t>
            </a:r>
            <a:r>
              <a:rPr sz="700" spc="-25" dirty="0">
                <a:latin typeface="Calibri"/>
                <a:cs typeface="Calibri"/>
              </a:rPr>
              <a:t>din </a:t>
            </a:r>
            <a:r>
              <a:rPr sz="700" spc="-30" dirty="0">
                <a:latin typeface="Calibri"/>
                <a:cs typeface="Calibri"/>
              </a:rPr>
              <a:t>săptămâna </a:t>
            </a:r>
            <a:r>
              <a:rPr sz="700" spc="-5" dirty="0">
                <a:latin typeface="Calibri"/>
                <a:cs typeface="Calibri"/>
              </a:rPr>
              <a:t>1 </a:t>
            </a:r>
            <a:r>
              <a:rPr sz="700" spc="-25" dirty="0">
                <a:latin typeface="Calibri"/>
                <a:cs typeface="Calibri"/>
              </a:rPr>
              <a:t>până </a:t>
            </a:r>
            <a:r>
              <a:rPr sz="700" spc="-20" dirty="0">
                <a:latin typeface="Calibri"/>
                <a:cs typeface="Calibri"/>
              </a:rPr>
              <a:t>în </a:t>
            </a:r>
            <a:r>
              <a:rPr sz="700" spc="-30" dirty="0">
                <a:latin typeface="Calibri"/>
                <a:cs typeface="Calibri"/>
              </a:rPr>
              <a:t>săptămâna </a:t>
            </a:r>
            <a:r>
              <a:rPr sz="700" spc="-5" dirty="0">
                <a:latin typeface="Calibri"/>
                <a:cs typeface="Calibri"/>
              </a:rPr>
              <a:t>4 </a:t>
            </a:r>
            <a:r>
              <a:rPr sz="700" spc="-15" dirty="0">
                <a:latin typeface="Calibri"/>
                <a:cs typeface="Calibri"/>
              </a:rPr>
              <a:t>şi </a:t>
            </a:r>
            <a:r>
              <a:rPr sz="700" spc="-20" dirty="0">
                <a:latin typeface="Calibri"/>
                <a:cs typeface="Calibri"/>
              </a:rPr>
              <a:t>un scor </a:t>
            </a:r>
            <a:r>
              <a:rPr sz="700" spc="-25" dirty="0">
                <a:latin typeface="Calibri"/>
                <a:cs typeface="Calibri"/>
              </a:rPr>
              <a:t>total </a:t>
            </a:r>
            <a:r>
              <a:rPr sz="700" spc="-20" dirty="0">
                <a:latin typeface="Calibri"/>
                <a:cs typeface="Calibri"/>
              </a:rPr>
              <a:t>MADRS </a:t>
            </a:r>
            <a:r>
              <a:rPr sz="700" spc="-25" dirty="0">
                <a:latin typeface="Calibri"/>
                <a:cs typeface="Calibri"/>
              </a:rPr>
              <a:t>≥28 </a:t>
            </a:r>
            <a:r>
              <a:rPr sz="700" spc="-20" dirty="0">
                <a:latin typeface="Calibri"/>
                <a:cs typeface="Calibri"/>
              </a:rPr>
              <a:t>în </a:t>
            </a:r>
            <a:r>
              <a:rPr sz="700" spc="-30" dirty="0">
                <a:latin typeface="Calibri"/>
                <a:cs typeface="Calibri"/>
              </a:rPr>
              <a:t>săptămânile </a:t>
            </a:r>
            <a:r>
              <a:rPr sz="700" spc="-5" dirty="0">
                <a:latin typeface="Calibri"/>
                <a:cs typeface="Calibri"/>
              </a:rPr>
              <a:t>2 </a:t>
            </a:r>
            <a:r>
              <a:rPr sz="700" spc="-15" dirty="0">
                <a:latin typeface="Calibri"/>
                <a:cs typeface="Calibri"/>
              </a:rPr>
              <a:t>şi </a:t>
            </a:r>
            <a:r>
              <a:rPr sz="700" spc="-5" dirty="0">
                <a:latin typeface="Calibri"/>
                <a:cs typeface="Calibri"/>
              </a:rPr>
              <a:t>4 </a:t>
            </a:r>
            <a:r>
              <a:rPr sz="700" spc="-20" dirty="0">
                <a:latin typeface="Calibri"/>
                <a:cs typeface="Calibri"/>
              </a:rPr>
              <a:t>în </a:t>
            </a:r>
            <a:r>
              <a:rPr sz="700" spc="-30" dirty="0">
                <a:latin typeface="Calibri"/>
                <a:cs typeface="Calibri"/>
              </a:rPr>
              <a:t>studiile </a:t>
            </a:r>
            <a:r>
              <a:rPr sz="700" spc="-25" dirty="0">
                <a:latin typeface="Calibri"/>
                <a:cs typeface="Calibri"/>
              </a:rPr>
              <a:t>TRANSFORM </a:t>
            </a:r>
            <a:r>
              <a:rPr sz="700" spc="-20" dirty="0">
                <a:latin typeface="Calibri"/>
                <a:cs typeface="Calibri"/>
              </a:rPr>
              <a:t>1, </a:t>
            </a:r>
            <a:r>
              <a:rPr sz="700" spc="-25" dirty="0">
                <a:latin typeface="Calibri"/>
                <a:cs typeface="Calibri"/>
              </a:rPr>
              <a:t>TRANSFORM2 </a:t>
            </a:r>
            <a:r>
              <a:rPr sz="700" spc="-15" dirty="0">
                <a:latin typeface="Calibri"/>
                <a:cs typeface="Calibri"/>
              </a:rPr>
              <a:t>şi </a:t>
            </a:r>
            <a:r>
              <a:rPr sz="700" spc="-20" dirty="0">
                <a:latin typeface="Calibri"/>
                <a:cs typeface="Calibri"/>
              </a:rPr>
              <a:t>SUSTAIN1</a:t>
            </a:r>
            <a:r>
              <a:rPr sz="675" spc="-30" baseline="24691" dirty="0">
                <a:latin typeface="Calibri"/>
                <a:cs typeface="Calibri"/>
              </a:rPr>
              <a:t>1,4,5</a:t>
            </a:r>
            <a:r>
              <a:rPr sz="700" spc="-20" dirty="0">
                <a:latin typeface="Calibri"/>
                <a:cs typeface="Calibri"/>
              </a:rPr>
              <a:t>, un scor </a:t>
            </a:r>
            <a:r>
              <a:rPr sz="700" spc="-25" dirty="0">
                <a:latin typeface="Calibri"/>
                <a:cs typeface="Calibri"/>
              </a:rPr>
              <a:t>total </a:t>
            </a:r>
            <a:r>
              <a:rPr sz="700" spc="-20" dirty="0">
                <a:latin typeface="Calibri"/>
                <a:cs typeface="Calibri"/>
              </a:rPr>
              <a:t>MADRS </a:t>
            </a:r>
            <a:r>
              <a:rPr sz="700" spc="-25" dirty="0">
                <a:latin typeface="Calibri"/>
                <a:cs typeface="Calibri"/>
              </a:rPr>
              <a:t>≥24 </a:t>
            </a:r>
            <a:r>
              <a:rPr sz="700" spc="-20" dirty="0">
                <a:latin typeface="Calibri"/>
                <a:cs typeface="Calibri"/>
              </a:rPr>
              <a:t>în </a:t>
            </a:r>
            <a:r>
              <a:rPr sz="700" spc="-30" dirty="0">
                <a:latin typeface="Calibri"/>
                <a:cs typeface="Calibri"/>
              </a:rPr>
              <a:t>studiul  </a:t>
            </a:r>
            <a:r>
              <a:rPr sz="700" spc="-25" dirty="0">
                <a:latin typeface="Calibri"/>
                <a:cs typeface="Calibri"/>
              </a:rPr>
              <a:t>TRANSFORM </a:t>
            </a:r>
            <a:r>
              <a:rPr sz="700" spc="-5" dirty="0">
                <a:latin typeface="Calibri"/>
                <a:cs typeface="Calibri"/>
              </a:rPr>
              <a:t>3 </a:t>
            </a:r>
            <a:r>
              <a:rPr sz="700" spc="-20" dirty="0">
                <a:latin typeface="Calibri"/>
                <a:cs typeface="Calibri"/>
              </a:rPr>
              <a:t>în </a:t>
            </a:r>
            <a:r>
              <a:rPr sz="700" spc="-30" dirty="0">
                <a:latin typeface="Calibri"/>
                <a:cs typeface="Calibri"/>
              </a:rPr>
              <a:t>săptămânile </a:t>
            </a:r>
            <a:r>
              <a:rPr sz="700" spc="-5" dirty="0">
                <a:latin typeface="Calibri"/>
                <a:cs typeface="Calibri"/>
              </a:rPr>
              <a:t>2 </a:t>
            </a:r>
            <a:r>
              <a:rPr sz="700" spc="-15" dirty="0">
                <a:latin typeface="Calibri"/>
                <a:cs typeface="Calibri"/>
              </a:rPr>
              <a:t>şi 4</a:t>
            </a:r>
            <a:r>
              <a:rPr sz="675" spc="-22" baseline="24691" dirty="0">
                <a:latin typeface="Calibri"/>
                <a:cs typeface="Calibri"/>
              </a:rPr>
              <a:t>6 </a:t>
            </a:r>
            <a:r>
              <a:rPr sz="700" spc="-15" dirty="0">
                <a:latin typeface="Calibri"/>
                <a:cs typeface="Calibri"/>
              </a:rPr>
              <a:t>şi </a:t>
            </a:r>
            <a:r>
              <a:rPr sz="700" spc="-20" dirty="0">
                <a:latin typeface="Calibri"/>
                <a:cs typeface="Calibri"/>
              </a:rPr>
              <a:t>un scor </a:t>
            </a:r>
            <a:r>
              <a:rPr sz="700" spc="-25" dirty="0">
                <a:latin typeface="Calibri"/>
                <a:cs typeface="Calibri"/>
              </a:rPr>
              <a:t>total </a:t>
            </a:r>
            <a:r>
              <a:rPr sz="700" spc="-20" dirty="0">
                <a:latin typeface="Calibri"/>
                <a:cs typeface="Calibri"/>
              </a:rPr>
              <a:t>MADRS </a:t>
            </a:r>
            <a:r>
              <a:rPr sz="700" spc="-25" dirty="0">
                <a:latin typeface="Calibri"/>
                <a:cs typeface="Calibri"/>
              </a:rPr>
              <a:t>≥22 </a:t>
            </a:r>
            <a:r>
              <a:rPr sz="700" spc="-20" dirty="0">
                <a:latin typeface="Calibri"/>
                <a:cs typeface="Calibri"/>
              </a:rPr>
              <a:t>în </a:t>
            </a:r>
            <a:r>
              <a:rPr sz="700" spc="-30" dirty="0">
                <a:latin typeface="Calibri"/>
                <a:cs typeface="Calibri"/>
              </a:rPr>
              <a:t>studiul </a:t>
            </a:r>
            <a:r>
              <a:rPr sz="700" spc="-25" dirty="0">
                <a:latin typeface="Calibri"/>
                <a:cs typeface="Calibri"/>
              </a:rPr>
              <a:t>SUSTAIN </a:t>
            </a:r>
            <a:r>
              <a:rPr sz="700" spc="-5" dirty="0">
                <a:latin typeface="Calibri"/>
                <a:cs typeface="Calibri"/>
              </a:rPr>
              <a:t>2 </a:t>
            </a:r>
            <a:r>
              <a:rPr sz="700" spc="-25" dirty="0">
                <a:latin typeface="Calibri"/>
                <a:cs typeface="Calibri"/>
              </a:rPr>
              <a:t>până </a:t>
            </a:r>
            <a:r>
              <a:rPr sz="700" spc="-20" dirty="0">
                <a:latin typeface="Calibri"/>
                <a:cs typeface="Calibri"/>
              </a:rPr>
              <a:t>în </a:t>
            </a:r>
            <a:r>
              <a:rPr sz="700" spc="-30" dirty="0">
                <a:latin typeface="Calibri"/>
                <a:cs typeface="Calibri"/>
              </a:rPr>
              <a:t>săptămâna </a:t>
            </a:r>
            <a:r>
              <a:rPr sz="700" spc="-15" dirty="0">
                <a:latin typeface="Calibri"/>
                <a:cs typeface="Calibri"/>
              </a:rPr>
              <a:t>4</a:t>
            </a:r>
            <a:r>
              <a:rPr sz="675" spc="-22" baseline="24691" dirty="0">
                <a:latin typeface="Calibri"/>
                <a:cs typeface="Calibri"/>
              </a:rPr>
              <a:t>7</a:t>
            </a:r>
            <a:r>
              <a:rPr sz="700" spc="-15" dirty="0">
                <a:latin typeface="Calibri"/>
                <a:cs typeface="Calibri"/>
              </a:rPr>
              <a:t>. </a:t>
            </a:r>
            <a:r>
              <a:rPr sz="700" b="1" spc="-15" dirty="0">
                <a:latin typeface="Calibri"/>
                <a:cs typeface="Calibri"/>
              </a:rPr>
              <a:t>** </a:t>
            </a:r>
            <a:r>
              <a:rPr sz="700" spc="-30" dirty="0">
                <a:latin typeface="Calibri"/>
                <a:cs typeface="Calibri"/>
              </a:rPr>
              <a:t>Răspunsul </a:t>
            </a:r>
            <a:r>
              <a:rPr sz="700" spc="-5" dirty="0">
                <a:latin typeface="Calibri"/>
                <a:cs typeface="Calibri"/>
              </a:rPr>
              <a:t>a </a:t>
            </a:r>
            <a:r>
              <a:rPr sz="700" spc="-20" dirty="0">
                <a:latin typeface="Calibri"/>
                <a:cs typeface="Calibri"/>
              </a:rPr>
              <a:t>fost </a:t>
            </a:r>
            <a:r>
              <a:rPr sz="700" spc="-30" dirty="0">
                <a:latin typeface="Calibri"/>
                <a:cs typeface="Calibri"/>
              </a:rPr>
              <a:t>definit </a:t>
            </a:r>
            <a:r>
              <a:rPr sz="700" spc="-25" dirty="0">
                <a:latin typeface="Calibri"/>
                <a:cs typeface="Calibri"/>
              </a:rPr>
              <a:t>prin reducerea </a:t>
            </a:r>
            <a:r>
              <a:rPr sz="700" spc="-15" dirty="0">
                <a:latin typeface="Calibri"/>
                <a:cs typeface="Calibri"/>
              </a:rPr>
              <a:t>cu </a:t>
            </a:r>
            <a:r>
              <a:rPr sz="700" spc="-25" dirty="0">
                <a:latin typeface="Calibri"/>
                <a:cs typeface="Calibri"/>
              </a:rPr>
              <a:t>50% </a:t>
            </a:r>
            <a:r>
              <a:rPr sz="700" spc="-5" dirty="0">
                <a:latin typeface="Calibri"/>
                <a:cs typeface="Calibri"/>
              </a:rPr>
              <a:t>a </a:t>
            </a:r>
            <a:r>
              <a:rPr sz="700" spc="-25" dirty="0">
                <a:latin typeface="Calibri"/>
                <a:cs typeface="Calibri"/>
              </a:rPr>
              <a:t>scorului total </a:t>
            </a:r>
            <a:r>
              <a:rPr sz="700" spc="-20" dirty="0">
                <a:latin typeface="Calibri"/>
                <a:cs typeface="Calibri"/>
              </a:rPr>
              <a:t>MADRS </a:t>
            </a:r>
            <a:r>
              <a:rPr sz="700" spc="-25" dirty="0">
                <a:latin typeface="Calibri"/>
                <a:cs typeface="Calibri"/>
              </a:rPr>
              <a:t>faţă </a:t>
            </a:r>
            <a:r>
              <a:rPr sz="700" spc="-20" dirty="0">
                <a:latin typeface="Calibri"/>
                <a:cs typeface="Calibri"/>
              </a:rPr>
              <a:t>de </a:t>
            </a:r>
            <a:r>
              <a:rPr sz="700" spc="-25" dirty="0">
                <a:latin typeface="Calibri"/>
                <a:cs typeface="Calibri"/>
              </a:rPr>
              <a:t>momentul iniţial</a:t>
            </a:r>
            <a:r>
              <a:rPr sz="675" spc="-37" baseline="24691" dirty="0">
                <a:latin typeface="Calibri"/>
                <a:cs typeface="Calibri"/>
              </a:rPr>
              <a:t>1</a:t>
            </a:r>
            <a:r>
              <a:rPr sz="700" spc="-25" dirty="0">
                <a:latin typeface="Calibri"/>
                <a:cs typeface="Calibri"/>
              </a:rPr>
              <a:t>. </a:t>
            </a:r>
            <a:r>
              <a:rPr sz="700" spc="-5" dirty="0">
                <a:latin typeface="Calibri"/>
                <a:cs typeface="Calibri"/>
              </a:rPr>
              <a:t>† </a:t>
            </a:r>
            <a:r>
              <a:rPr sz="700" spc="-25" dirty="0">
                <a:latin typeface="Calibri"/>
                <a:cs typeface="Calibri"/>
              </a:rPr>
              <a:t>Pacienţii incluşi prin </a:t>
            </a:r>
            <a:r>
              <a:rPr sz="700" spc="-30" dirty="0">
                <a:latin typeface="Calibri"/>
                <a:cs typeface="Calibri"/>
              </a:rPr>
              <a:t>transfer </a:t>
            </a:r>
            <a:r>
              <a:rPr sz="700" spc="-15" dirty="0">
                <a:latin typeface="Calibri"/>
                <a:cs typeface="Calibri"/>
              </a:rPr>
              <a:t>au </a:t>
            </a:r>
            <a:r>
              <a:rPr sz="700" spc="-25" dirty="0">
                <a:latin typeface="Calibri"/>
                <a:cs typeface="Calibri"/>
              </a:rPr>
              <a:t>finalizat anterior faza </a:t>
            </a:r>
            <a:r>
              <a:rPr sz="700" spc="-30" dirty="0">
                <a:latin typeface="Calibri"/>
                <a:cs typeface="Calibri"/>
              </a:rPr>
              <a:t>dublu-orb </a:t>
            </a:r>
            <a:r>
              <a:rPr sz="700" spc="-5" dirty="0">
                <a:latin typeface="Calibri"/>
                <a:cs typeface="Calibri"/>
              </a:rPr>
              <a:t>a </a:t>
            </a:r>
            <a:r>
              <a:rPr sz="700" spc="-30" dirty="0">
                <a:latin typeface="Calibri"/>
                <a:cs typeface="Calibri"/>
              </a:rPr>
              <a:t>studiilor </a:t>
            </a:r>
            <a:r>
              <a:rPr sz="700" spc="-25" dirty="0">
                <a:latin typeface="Calibri"/>
                <a:cs typeface="Calibri"/>
              </a:rPr>
              <a:t>TRANSFORM </a:t>
            </a:r>
            <a:r>
              <a:rPr sz="700" spc="-5" dirty="0">
                <a:latin typeface="Calibri"/>
                <a:cs typeface="Calibri"/>
              </a:rPr>
              <a:t>1 </a:t>
            </a:r>
            <a:r>
              <a:rPr sz="700" spc="-20" dirty="0">
                <a:latin typeface="Calibri"/>
                <a:cs typeface="Calibri"/>
              </a:rPr>
              <a:t>sau </a:t>
            </a:r>
            <a:r>
              <a:rPr sz="700" spc="-25" dirty="0">
                <a:latin typeface="Calibri"/>
                <a:cs typeface="Calibri"/>
              </a:rPr>
              <a:t>TRANSFORM </a:t>
            </a:r>
            <a:r>
              <a:rPr sz="700" spc="-15" dirty="0">
                <a:latin typeface="Calibri"/>
                <a:cs typeface="Calibri"/>
              </a:rPr>
              <a:t>2</a:t>
            </a:r>
            <a:r>
              <a:rPr sz="675" spc="-22" baseline="24691" dirty="0">
                <a:latin typeface="Calibri"/>
                <a:cs typeface="Calibri"/>
              </a:rPr>
              <a:t>1</a:t>
            </a:r>
            <a:r>
              <a:rPr sz="700" spc="-15" dirty="0">
                <a:latin typeface="Calibri"/>
                <a:cs typeface="Calibri"/>
              </a:rPr>
              <a:t>. </a:t>
            </a:r>
            <a:r>
              <a:rPr sz="700" spc="-5" dirty="0">
                <a:latin typeface="Calibri"/>
                <a:cs typeface="Calibri"/>
              </a:rPr>
              <a:t>‡ </a:t>
            </a:r>
            <a:r>
              <a:rPr sz="700" spc="-25" dirty="0">
                <a:latin typeface="Calibri"/>
                <a:cs typeface="Calibri"/>
              </a:rPr>
              <a:t>Pacienţii </a:t>
            </a:r>
            <a:r>
              <a:rPr sz="700" spc="-15" dirty="0">
                <a:latin typeface="Calibri"/>
                <a:cs typeface="Calibri"/>
              </a:rPr>
              <a:t>cu </a:t>
            </a:r>
            <a:r>
              <a:rPr sz="700" spc="-25" dirty="0">
                <a:latin typeface="Calibri"/>
                <a:cs typeface="Calibri"/>
              </a:rPr>
              <a:t>remisiuni </a:t>
            </a:r>
            <a:r>
              <a:rPr sz="700" spc="-30" dirty="0">
                <a:latin typeface="Calibri"/>
                <a:cs typeface="Calibri"/>
              </a:rPr>
              <a:t>stabile </a:t>
            </a:r>
            <a:r>
              <a:rPr sz="700" spc="-15" dirty="0">
                <a:latin typeface="Calibri"/>
                <a:cs typeface="Calibri"/>
              </a:rPr>
              <a:t>au </a:t>
            </a:r>
            <a:r>
              <a:rPr sz="700" spc="-20" dirty="0">
                <a:latin typeface="Calibri"/>
                <a:cs typeface="Calibri"/>
              </a:rPr>
              <a:t>fost  cei </a:t>
            </a:r>
            <a:r>
              <a:rPr sz="700" spc="-15" dirty="0">
                <a:latin typeface="Calibri"/>
                <a:cs typeface="Calibri"/>
              </a:rPr>
              <a:t>cu </a:t>
            </a:r>
            <a:r>
              <a:rPr sz="700" spc="-20" dirty="0">
                <a:latin typeface="Calibri"/>
                <a:cs typeface="Calibri"/>
              </a:rPr>
              <a:t>un scor </a:t>
            </a:r>
            <a:r>
              <a:rPr sz="700" spc="-25" dirty="0">
                <a:latin typeface="Calibri"/>
                <a:cs typeface="Calibri"/>
              </a:rPr>
              <a:t>total </a:t>
            </a:r>
            <a:r>
              <a:rPr sz="700" spc="-20" dirty="0">
                <a:latin typeface="Calibri"/>
                <a:cs typeface="Calibri"/>
              </a:rPr>
              <a:t>MADRS </a:t>
            </a:r>
            <a:r>
              <a:rPr sz="700" spc="-25" dirty="0">
                <a:latin typeface="Calibri"/>
                <a:cs typeface="Calibri"/>
              </a:rPr>
              <a:t>≤12 timp </a:t>
            </a:r>
            <a:r>
              <a:rPr sz="700" spc="-20" dirty="0">
                <a:latin typeface="Calibri"/>
                <a:cs typeface="Calibri"/>
              </a:rPr>
              <a:t>de cel </a:t>
            </a:r>
            <a:r>
              <a:rPr sz="700" spc="-30" dirty="0">
                <a:latin typeface="Calibri"/>
                <a:cs typeface="Calibri"/>
              </a:rPr>
              <a:t>puţin </a:t>
            </a:r>
            <a:r>
              <a:rPr sz="700" spc="-5" dirty="0">
                <a:latin typeface="Calibri"/>
                <a:cs typeface="Calibri"/>
              </a:rPr>
              <a:t>3 </a:t>
            </a:r>
            <a:r>
              <a:rPr sz="700" spc="-25" dirty="0">
                <a:latin typeface="Calibri"/>
                <a:cs typeface="Calibri"/>
              </a:rPr>
              <a:t>din ultimele </a:t>
            </a:r>
            <a:r>
              <a:rPr sz="700" spc="-5" dirty="0">
                <a:latin typeface="Calibri"/>
                <a:cs typeface="Calibri"/>
              </a:rPr>
              <a:t>4 </a:t>
            </a:r>
            <a:r>
              <a:rPr sz="700" spc="-30" dirty="0">
                <a:latin typeface="Calibri"/>
                <a:cs typeface="Calibri"/>
              </a:rPr>
              <a:t>săptămâni </a:t>
            </a:r>
            <a:r>
              <a:rPr sz="700" spc="-20" dirty="0">
                <a:latin typeface="Calibri"/>
                <a:cs typeface="Calibri"/>
              </a:rPr>
              <a:t>de </a:t>
            </a:r>
            <a:r>
              <a:rPr sz="700" spc="-25" dirty="0">
                <a:latin typeface="Calibri"/>
                <a:cs typeface="Calibri"/>
              </a:rPr>
              <a:t>optimizare, </a:t>
            </a:r>
            <a:r>
              <a:rPr sz="700" spc="-20" dirty="0">
                <a:latin typeface="Calibri"/>
                <a:cs typeface="Calibri"/>
              </a:rPr>
              <a:t>la </a:t>
            </a:r>
            <a:r>
              <a:rPr sz="700" spc="-25" dirty="0">
                <a:latin typeface="Calibri"/>
                <a:cs typeface="Calibri"/>
              </a:rPr>
              <a:t>care </a:t>
            </a:r>
            <a:r>
              <a:rPr sz="700" spc="-5" dirty="0">
                <a:latin typeface="Calibri"/>
                <a:cs typeface="Calibri"/>
              </a:rPr>
              <a:t>a </a:t>
            </a:r>
            <a:r>
              <a:rPr sz="700" spc="-20" dirty="0">
                <a:latin typeface="Calibri"/>
                <a:cs typeface="Calibri"/>
              </a:rPr>
              <a:t>fost </a:t>
            </a:r>
            <a:r>
              <a:rPr sz="700" spc="-30" dirty="0">
                <a:latin typeface="Calibri"/>
                <a:cs typeface="Calibri"/>
              </a:rPr>
              <a:t>permis </a:t>
            </a:r>
            <a:r>
              <a:rPr sz="700" spc="-20" dirty="0">
                <a:latin typeface="Calibri"/>
                <a:cs typeface="Calibri"/>
              </a:rPr>
              <a:t>un scor </a:t>
            </a:r>
            <a:r>
              <a:rPr sz="700" spc="-25" dirty="0">
                <a:latin typeface="Calibri"/>
                <a:cs typeface="Calibri"/>
              </a:rPr>
              <a:t>total </a:t>
            </a:r>
            <a:r>
              <a:rPr sz="700" spc="-20" dirty="0">
                <a:latin typeface="Calibri"/>
                <a:cs typeface="Calibri"/>
              </a:rPr>
              <a:t>MADRS </a:t>
            </a:r>
            <a:r>
              <a:rPr sz="700" spc="-25" dirty="0">
                <a:latin typeface="Calibri"/>
                <a:cs typeface="Calibri"/>
              </a:rPr>
              <a:t>absent </a:t>
            </a:r>
            <a:r>
              <a:rPr sz="700" spc="-5" dirty="0">
                <a:latin typeface="Calibri"/>
                <a:cs typeface="Calibri"/>
              </a:rPr>
              <a:t>o </a:t>
            </a:r>
            <a:r>
              <a:rPr sz="700" spc="-30" dirty="0">
                <a:latin typeface="Calibri"/>
                <a:cs typeface="Calibri"/>
              </a:rPr>
              <a:t>singură </a:t>
            </a:r>
            <a:r>
              <a:rPr sz="700" spc="-25" dirty="0">
                <a:latin typeface="Calibri"/>
                <a:cs typeface="Calibri"/>
              </a:rPr>
              <a:t>dată </a:t>
            </a:r>
            <a:r>
              <a:rPr sz="700" spc="-20" dirty="0">
                <a:latin typeface="Calibri"/>
                <a:cs typeface="Calibri"/>
              </a:rPr>
              <a:t>sau </a:t>
            </a:r>
            <a:r>
              <a:rPr sz="700" spc="-25" dirty="0">
                <a:latin typeface="Calibri"/>
                <a:cs typeface="Calibri"/>
              </a:rPr>
              <a:t>&gt;12 </a:t>
            </a:r>
            <a:r>
              <a:rPr sz="700" spc="-20" dirty="0">
                <a:latin typeface="Calibri"/>
                <a:cs typeface="Calibri"/>
              </a:rPr>
              <a:t>în </a:t>
            </a:r>
            <a:r>
              <a:rPr sz="700" spc="-30" dirty="0">
                <a:latin typeface="Calibri"/>
                <a:cs typeface="Calibri"/>
              </a:rPr>
              <a:t>săptămâna </a:t>
            </a:r>
            <a:r>
              <a:rPr sz="700" spc="-20" dirty="0">
                <a:latin typeface="Calibri"/>
                <a:cs typeface="Calibri"/>
              </a:rPr>
              <a:t>13 sau </a:t>
            </a:r>
            <a:r>
              <a:rPr sz="700" spc="-25" dirty="0">
                <a:latin typeface="Calibri"/>
                <a:cs typeface="Calibri"/>
              </a:rPr>
              <a:t>14, însă </a:t>
            </a:r>
            <a:r>
              <a:rPr sz="700" spc="-5" dirty="0">
                <a:latin typeface="Calibri"/>
                <a:cs typeface="Calibri"/>
              </a:rPr>
              <a:t>a </a:t>
            </a:r>
            <a:r>
              <a:rPr sz="700" spc="-30" dirty="0">
                <a:latin typeface="Calibri"/>
                <a:cs typeface="Calibri"/>
              </a:rPr>
              <a:t>trebuit </a:t>
            </a:r>
            <a:r>
              <a:rPr sz="700" spc="-15" dirty="0">
                <a:latin typeface="Calibri"/>
                <a:cs typeface="Calibri"/>
              </a:rPr>
              <a:t>să </a:t>
            </a:r>
            <a:r>
              <a:rPr sz="700" spc="-20" dirty="0">
                <a:latin typeface="Calibri"/>
                <a:cs typeface="Calibri"/>
              </a:rPr>
              <a:t>fie </a:t>
            </a:r>
            <a:r>
              <a:rPr sz="700" spc="-25" dirty="0">
                <a:latin typeface="Calibri"/>
                <a:cs typeface="Calibri"/>
              </a:rPr>
              <a:t>≤12 </a:t>
            </a:r>
            <a:r>
              <a:rPr sz="700" spc="-20" dirty="0">
                <a:latin typeface="Calibri"/>
                <a:cs typeface="Calibri"/>
              </a:rPr>
              <a:t>în </a:t>
            </a:r>
            <a:r>
              <a:rPr sz="700" spc="-30" dirty="0">
                <a:latin typeface="Calibri"/>
                <a:cs typeface="Calibri"/>
              </a:rPr>
              <a:t>săptămânile </a:t>
            </a:r>
            <a:r>
              <a:rPr sz="700" spc="-20" dirty="0">
                <a:latin typeface="Calibri"/>
                <a:cs typeface="Calibri"/>
              </a:rPr>
              <a:t>15 </a:t>
            </a:r>
            <a:r>
              <a:rPr sz="700" spc="-15" dirty="0">
                <a:latin typeface="Calibri"/>
                <a:cs typeface="Calibri"/>
              </a:rPr>
              <a:t>şi </a:t>
            </a:r>
            <a:r>
              <a:rPr sz="700" spc="-25" dirty="0">
                <a:latin typeface="Calibri"/>
                <a:cs typeface="Calibri"/>
              </a:rPr>
              <a:t>16. Pacienţii </a:t>
            </a:r>
            <a:r>
              <a:rPr sz="700" spc="-15" dirty="0">
                <a:latin typeface="Calibri"/>
                <a:cs typeface="Calibri"/>
              </a:rPr>
              <a:t>cu </a:t>
            </a:r>
            <a:r>
              <a:rPr sz="700" spc="-30" dirty="0">
                <a:latin typeface="Calibri"/>
                <a:cs typeface="Calibri"/>
              </a:rPr>
              <a:t>răspuns </a:t>
            </a:r>
            <a:r>
              <a:rPr sz="700" spc="-25" dirty="0">
                <a:latin typeface="Calibri"/>
                <a:cs typeface="Calibri"/>
              </a:rPr>
              <a:t>stabil </a:t>
            </a:r>
            <a:r>
              <a:rPr sz="700" spc="-15" dirty="0">
                <a:latin typeface="Calibri"/>
                <a:cs typeface="Calibri"/>
              </a:rPr>
              <a:t>au </a:t>
            </a:r>
            <a:r>
              <a:rPr sz="700" spc="-20" dirty="0">
                <a:latin typeface="Calibri"/>
                <a:cs typeface="Calibri"/>
              </a:rPr>
              <a:t>fost </a:t>
            </a:r>
            <a:r>
              <a:rPr sz="700" spc="-25" dirty="0">
                <a:latin typeface="Calibri"/>
                <a:cs typeface="Calibri"/>
              </a:rPr>
              <a:t>pacienţii </a:t>
            </a:r>
            <a:r>
              <a:rPr sz="700" spc="-15" dirty="0">
                <a:latin typeface="Calibri"/>
                <a:cs typeface="Calibri"/>
              </a:rPr>
              <a:t>cu </a:t>
            </a:r>
            <a:r>
              <a:rPr sz="700" spc="-5" dirty="0">
                <a:latin typeface="Calibri"/>
                <a:cs typeface="Calibri"/>
              </a:rPr>
              <a:t>o </a:t>
            </a:r>
            <a:r>
              <a:rPr sz="700" spc="-25" dirty="0">
                <a:latin typeface="Calibri"/>
                <a:cs typeface="Calibri"/>
              </a:rPr>
              <a:t>reducere ≥50% </a:t>
            </a:r>
            <a:r>
              <a:rPr sz="700" spc="-5" dirty="0">
                <a:latin typeface="Calibri"/>
                <a:cs typeface="Calibri"/>
              </a:rPr>
              <a:t>a </a:t>
            </a:r>
            <a:r>
              <a:rPr sz="700" spc="-25" dirty="0">
                <a:latin typeface="Calibri"/>
                <a:cs typeface="Calibri"/>
              </a:rPr>
              <a:t>scorului total </a:t>
            </a:r>
            <a:r>
              <a:rPr sz="700" spc="-20" dirty="0">
                <a:latin typeface="Calibri"/>
                <a:cs typeface="Calibri"/>
              </a:rPr>
              <a:t>MADRS </a:t>
            </a:r>
            <a:r>
              <a:rPr sz="700" spc="-25" dirty="0">
                <a:latin typeface="Calibri"/>
                <a:cs typeface="Calibri"/>
              </a:rPr>
              <a:t>faţă </a:t>
            </a:r>
            <a:r>
              <a:rPr sz="700" spc="-20" dirty="0">
                <a:latin typeface="Calibri"/>
                <a:cs typeface="Calibri"/>
              </a:rPr>
              <a:t>de </a:t>
            </a:r>
            <a:r>
              <a:rPr sz="700" spc="-30" dirty="0">
                <a:latin typeface="Calibri"/>
                <a:cs typeface="Calibri"/>
              </a:rPr>
              <a:t>momentul </a:t>
            </a:r>
            <a:r>
              <a:rPr sz="700" spc="-25" dirty="0">
                <a:latin typeface="Calibri"/>
                <a:cs typeface="Calibri"/>
              </a:rPr>
              <a:t>iniţial </a:t>
            </a:r>
            <a:r>
              <a:rPr sz="700" spc="-20" dirty="0">
                <a:latin typeface="Calibri"/>
                <a:cs typeface="Calibri"/>
              </a:rPr>
              <a:t>în </a:t>
            </a:r>
            <a:r>
              <a:rPr sz="700" spc="-30" dirty="0">
                <a:latin typeface="Calibri"/>
                <a:cs typeface="Calibri"/>
              </a:rPr>
              <a:t>ultimele  </a:t>
            </a:r>
            <a:r>
              <a:rPr sz="700" spc="-5" dirty="0">
                <a:latin typeface="Calibri"/>
                <a:cs typeface="Calibri"/>
              </a:rPr>
              <a:t>2</a:t>
            </a:r>
            <a:r>
              <a:rPr sz="700" spc="-45" dirty="0">
                <a:latin typeface="Calibri"/>
                <a:cs typeface="Calibri"/>
              </a:rPr>
              <a:t> </a:t>
            </a:r>
            <a:r>
              <a:rPr sz="700" spc="-30" dirty="0">
                <a:latin typeface="Calibri"/>
                <a:cs typeface="Calibri"/>
              </a:rPr>
              <a:t>săptămâni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spc="-20" dirty="0">
                <a:latin typeface="Calibri"/>
                <a:cs typeface="Calibri"/>
              </a:rPr>
              <a:t>de</a:t>
            </a:r>
            <a:r>
              <a:rPr sz="700" spc="-25" dirty="0">
                <a:latin typeface="Calibri"/>
                <a:cs typeface="Calibri"/>
              </a:rPr>
              <a:t> optimizare,</a:t>
            </a:r>
            <a:r>
              <a:rPr sz="700" spc="5" dirty="0">
                <a:latin typeface="Calibri"/>
                <a:cs typeface="Calibri"/>
              </a:rPr>
              <a:t> </a:t>
            </a:r>
            <a:r>
              <a:rPr sz="700" spc="-25" dirty="0">
                <a:latin typeface="Calibri"/>
                <a:cs typeface="Calibri"/>
              </a:rPr>
              <a:t>dar</a:t>
            </a:r>
            <a:r>
              <a:rPr sz="700" spc="-20" dirty="0">
                <a:latin typeface="Calibri"/>
                <a:cs typeface="Calibri"/>
              </a:rPr>
              <a:t> </a:t>
            </a:r>
            <a:r>
              <a:rPr sz="700" spc="-25" dirty="0">
                <a:latin typeface="Calibri"/>
                <a:cs typeface="Calibri"/>
              </a:rPr>
              <a:t>care</a:t>
            </a:r>
            <a:r>
              <a:rPr sz="700" spc="-5" dirty="0">
                <a:latin typeface="Calibri"/>
                <a:cs typeface="Calibri"/>
              </a:rPr>
              <a:t> </a:t>
            </a:r>
            <a:r>
              <a:rPr sz="700" spc="-20" dirty="0">
                <a:latin typeface="Calibri"/>
                <a:cs typeface="Calibri"/>
              </a:rPr>
              <a:t>nu</a:t>
            </a:r>
            <a:r>
              <a:rPr sz="700" spc="-30" dirty="0">
                <a:latin typeface="Calibri"/>
                <a:cs typeface="Calibri"/>
              </a:rPr>
              <a:t> </a:t>
            </a:r>
            <a:r>
              <a:rPr sz="700" spc="-15" dirty="0">
                <a:latin typeface="Calibri"/>
                <a:cs typeface="Calibri"/>
              </a:rPr>
              <a:t>au</a:t>
            </a:r>
            <a:r>
              <a:rPr sz="700" spc="-35" dirty="0">
                <a:latin typeface="Calibri"/>
                <a:cs typeface="Calibri"/>
              </a:rPr>
              <a:t> </a:t>
            </a:r>
            <a:r>
              <a:rPr sz="700" spc="-30" dirty="0">
                <a:latin typeface="Calibri"/>
                <a:cs typeface="Calibri"/>
              </a:rPr>
              <a:t>îndeplinit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spc="-25" dirty="0">
                <a:latin typeface="Calibri"/>
                <a:cs typeface="Calibri"/>
              </a:rPr>
              <a:t>criteriile</a:t>
            </a:r>
            <a:r>
              <a:rPr sz="700" spc="20" dirty="0">
                <a:latin typeface="Calibri"/>
                <a:cs typeface="Calibri"/>
              </a:rPr>
              <a:t> </a:t>
            </a:r>
            <a:r>
              <a:rPr sz="700" spc="-20" dirty="0">
                <a:latin typeface="Calibri"/>
                <a:cs typeface="Calibri"/>
              </a:rPr>
              <a:t>de </a:t>
            </a:r>
            <a:r>
              <a:rPr sz="700" spc="-30" dirty="0">
                <a:latin typeface="Calibri"/>
                <a:cs typeface="Calibri"/>
              </a:rPr>
              <a:t>remisiune</a:t>
            </a:r>
            <a:r>
              <a:rPr sz="700" spc="20" dirty="0">
                <a:latin typeface="Calibri"/>
                <a:cs typeface="Calibri"/>
              </a:rPr>
              <a:t> </a:t>
            </a:r>
            <a:r>
              <a:rPr sz="700" spc="-25" dirty="0">
                <a:latin typeface="Calibri"/>
                <a:cs typeface="Calibri"/>
              </a:rPr>
              <a:t>stabilă</a:t>
            </a:r>
            <a:r>
              <a:rPr sz="675" spc="-37" baseline="24691" dirty="0">
                <a:latin typeface="Calibri"/>
                <a:cs typeface="Calibri"/>
              </a:rPr>
              <a:t>1</a:t>
            </a:r>
            <a:r>
              <a:rPr sz="700" spc="-25" dirty="0">
                <a:latin typeface="Calibri"/>
                <a:cs typeface="Calibri"/>
              </a:rPr>
              <a:t>.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5" dirty="0">
                <a:latin typeface="Calibri"/>
                <a:cs typeface="Calibri"/>
              </a:rPr>
              <a:t>§</a:t>
            </a:r>
            <a:r>
              <a:rPr sz="700" spc="-20" dirty="0">
                <a:latin typeface="Calibri"/>
                <a:cs typeface="Calibri"/>
              </a:rPr>
              <a:t> </a:t>
            </a:r>
            <a:r>
              <a:rPr sz="700" spc="-30" dirty="0">
                <a:latin typeface="Calibri"/>
                <a:cs typeface="Calibri"/>
              </a:rPr>
              <a:t>Diferenţa</a:t>
            </a:r>
            <a:r>
              <a:rPr sz="700" spc="20" dirty="0">
                <a:latin typeface="Calibri"/>
                <a:cs typeface="Calibri"/>
              </a:rPr>
              <a:t> </a:t>
            </a:r>
            <a:r>
              <a:rPr sz="700" spc="-30" dirty="0">
                <a:latin typeface="Calibri"/>
                <a:cs typeface="Calibri"/>
              </a:rPr>
              <a:t>dintre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30" dirty="0">
                <a:latin typeface="Calibri"/>
                <a:cs typeface="Calibri"/>
              </a:rPr>
              <a:t>grupul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25" dirty="0">
                <a:latin typeface="Calibri"/>
                <a:cs typeface="Calibri"/>
              </a:rPr>
              <a:t>care</a:t>
            </a:r>
            <a:r>
              <a:rPr sz="700" spc="-15" dirty="0">
                <a:latin typeface="Calibri"/>
                <a:cs typeface="Calibri"/>
              </a:rPr>
              <a:t> </a:t>
            </a:r>
            <a:r>
              <a:rPr sz="700" spc="-5" dirty="0">
                <a:latin typeface="Calibri"/>
                <a:cs typeface="Calibri"/>
              </a:rPr>
              <a:t>a</a:t>
            </a:r>
            <a:r>
              <a:rPr sz="700" spc="-25" dirty="0">
                <a:latin typeface="Calibri"/>
                <a:cs typeface="Calibri"/>
              </a:rPr>
              <a:t> continuat</a:t>
            </a:r>
            <a:r>
              <a:rPr sz="700" spc="20" dirty="0">
                <a:latin typeface="Calibri"/>
                <a:cs typeface="Calibri"/>
              </a:rPr>
              <a:t> </a:t>
            </a:r>
            <a:r>
              <a:rPr sz="700" spc="-30" dirty="0">
                <a:latin typeface="Calibri"/>
                <a:cs typeface="Calibri"/>
              </a:rPr>
              <a:t>terapia</a:t>
            </a:r>
            <a:r>
              <a:rPr sz="700" spc="20" dirty="0">
                <a:latin typeface="Calibri"/>
                <a:cs typeface="Calibri"/>
              </a:rPr>
              <a:t> </a:t>
            </a:r>
            <a:r>
              <a:rPr sz="700" spc="-15" dirty="0">
                <a:latin typeface="Calibri"/>
                <a:cs typeface="Calibri"/>
              </a:rPr>
              <a:t>cu</a:t>
            </a:r>
            <a:r>
              <a:rPr sz="700" spc="-35" dirty="0">
                <a:latin typeface="Calibri"/>
                <a:cs typeface="Calibri"/>
              </a:rPr>
              <a:t> </a:t>
            </a:r>
            <a:r>
              <a:rPr lang="ro-RO" sz="700" spc="-25" dirty="0">
                <a:latin typeface="Calibri"/>
                <a:cs typeface="Calibri"/>
              </a:rPr>
              <a:t>Esketamină</a:t>
            </a:r>
            <a:r>
              <a:rPr sz="700" spc="-15" dirty="0">
                <a:latin typeface="Calibri"/>
                <a:cs typeface="Calibri"/>
              </a:rPr>
              <a:t> </a:t>
            </a:r>
            <a:r>
              <a:rPr sz="700" spc="-5" dirty="0">
                <a:latin typeface="Calibri"/>
                <a:cs typeface="Calibri"/>
              </a:rPr>
              <a:t>+</a:t>
            </a:r>
            <a:r>
              <a:rPr sz="700" spc="-40" dirty="0">
                <a:latin typeface="Calibri"/>
                <a:cs typeface="Calibri"/>
              </a:rPr>
              <a:t> </a:t>
            </a:r>
            <a:r>
              <a:rPr sz="700" spc="-25" dirty="0">
                <a:latin typeface="Calibri"/>
                <a:cs typeface="Calibri"/>
              </a:rPr>
              <a:t>SSRI/SNRI</a:t>
            </a:r>
            <a:r>
              <a:rPr sz="700" spc="-10" dirty="0">
                <a:latin typeface="Calibri"/>
                <a:cs typeface="Calibri"/>
              </a:rPr>
              <a:t> </a:t>
            </a:r>
            <a:r>
              <a:rPr sz="700" spc="-15" dirty="0">
                <a:latin typeface="Calibri"/>
                <a:cs typeface="Calibri"/>
              </a:rPr>
              <a:t>şi</a:t>
            </a:r>
            <a:r>
              <a:rPr sz="700" spc="-30" dirty="0">
                <a:latin typeface="Calibri"/>
                <a:cs typeface="Calibri"/>
              </a:rPr>
              <a:t> </a:t>
            </a:r>
            <a:r>
              <a:rPr sz="700" spc="-20" dirty="0">
                <a:latin typeface="Calibri"/>
                <a:cs typeface="Calibri"/>
              </a:rPr>
              <a:t>cel</a:t>
            </a:r>
            <a:r>
              <a:rPr sz="700" spc="-15" dirty="0">
                <a:latin typeface="Calibri"/>
                <a:cs typeface="Calibri"/>
              </a:rPr>
              <a:t> </a:t>
            </a:r>
            <a:r>
              <a:rPr sz="700" spc="-25" dirty="0">
                <a:latin typeface="Calibri"/>
                <a:cs typeface="Calibri"/>
              </a:rPr>
              <a:t>care</a:t>
            </a:r>
            <a:r>
              <a:rPr sz="700" spc="-15" dirty="0">
                <a:latin typeface="Calibri"/>
                <a:cs typeface="Calibri"/>
              </a:rPr>
              <a:t> </a:t>
            </a:r>
            <a:r>
              <a:rPr sz="700" spc="-5" dirty="0">
                <a:latin typeface="Calibri"/>
                <a:cs typeface="Calibri"/>
              </a:rPr>
              <a:t>a</a:t>
            </a:r>
            <a:r>
              <a:rPr sz="700" spc="-25" dirty="0">
                <a:latin typeface="Calibri"/>
                <a:cs typeface="Calibri"/>
              </a:rPr>
              <a:t> </a:t>
            </a:r>
            <a:r>
              <a:rPr sz="700" spc="-30" dirty="0">
                <a:latin typeface="Calibri"/>
                <a:cs typeface="Calibri"/>
              </a:rPr>
              <a:t>schimbat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spc="-20" dirty="0">
                <a:latin typeface="Calibri"/>
                <a:cs typeface="Calibri"/>
              </a:rPr>
              <a:t>la </a:t>
            </a:r>
            <a:r>
              <a:rPr sz="700" spc="-25" dirty="0">
                <a:latin typeface="Calibri"/>
                <a:cs typeface="Calibri"/>
              </a:rPr>
              <a:t>placebo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25" dirty="0">
                <a:latin typeface="Calibri"/>
                <a:cs typeface="Calibri"/>
              </a:rPr>
              <a:t>spray</a:t>
            </a:r>
            <a:r>
              <a:rPr sz="700" spc="-20" dirty="0">
                <a:latin typeface="Calibri"/>
                <a:cs typeface="Calibri"/>
              </a:rPr>
              <a:t> </a:t>
            </a:r>
            <a:r>
              <a:rPr sz="700" spc="-25" dirty="0">
                <a:latin typeface="Calibri"/>
                <a:cs typeface="Calibri"/>
              </a:rPr>
              <a:t>nazal</a:t>
            </a:r>
            <a:r>
              <a:rPr sz="700" dirty="0">
                <a:latin typeface="Calibri"/>
                <a:cs typeface="Calibri"/>
              </a:rPr>
              <a:t> </a:t>
            </a:r>
            <a:r>
              <a:rPr sz="700" spc="-5" dirty="0">
                <a:latin typeface="Calibri"/>
                <a:cs typeface="Calibri"/>
              </a:rPr>
              <a:t>+</a:t>
            </a:r>
            <a:r>
              <a:rPr sz="700" spc="-40" dirty="0">
                <a:latin typeface="Calibri"/>
                <a:cs typeface="Calibri"/>
              </a:rPr>
              <a:t> </a:t>
            </a:r>
            <a:r>
              <a:rPr sz="700" spc="-20" dirty="0">
                <a:latin typeface="Calibri"/>
                <a:cs typeface="Calibri"/>
              </a:rPr>
              <a:t>SSRI/SNRI</a:t>
            </a:r>
            <a:r>
              <a:rPr sz="675" spc="-30" baseline="24691" dirty="0">
                <a:latin typeface="Calibri"/>
                <a:cs typeface="Calibri"/>
              </a:rPr>
              <a:t>1</a:t>
            </a:r>
            <a:r>
              <a:rPr sz="700" spc="-20" dirty="0">
                <a:latin typeface="Calibri"/>
                <a:cs typeface="Calibri"/>
              </a:rPr>
              <a:t>.</a:t>
            </a:r>
            <a:endParaRPr sz="700" dirty="0">
              <a:latin typeface="Calibri"/>
              <a:cs typeface="Calibri"/>
            </a:endParaRPr>
          </a:p>
          <a:p>
            <a:pPr marL="38100">
              <a:lnSpc>
                <a:spcPts val="575"/>
              </a:lnSpc>
            </a:pPr>
            <a:r>
              <a:rPr sz="700" b="1" spc="-5" dirty="0">
                <a:latin typeface="Calibri"/>
                <a:cs typeface="Calibri"/>
              </a:rPr>
              <a:t>1</a:t>
            </a:r>
            <a:r>
              <a:rPr sz="700" spc="-5" dirty="0">
                <a:latin typeface="Calibri"/>
                <a:cs typeface="Calibri"/>
              </a:rPr>
              <a:t>. Daly E, et al. </a:t>
            </a:r>
            <a:r>
              <a:rPr sz="700" i="1" dirty="0">
                <a:latin typeface="Calibri"/>
                <a:cs typeface="Calibri"/>
              </a:rPr>
              <a:t>JAMA </a:t>
            </a:r>
            <a:r>
              <a:rPr sz="700" i="1" spc="-5" dirty="0">
                <a:latin typeface="Calibri"/>
                <a:cs typeface="Calibri"/>
              </a:rPr>
              <a:t>Psychiatry</a:t>
            </a:r>
            <a:r>
              <a:rPr sz="700" spc="-5" dirty="0">
                <a:latin typeface="Calibri"/>
                <a:cs typeface="Calibri"/>
              </a:rPr>
              <a:t>. 2019;76:893–903; </a:t>
            </a:r>
            <a:r>
              <a:rPr sz="700" b="1" spc="-5" dirty="0">
                <a:latin typeface="Calibri"/>
                <a:cs typeface="Calibri"/>
              </a:rPr>
              <a:t>2. </a:t>
            </a:r>
            <a:r>
              <a:rPr sz="700" spc="-5" dirty="0">
                <a:latin typeface="Calibri"/>
                <a:cs typeface="Calibri"/>
              </a:rPr>
              <a:t>ClinicalTrials.gov. </a:t>
            </a:r>
            <a:r>
              <a:rPr sz="700" spc="-10" dirty="0">
                <a:latin typeface="Calibri"/>
                <a:cs typeface="Calibri"/>
              </a:rPr>
              <a:t>NCT02782104. </a:t>
            </a:r>
            <a:r>
              <a:rPr sz="700" spc="-5" dirty="0">
                <a:latin typeface="Calibri"/>
                <a:cs typeface="Calibri"/>
              </a:rPr>
              <a:t>Available at: https://clinicaltrials.gov/ct2/show/NCT02782104; </a:t>
            </a:r>
            <a:r>
              <a:rPr sz="700" b="1" spc="-15" dirty="0">
                <a:latin typeface="Calibri"/>
                <a:cs typeface="Calibri"/>
              </a:rPr>
              <a:t>3. </a:t>
            </a:r>
            <a:r>
              <a:rPr sz="700" spc="-15" dirty="0">
                <a:latin typeface="Calibri"/>
                <a:cs typeface="Calibri"/>
              </a:rPr>
              <a:t>ClinicalTrials.gov. </a:t>
            </a:r>
            <a:r>
              <a:rPr sz="700" spc="-20" dirty="0">
                <a:latin typeface="Calibri"/>
                <a:cs typeface="Calibri"/>
              </a:rPr>
              <a:t>NCT02493868. Available </a:t>
            </a:r>
            <a:r>
              <a:rPr sz="700" spc="-15" dirty="0">
                <a:latin typeface="Calibri"/>
                <a:cs typeface="Calibri"/>
              </a:rPr>
              <a:t>at: https://clinicaltrials.gov/ct2/show/NCT02493868; </a:t>
            </a:r>
            <a:r>
              <a:rPr sz="700" b="1" spc="-15" dirty="0">
                <a:latin typeface="Calibri"/>
                <a:cs typeface="Calibri"/>
              </a:rPr>
              <a:t>4. </a:t>
            </a:r>
            <a:r>
              <a:rPr sz="700" spc="-20" dirty="0">
                <a:latin typeface="Calibri"/>
                <a:cs typeface="Calibri"/>
              </a:rPr>
              <a:t>Fedgchin </a:t>
            </a:r>
            <a:r>
              <a:rPr sz="700" spc="-10" dirty="0">
                <a:latin typeface="Calibri"/>
                <a:cs typeface="Calibri"/>
              </a:rPr>
              <a:t>M, et </a:t>
            </a:r>
            <a:r>
              <a:rPr sz="700" spc="-15" dirty="0">
                <a:latin typeface="Calibri"/>
                <a:cs typeface="Calibri"/>
              </a:rPr>
              <a:t>al. </a:t>
            </a:r>
            <a:r>
              <a:rPr sz="700" i="1" spc="-10" dirty="0">
                <a:latin typeface="Calibri"/>
                <a:cs typeface="Calibri"/>
              </a:rPr>
              <a:t>Int </a:t>
            </a:r>
            <a:r>
              <a:rPr sz="700" i="1" spc="-5" dirty="0">
                <a:latin typeface="Calibri"/>
                <a:cs typeface="Calibri"/>
              </a:rPr>
              <a:t>J </a:t>
            </a:r>
            <a:r>
              <a:rPr sz="700" i="1" spc="-15" dirty="0">
                <a:latin typeface="Calibri"/>
                <a:cs typeface="Calibri"/>
              </a:rPr>
              <a:t>Neuropsychopharmacol. </a:t>
            </a:r>
            <a:r>
              <a:rPr sz="700" spc="-20" dirty="0">
                <a:latin typeface="Calibri"/>
                <a:cs typeface="Calibri"/>
              </a:rPr>
              <a:t>2019;22:616–30;</a:t>
            </a:r>
            <a:r>
              <a:rPr sz="700" spc="-5" dirty="0">
                <a:latin typeface="Calibri"/>
                <a:cs typeface="Calibri"/>
              </a:rPr>
              <a:t> </a:t>
            </a:r>
            <a:r>
              <a:rPr sz="700" b="1" spc="-15" dirty="0">
                <a:latin typeface="Calibri"/>
                <a:cs typeface="Calibri"/>
              </a:rPr>
              <a:t>5</a:t>
            </a:r>
            <a:r>
              <a:rPr sz="700" spc="-15" dirty="0">
                <a:latin typeface="Calibri"/>
                <a:cs typeface="Calibri"/>
              </a:rPr>
              <a:t>. Popova </a:t>
            </a:r>
            <a:r>
              <a:rPr sz="700" spc="-10" dirty="0">
                <a:latin typeface="Calibri"/>
                <a:cs typeface="Calibri"/>
              </a:rPr>
              <a:t>V, et </a:t>
            </a:r>
            <a:r>
              <a:rPr sz="700" spc="-15" dirty="0">
                <a:latin typeface="Calibri"/>
                <a:cs typeface="Calibri"/>
              </a:rPr>
              <a:t>al. </a:t>
            </a:r>
            <a:r>
              <a:rPr sz="700" i="1" spc="-10" dirty="0">
                <a:latin typeface="Calibri"/>
                <a:cs typeface="Calibri"/>
              </a:rPr>
              <a:t>Am </a:t>
            </a:r>
            <a:r>
              <a:rPr sz="700" i="1" spc="-5" dirty="0">
                <a:latin typeface="Calibri"/>
                <a:cs typeface="Calibri"/>
              </a:rPr>
              <a:t>J</a:t>
            </a:r>
            <a:endParaRPr sz="700" dirty="0">
              <a:latin typeface="Calibri"/>
              <a:cs typeface="Calibri"/>
            </a:endParaRPr>
          </a:p>
          <a:p>
            <a:pPr marL="38100">
              <a:lnSpc>
                <a:spcPts val="755"/>
              </a:lnSpc>
            </a:pPr>
            <a:r>
              <a:rPr sz="700" i="1" spc="-15" dirty="0">
                <a:latin typeface="Calibri"/>
                <a:cs typeface="Calibri"/>
              </a:rPr>
              <a:t>Psychiatry</a:t>
            </a:r>
            <a:r>
              <a:rPr sz="700" spc="-15" dirty="0">
                <a:latin typeface="Calibri"/>
                <a:cs typeface="Calibri"/>
              </a:rPr>
              <a:t>.</a:t>
            </a:r>
            <a:r>
              <a:rPr sz="700" spc="25" dirty="0">
                <a:latin typeface="Calibri"/>
                <a:cs typeface="Calibri"/>
              </a:rPr>
              <a:t> </a:t>
            </a:r>
            <a:r>
              <a:rPr sz="700" spc="-20" dirty="0">
                <a:latin typeface="Calibri"/>
                <a:cs typeface="Calibri"/>
              </a:rPr>
              <a:t>2019;176:428–38;</a:t>
            </a:r>
            <a:r>
              <a:rPr sz="700" spc="25" dirty="0">
                <a:latin typeface="Calibri"/>
                <a:cs typeface="Calibri"/>
              </a:rPr>
              <a:t> </a:t>
            </a:r>
            <a:r>
              <a:rPr sz="700" b="1" spc="-5" dirty="0">
                <a:latin typeface="Calibri"/>
                <a:cs typeface="Calibri"/>
              </a:rPr>
              <a:t>6.</a:t>
            </a:r>
            <a:r>
              <a:rPr sz="700" b="1" spc="15" dirty="0">
                <a:latin typeface="Calibri"/>
                <a:cs typeface="Calibri"/>
              </a:rPr>
              <a:t> </a:t>
            </a:r>
            <a:r>
              <a:rPr sz="700" spc="-5" dirty="0">
                <a:latin typeface="Calibri"/>
                <a:cs typeface="Calibri"/>
              </a:rPr>
              <a:t>Ochs-Ross</a:t>
            </a:r>
            <a:r>
              <a:rPr sz="700" dirty="0">
                <a:latin typeface="Calibri"/>
                <a:cs typeface="Calibri"/>
              </a:rPr>
              <a:t> R,</a:t>
            </a:r>
            <a:r>
              <a:rPr sz="700" spc="-10" dirty="0">
                <a:latin typeface="Calibri"/>
                <a:cs typeface="Calibri"/>
              </a:rPr>
              <a:t> </a:t>
            </a:r>
            <a:r>
              <a:rPr sz="700" spc="-5" dirty="0">
                <a:latin typeface="Calibri"/>
                <a:cs typeface="Calibri"/>
              </a:rPr>
              <a:t>et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spc="-5" dirty="0">
                <a:latin typeface="Calibri"/>
                <a:cs typeface="Calibri"/>
              </a:rPr>
              <a:t>al.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i="1" spc="-5" dirty="0">
                <a:latin typeface="Calibri"/>
                <a:cs typeface="Calibri"/>
              </a:rPr>
              <a:t>Am</a:t>
            </a:r>
            <a:r>
              <a:rPr sz="700" i="1" spc="-15" dirty="0">
                <a:latin typeface="Calibri"/>
                <a:cs typeface="Calibri"/>
              </a:rPr>
              <a:t> </a:t>
            </a:r>
            <a:r>
              <a:rPr sz="700" i="1" spc="-5" dirty="0">
                <a:latin typeface="Calibri"/>
                <a:cs typeface="Calibri"/>
              </a:rPr>
              <a:t>J</a:t>
            </a:r>
            <a:r>
              <a:rPr sz="700" i="1" spc="15" dirty="0">
                <a:latin typeface="Calibri"/>
                <a:cs typeface="Calibri"/>
              </a:rPr>
              <a:t> </a:t>
            </a:r>
            <a:r>
              <a:rPr sz="700" i="1" spc="-5" dirty="0">
                <a:latin typeface="Calibri"/>
                <a:cs typeface="Calibri"/>
              </a:rPr>
              <a:t>Geriatr</a:t>
            </a:r>
            <a:r>
              <a:rPr sz="700" i="1" spc="10" dirty="0">
                <a:latin typeface="Calibri"/>
                <a:cs typeface="Calibri"/>
              </a:rPr>
              <a:t> </a:t>
            </a:r>
            <a:r>
              <a:rPr sz="700" i="1" spc="-5" dirty="0">
                <a:latin typeface="Calibri"/>
                <a:cs typeface="Calibri"/>
              </a:rPr>
              <a:t>Psychiatry.</a:t>
            </a:r>
            <a:r>
              <a:rPr sz="700" i="1" spc="25" dirty="0">
                <a:latin typeface="Calibri"/>
                <a:cs typeface="Calibri"/>
              </a:rPr>
              <a:t> </a:t>
            </a:r>
            <a:r>
              <a:rPr sz="700" spc="-5" dirty="0">
                <a:latin typeface="Calibri"/>
                <a:cs typeface="Calibri"/>
              </a:rPr>
              <a:t>2019;27:S180–S181;</a:t>
            </a:r>
            <a:r>
              <a:rPr sz="700" spc="15" dirty="0">
                <a:latin typeface="Calibri"/>
                <a:cs typeface="Calibri"/>
              </a:rPr>
              <a:t> </a:t>
            </a:r>
            <a:r>
              <a:rPr sz="700" b="1" spc="-5" dirty="0">
                <a:latin typeface="Calibri"/>
                <a:cs typeface="Calibri"/>
              </a:rPr>
              <a:t>7</a:t>
            </a:r>
            <a:r>
              <a:rPr sz="700" spc="-5" dirty="0">
                <a:latin typeface="Calibri"/>
                <a:cs typeface="Calibri"/>
              </a:rPr>
              <a:t>.</a:t>
            </a:r>
            <a:r>
              <a:rPr sz="700" spc="10" dirty="0">
                <a:latin typeface="Calibri"/>
                <a:cs typeface="Calibri"/>
              </a:rPr>
              <a:t> </a:t>
            </a:r>
            <a:r>
              <a:rPr sz="700" spc="-5" dirty="0">
                <a:solidFill>
                  <a:srgbClr val="1D1C1C"/>
                </a:solidFill>
                <a:latin typeface="Calibri"/>
                <a:cs typeface="Calibri"/>
              </a:rPr>
              <a:t>Wajs</a:t>
            </a:r>
            <a:r>
              <a:rPr sz="70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700" spc="-5" dirty="0">
                <a:solidFill>
                  <a:srgbClr val="1D1C1C"/>
                </a:solidFill>
                <a:latin typeface="Calibri"/>
                <a:cs typeface="Calibri"/>
              </a:rPr>
              <a:t>E,</a:t>
            </a:r>
            <a:r>
              <a:rPr sz="70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700" spc="-5" dirty="0">
                <a:solidFill>
                  <a:srgbClr val="1D1C1C"/>
                </a:solidFill>
                <a:latin typeface="Calibri"/>
                <a:cs typeface="Calibri"/>
              </a:rPr>
              <a:t>et</a:t>
            </a:r>
            <a:r>
              <a:rPr sz="700" spc="1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700" spc="-5" dirty="0">
                <a:solidFill>
                  <a:srgbClr val="1D1C1C"/>
                </a:solidFill>
                <a:latin typeface="Calibri"/>
                <a:cs typeface="Calibri"/>
              </a:rPr>
              <a:t>al.</a:t>
            </a:r>
            <a:r>
              <a:rPr sz="700" spc="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700" i="1" spc="-5" dirty="0">
                <a:solidFill>
                  <a:srgbClr val="1D1C1C"/>
                </a:solidFill>
                <a:latin typeface="Calibri"/>
                <a:cs typeface="Calibri"/>
              </a:rPr>
              <a:t>J</a:t>
            </a:r>
            <a:r>
              <a:rPr sz="700" i="1" spc="1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700" i="1" spc="-10" dirty="0">
                <a:solidFill>
                  <a:srgbClr val="1D1C1C"/>
                </a:solidFill>
                <a:latin typeface="Calibri"/>
                <a:cs typeface="Calibri"/>
              </a:rPr>
              <a:t>Clin</a:t>
            </a:r>
            <a:r>
              <a:rPr sz="700" i="1" spc="2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700" i="1" spc="-5" dirty="0">
                <a:solidFill>
                  <a:srgbClr val="1D1C1C"/>
                </a:solidFill>
                <a:latin typeface="Calibri"/>
                <a:cs typeface="Calibri"/>
              </a:rPr>
              <a:t>Psychiatry</a:t>
            </a:r>
            <a:r>
              <a:rPr sz="700" spc="-5" dirty="0">
                <a:solidFill>
                  <a:srgbClr val="1D1C1C"/>
                </a:solidFill>
                <a:latin typeface="Calibri"/>
                <a:cs typeface="Calibri"/>
              </a:rPr>
              <a:t>.</a:t>
            </a:r>
            <a:r>
              <a:rPr sz="700" spc="2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700" spc="-5" dirty="0">
                <a:solidFill>
                  <a:srgbClr val="1D1C1C"/>
                </a:solidFill>
                <a:latin typeface="Calibri"/>
                <a:cs typeface="Calibri"/>
              </a:rPr>
              <a:t>2020;81(3):19m12891</a:t>
            </a:r>
            <a:r>
              <a:rPr sz="700" spc="-5" dirty="0">
                <a:latin typeface="Calibri"/>
                <a:cs typeface="Calibri"/>
              </a:rPr>
              <a:t>.</a:t>
            </a:r>
            <a:endParaRPr sz="700" dirty="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9368680" y="1384421"/>
            <a:ext cx="222440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spc="-25" dirty="0">
                <a:solidFill>
                  <a:srgbClr val="A20B35"/>
                </a:solidFill>
                <a:latin typeface="Arial Unicode MS"/>
                <a:cs typeface="Arial Unicode MS"/>
              </a:rPr>
              <a:t>Criteriul final principal</a:t>
            </a:r>
            <a:r>
              <a:rPr sz="1600" spc="-50" dirty="0">
                <a:solidFill>
                  <a:srgbClr val="A20B35"/>
                </a:solidFill>
                <a:latin typeface="Arial Unicode MS"/>
                <a:cs typeface="Arial Unicode MS"/>
              </a:rPr>
              <a:t> </a:t>
            </a:r>
            <a:r>
              <a:rPr sz="1600" spc="-30" dirty="0">
                <a:solidFill>
                  <a:srgbClr val="A20B35"/>
                </a:solidFill>
                <a:latin typeface="Arial Unicode MS"/>
                <a:cs typeface="Arial Unicode MS"/>
              </a:rPr>
              <a:t>de</a:t>
            </a:r>
            <a:endParaRPr sz="1600">
              <a:latin typeface="Arial Unicode MS"/>
              <a:cs typeface="Arial Unicode MS"/>
            </a:endParaRPr>
          </a:p>
          <a:p>
            <a:pPr marL="38100">
              <a:lnSpc>
                <a:spcPct val="100000"/>
              </a:lnSpc>
            </a:pPr>
            <a:r>
              <a:rPr sz="1600" spc="-25" dirty="0">
                <a:solidFill>
                  <a:srgbClr val="A20B35"/>
                </a:solidFill>
                <a:latin typeface="Arial Unicode MS"/>
                <a:cs typeface="Arial Unicode MS"/>
              </a:rPr>
              <a:t>evaluare</a:t>
            </a:r>
            <a:r>
              <a:rPr sz="1575" spc="-37" baseline="26455" dirty="0">
                <a:solidFill>
                  <a:srgbClr val="A20B35"/>
                </a:solidFill>
                <a:latin typeface="Arial Unicode MS"/>
                <a:cs typeface="Arial Unicode MS"/>
              </a:rPr>
              <a:t>1</a:t>
            </a:r>
            <a:endParaRPr sz="1575" baseline="26455">
              <a:latin typeface="Arial Unicode MS"/>
              <a:cs typeface="Arial Unicode MS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9378829" y="1814926"/>
            <a:ext cx="2701925" cy="838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1200" spc="-35" dirty="0">
                <a:latin typeface="Arial Unicode MS"/>
                <a:cs typeface="Arial Unicode MS"/>
              </a:rPr>
              <a:t>Timpul</a:t>
            </a:r>
            <a:r>
              <a:rPr sz="1200" spc="-114" dirty="0">
                <a:latin typeface="Arial Unicode MS"/>
                <a:cs typeface="Arial Unicode MS"/>
              </a:rPr>
              <a:t> </a:t>
            </a:r>
            <a:r>
              <a:rPr sz="1200" spc="-30" dirty="0">
                <a:latin typeface="Arial Unicode MS"/>
                <a:cs typeface="Arial Unicode MS"/>
              </a:rPr>
              <a:t>până</a:t>
            </a:r>
            <a:r>
              <a:rPr sz="1200" spc="-120" dirty="0">
                <a:latin typeface="Arial Unicode MS"/>
                <a:cs typeface="Arial Unicode MS"/>
              </a:rPr>
              <a:t> </a:t>
            </a:r>
            <a:r>
              <a:rPr sz="1200" spc="-20" dirty="0">
                <a:latin typeface="Arial Unicode MS"/>
                <a:cs typeface="Arial Unicode MS"/>
              </a:rPr>
              <a:t>la</a:t>
            </a:r>
            <a:r>
              <a:rPr sz="1200" spc="-90" dirty="0">
                <a:latin typeface="Arial Unicode MS"/>
                <a:cs typeface="Arial Unicode MS"/>
              </a:rPr>
              <a:t> </a:t>
            </a:r>
            <a:r>
              <a:rPr sz="1200" spc="-35" dirty="0">
                <a:latin typeface="Arial Unicode MS"/>
                <a:cs typeface="Arial Unicode MS"/>
              </a:rPr>
              <a:t>recădere</a:t>
            </a:r>
            <a:r>
              <a:rPr sz="1200" spc="-120" dirty="0">
                <a:latin typeface="Arial Unicode MS"/>
                <a:cs typeface="Arial Unicode MS"/>
              </a:rPr>
              <a:t> </a:t>
            </a:r>
            <a:r>
              <a:rPr sz="1200" spc="-20" dirty="0">
                <a:latin typeface="Arial Unicode MS"/>
                <a:cs typeface="Arial Unicode MS"/>
              </a:rPr>
              <a:t>pe</a:t>
            </a:r>
            <a:r>
              <a:rPr sz="1200" spc="-95" dirty="0">
                <a:latin typeface="Arial Unicode MS"/>
                <a:cs typeface="Arial Unicode MS"/>
              </a:rPr>
              <a:t> </a:t>
            </a:r>
            <a:r>
              <a:rPr sz="1200" spc="-40" dirty="0">
                <a:latin typeface="Arial Unicode MS"/>
                <a:cs typeface="Arial Unicode MS"/>
              </a:rPr>
              <a:t>parcusul</a:t>
            </a:r>
            <a:r>
              <a:rPr sz="1200" spc="-110" dirty="0">
                <a:latin typeface="Arial Unicode MS"/>
                <a:cs typeface="Arial Unicode MS"/>
              </a:rPr>
              <a:t> </a:t>
            </a:r>
            <a:r>
              <a:rPr sz="1200" spc="-40" dirty="0">
                <a:latin typeface="Arial Unicode MS"/>
                <a:cs typeface="Arial Unicode MS"/>
              </a:rPr>
              <a:t>fazei  </a:t>
            </a:r>
            <a:r>
              <a:rPr sz="1200" spc="-20" dirty="0">
                <a:latin typeface="Arial Unicode MS"/>
                <a:cs typeface="Arial Unicode MS"/>
              </a:rPr>
              <a:t>de </a:t>
            </a:r>
            <a:r>
              <a:rPr sz="1200" spc="-40" dirty="0">
                <a:latin typeface="Arial Unicode MS"/>
                <a:cs typeface="Arial Unicode MS"/>
              </a:rPr>
              <a:t>întreţinere </a:t>
            </a:r>
            <a:r>
              <a:rPr sz="1200" spc="-20" dirty="0">
                <a:latin typeface="Arial Unicode MS"/>
                <a:cs typeface="Arial Unicode MS"/>
              </a:rPr>
              <a:t>la </a:t>
            </a:r>
            <a:r>
              <a:rPr sz="1200" spc="-40" dirty="0">
                <a:latin typeface="Arial Unicode MS"/>
                <a:cs typeface="Arial Unicode MS"/>
              </a:rPr>
              <a:t>pacienţii </a:t>
            </a:r>
            <a:r>
              <a:rPr sz="1200" spc="-20" dirty="0">
                <a:latin typeface="Arial Unicode MS"/>
                <a:cs typeface="Arial Unicode MS"/>
              </a:rPr>
              <a:t>cu </a:t>
            </a:r>
            <a:r>
              <a:rPr sz="1200" spc="-45" dirty="0">
                <a:latin typeface="Arial Unicode MS"/>
                <a:cs typeface="Arial Unicode MS"/>
              </a:rPr>
              <a:t>remisiune  </a:t>
            </a:r>
            <a:r>
              <a:rPr sz="1200" spc="-35" dirty="0">
                <a:latin typeface="Arial Unicode MS"/>
                <a:cs typeface="Arial Unicode MS"/>
              </a:rPr>
              <a:t>stabilă</a:t>
            </a:r>
            <a:endParaRPr sz="1200">
              <a:latin typeface="Arial Unicode MS"/>
              <a:cs typeface="Arial Unicode MS"/>
            </a:endParaRPr>
          </a:p>
          <a:p>
            <a:pPr marL="41275">
              <a:lnSpc>
                <a:spcPct val="100000"/>
              </a:lnSpc>
              <a:spcBef>
                <a:spcPts val="635"/>
              </a:spcBef>
            </a:pPr>
            <a:r>
              <a:rPr sz="1200" spc="-25" dirty="0">
                <a:solidFill>
                  <a:srgbClr val="A20B35"/>
                </a:solidFill>
                <a:latin typeface="Arial Unicode MS"/>
                <a:cs typeface="Arial Unicode MS"/>
              </a:rPr>
              <a:t>Criterii finale </a:t>
            </a:r>
            <a:r>
              <a:rPr sz="1200" spc="-20" dirty="0">
                <a:solidFill>
                  <a:srgbClr val="A20B35"/>
                </a:solidFill>
                <a:latin typeface="Arial Unicode MS"/>
                <a:cs typeface="Arial Unicode MS"/>
              </a:rPr>
              <a:t>secundare </a:t>
            </a:r>
            <a:r>
              <a:rPr sz="1200" spc="-10" dirty="0">
                <a:solidFill>
                  <a:srgbClr val="A20B35"/>
                </a:solidFill>
                <a:latin typeface="Arial Unicode MS"/>
                <a:cs typeface="Arial Unicode MS"/>
              </a:rPr>
              <a:t>de</a:t>
            </a:r>
            <a:r>
              <a:rPr sz="1200" spc="-130" dirty="0">
                <a:solidFill>
                  <a:srgbClr val="A20B35"/>
                </a:solidFill>
                <a:latin typeface="Arial Unicode MS"/>
                <a:cs typeface="Arial Unicode MS"/>
              </a:rPr>
              <a:t> </a:t>
            </a:r>
            <a:r>
              <a:rPr sz="1200" spc="-20" dirty="0">
                <a:solidFill>
                  <a:srgbClr val="A20B35"/>
                </a:solidFill>
                <a:latin typeface="Arial Unicode MS"/>
                <a:cs typeface="Arial Unicode MS"/>
              </a:rPr>
              <a:t>evaluare</a:t>
            </a:r>
            <a:r>
              <a:rPr sz="1200" spc="-30" baseline="24305" dirty="0">
                <a:solidFill>
                  <a:srgbClr val="A20B35"/>
                </a:solidFill>
                <a:latin typeface="Arial Unicode MS"/>
                <a:cs typeface="Arial Unicode MS"/>
              </a:rPr>
              <a:t>1,3</a:t>
            </a:r>
            <a:endParaRPr sz="1200" baseline="24305">
              <a:latin typeface="Arial Unicode MS"/>
              <a:cs typeface="Arial Unicode MS"/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D4FD3E80-5516-16E6-E382-4123F8F490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A05ABA9-DD61-4C87-B4A2-C62D9EE03DCE}"/>
              </a:ext>
            </a:extLst>
          </p:cNvPr>
          <p:cNvSpPr/>
          <p:nvPr/>
        </p:nvSpPr>
        <p:spPr>
          <a:xfrm>
            <a:off x="0" y="1303750"/>
            <a:ext cx="12192000" cy="4644289"/>
          </a:xfrm>
          <a:prstGeom prst="rect">
            <a:avLst/>
          </a:prstGeom>
          <a:solidFill>
            <a:srgbClr val="E3E3E3">
              <a:alpha val="80000"/>
            </a:srgbClr>
          </a:solidFill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0" tIns="360000" rIns="720000" bIns="360000" rtlCol="0" anchor="ctr" anchorCtr="0">
            <a:noAutofit/>
          </a:bodyPr>
          <a:lstStyle/>
          <a:p>
            <a:pPr marL="0" marR="0" lvl="1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27021"/>
              </a:buClr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2702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7FD244F4-514E-4D1C-A753-5DA122B3BBFD}"/>
              </a:ext>
            </a:extLst>
          </p:cNvPr>
          <p:cNvSpPr/>
          <p:nvPr/>
        </p:nvSpPr>
        <p:spPr>
          <a:xfrm>
            <a:off x="2580167" y="1994695"/>
            <a:ext cx="8739963" cy="2198116"/>
          </a:xfrm>
          <a:custGeom>
            <a:avLst/>
            <a:gdLst>
              <a:gd name="connsiteX0" fmla="*/ 0 w 8739963"/>
              <a:gd name="connsiteY0" fmla="*/ 0 h 2346251"/>
              <a:gd name="connsiteX1" fmla="*/ 1013638 w 8739963"/>
              <a:gd name="connsiteY1" fmla="*/ 956930 h 2346251"/>
              <a:gd name="connsiteX2" fmla="*/ 2877880 w 8739963"/>
              <a:gd name="connsiteY2" fmla="*/ 942753 h 2346251"/>
              <a:gd name="connsiteX3" fmla="*/ 4763386 w 8739963"/>
              <a:gd name="connsiteY3" fmla="*/ 1183758 h 2346251"/>
              <a:gd name="connsiteX4" fmla="*/ 6960782 w 8739963"/>
              <a:gd name="connsiteY4" fmla="*/ 1857153 h 2346251"/>
              <a:gd name="connsiteX5" fmla="*/ 8739963 w 8739963"/>
              <a:gd name="connsiteY5" fmla="*/ 2346251 h 2346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39963" h="2346251">
                <a:moveTo>
                  <a:pt x="0" y="0"/>
                </a:moveTo>
                <a:lnTo>
                  <a:pt x="1013638" y="956930"/>
                </a:lnTo>
                <a:lnTo>
                  <a:pt x="2877880" y="942753"/>
                </a:lnTo>
                <a:lnTo>
                  <a:pt x="4763386" y="1183758"/>
                </a:lnTo>
                <a:lnTo>
                  <a:pt x="6960782" y="1857153"/>
                </a:lnTo>
                <a:lnTo>
                  <a:pt x="8739963" y="2346251"/>
                </a:lnTo>
              </a:path>
            </a:pathLst>
          </a:custGeom>
          <a:noFill/>
          <a:ln w="19050" cap="rnd">
            <a:solidFill>
              <a:schemeClr val="accent2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4DA177AF-98DF-4AA5-A74F-59FC9F2C1FA5}"/>
              </a:ext>
            </a:extLst>
          </p:cNvPr>
          <p:cNvSpPr/>
          <p:nvPr/>
        </p:nvSpPr>
        <p:spPr>
          <a:xfrm>
            <a:off x="3104707" y="1981414"/>
            <a:ext cx="8215423" cy="1706694"/>
          </a:xfrm>
          <a:custGeom>
            <a:avLst/>
            <a:gdLst>
              <a:gd name="connsiteX0" fmla="*/ 0 w 8739963"/>
              <a:gd name="connsiteY0" fmla="*/ 0 h 2346251"/>
              <a:gd name="connsiteX1" fmla="*/ 1013638 w 8739963"/>
              <a:gd name="connsiteY1" fmla="*/ 956930 h 2346251"/>
              <a:gd name="connsiteX2" fmla="*/ 2877880 w 8739963"/>
              <a:gd name="connsiteY2" fmla="*/ 942753 h 2346251"/>
              <a:gd name="connsiteX3" fmla="*/ 4763386 w 8739963"/>
              <a:gd name="connsiteY3" fmla="*/ 1183758 h 2346251"/>
              <a:gd name="connsiteX4" fmla="*/ 6960782 w 8739963"/>
              <a:gd name="connsiteY4" fmla="*/ 1857153 h 2346251"/>
              <a:gd name="connsiteX5" fmla="*/ 8739963 w 8739963"/>
              <a:gd name="connsiteY5" fmla="*/ 2346251 h 2346251"/>
              <a:gd name="connsiteX0" fmla="*/ 0 w 8739963"/>
              <a:gd name="connsiteY0" fmla="*/ 0 h 2346251"/>
              <a:gd name="connsiteX1" fmla="*/ 1013638 w 8739963"/>
              <a:gd name="connsiteY1" fmla="*/ 956930 h 2346251"/>
              <a:gd name="connsiteX2" fmla="*/ 2877880 w 8739963"/>
              <a:gd name="connsiteY2" fmla="*/ 942753 h 2346251"/>
              <a:gd name="connsiteX3" fmla="*/ 4763386 w 8739963"/>
              <a:gd name="connsiteY3" fmla="*/ 1183758 h 2346251"/>
              <a:gd name="connsiteX4" fmla="*/ 6918252 w 8739963"/>
              <a:gd name="connsiteY4" fmla="*/ 1906772 h 2346251"/>
              <a:gd name="connsiteX5" fmla="*/ 8739963 w 8739963"/>
              <a:gd name="connsiteY5" fmla="*/ 2346251 h 2346251"/>
              <a:gd name="connsiteX0" fmla="*/ 0 w 8739963"/>
              <a:gd name="connsiteY0" fmla="*/ 0 h 2346251"/>
              <a:gd name="connsiteX1" fmla="*/ 1013638 w 8739963"/>
              <a:gd name="connsiteY1" fmla="*/ 956930 h 2346251"/>
              <a:gd name="connsiteX2" fmla="*/ 2877880 w 8739963"/>
              <a:gd name="connsiteY2" fmla="*/ 942753 h 2346251"/>
              <a:gd name="connsiteX3" fmla="*/ 4976038 w 8739963"/>
              <a:gd name="connsiteY3" fmla="*/ 1474381 h 2346251"/>
              <a:gd name="connsiteX4" fmla="*/ 6918252 w 8739963"/>
              <a:gd name="connsiteY4" fmla="*/ 1906772 h 2346251"/>
              <a:gd name="connsiteX5" fmla="*/ 8739963 w 8739963"/>
              <a:gd name="connsiteY5" fmla="*/ 2346251 h 2346251"/>
              <a:gd name="connsiteX0" fmla="*/ 0 w 8739963"/>
              <a:gd name="connsiteY0" fmla="*/ 0 h 2346251"/>
              <a:gd name="connsiteX1" fmla="*/ 1013638 w 8739963"/>
              <a:gd name="connsiteY1" fmla="*/ 956930 h 2346251"/>
              <a:gd name="connsiteX2" fmla="*/ 2899146 w 8739963"/>
              <a:gd name="connsiteY2" fmla="*/ 1112874 h 2346251"/>
              <a:gd name="connsiteX3" fmla="*/ 4976038 w 8739963"/>
              <a:gd name="connsiteY3" fmla="*/ 1474381 h 2346251"/>
              <a:gd name="connsiteX4" fmla="*/ 6918252 w 8739963"/>
              <a:gd name="connsiteY4" fmla="*/ 1906772 h 2346251"/>
              <a:gd name="connsiteX5" fmla="*/ 8739963 w 8739963"/>
              <a:gd name="connsiteY5" fmla="*/ 2346251 h 2346251"/>
              <a:gd name="connsiteX0" fmla="*/ 0 w 8739963"/>
              <a:gd name="connsiteY0" fmla="*/ 0 h 2346251"/>
              <a:gd name="connsiteX1" fmla="*/ 1148317 w 8739963"/>
              <a:gd name="connsiteY1" fmla="*/ 1091609 h 2346251"/>
              <a:gd name="connsiteX2" fmla="*/ 2899146 w 8739963"/>
              <a:gd name="connsiteY2" fmla="*/ 1112874 h 2346251"/>
              <a:gd name="connsiteX3" fmla="*/ 4976038 w 8739963"/>
              <a:gd name="connsiteY3" fmla="*/ 1474381 h 2346251"/>
              <a:gd name="connsiteX4" fmla="*/ 6918252 w 8739963"/>
              <a:gd name="connsiteY4" fmla="*/ 1906772 h 2346251"/>
              <a:gd name="connsiteX5" fmla="*/ 8739963 w 8739963"/>
              <a:gd name="connsiteY5" fmla="*/ 2346251 h 2346251"/>
              <a:gd name="connsiteX0" fmla="*/ 0 w 8215423"/>
              <a:gd name="connsiteY0" fmla="*/ 0 h 1821711"/>
              <a:gd name="connsiteX1" fmla="*/ 623777 w 8215423"/>
              <a:gd name="connsiteY1" fmla="*/ 567069 h 1821711"/>
              <a:gd name="connsiteX2" fmla="*/ 2374606 w 8215423"/>
              <a:gd name="connsiteY2" fmla="*/ 588334 h 1821711"/>
              <a:gd name="connsiteX3" fmla="*/ 4451498 w 8215423"/>
              <a:gd name="connsiteY3" fmla="*/ 949841 h 1821711"/>
              <a:gd name="connsiteX4" fmla="*/ 6393712 w 8215423"/>
              <a:gd name="connsiteY4" fmla="*/ 1382232 h 1821711"/>
              <a:gd name="connsiteX5" fmla="*/ 8215423 w 8215423"/>
              <a:gd name="connsiteY5" fmla="*/ 1821711 h 1821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15423" h="1821711">
                <a:moveTo>
                  <a:pt x="0" y="0"/>
                </a:moveTo>
                <a:lnTo>
                  <a:pt x="623777" y="567069"/>
                </a:lnTo>
                <a:lnTo>
                  <a:pt x="2374606" y="588334"/>
                </a:lnTo>
                <a:lnTo>
                  <a:pt x="4451498" y="949841"/>
                </a:lnTo>
                <a:lnTo>
                  <a:pt x="6393712" y="1382232"/>
                </a:lnTo>
                <a:lnTo>
                  <a:pt x="8215423" y="1821711"/>
                </a:lnTo>
              </a:path>
            </a:pathLst>
          </a:custGeom>
          <a:noFill/>
          <a:ln w="19050" cap="rnd">
            <a:solidFill>
              <a:schemeClr val="accent6">
                <a:lumMod val="60000"/>
                <a:lumOff val="40000"/>
              </a:schemeClr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2C4EA9-B38C-406A-B563-F5958394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690" y="103362"/>
            <a:ext cx="11160000" cy="945965"/>
          </a:xfrm>
        </p:spPr>
        <p:txBody>
          <a:bodyPr/>
          <a:lstStyle/>
          <a:p>
            <a:pPr>
              <a:tabLst>
                <a:tab pos="7270750" algn="l"/>
              </a:tabLst>
            </a:pPr>
            <a:r>
              <a:rPr lang="en-GB" sz="3600" b="1" dirty="0" err="1"/>
              <a:t>Esketamină</a:t>
            </a:r>
            <a:r>
              <a:rPr lang="en-GB" sz="3600" b="1" dirty="0"/>
              <a:t>: </a:t>
            </a:r>
            <a:r>
              <a:rPr lang="en-GB" sz="3600" b="1" dirty="0" err="1"/>
              <a:t>eficacitate</a:t>
            </a:r>
            <a:r>
              <a:rPr lang="en-GB" sz="3600" b="1" dirty="0"/>
              <a:t> în </a:t>
            </a:r>
            <a:r>
              <a:rPr lang="en-GB" sz="3600" b="1" dirty="0" err="1"/>
              <a:t>reducerea</a:t>
            </a:r>
            <a:r>
              <a:rPr lang="en-GB" sz="3600" b="1" dirty="0"/>
              <a:t> </a:t>
            </a:r>
            <a:r>
              <a:rPr lang="en-GB" sz="3600" b="1" dirty="0" err="1"/>
              <a:t>simptomelor</a:t>
            </a:r>
            <a:r>
              <a:rPr lang="en-GB" sz="3600" b="1" dirty="0"/>
              <a:t> </a:t>
            </a:r>
            <a:r>
              <a:rPr lang="en-GB" sz="3600" b="1" dirty="0" err="1"/>
              <a:t>depresive</a:t>
            </a:r>
            <a:endParaRPr lang="en-GB" sz="36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FE688C-F78D-4909-8B45-51471AF215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7148" y="1382877"/>
            <a:ext cx="11597704" cy="553998"/>
          </a:xfrm>
        </p:spPr>
        <p:txBody>
          <a:bodyPr/>
          <a:lstStyle/>
          <a:p>
            <a:r>
              <a:rPr lang="en-GB" dirty="0" err="1"/>
              <a:t>Modificarea</a:t>
            </a:r>
            <a:r>
              <a:rPr lang="en-GB" dirty="0"/>
              <a:t> în </a:t>
            </a:r>
            <a:r>
              <a:rPr lang="en-GB" dirty="0" err="1"/>
              <a:t>timp</a:t>
            </a:r>
            <a:r>
              <a:rPr lang="en-GB" dirty="0"/>
              <a:t> a </a:t>
            </a:r>
            <a:r>
              <a:rPr lang="en-GB" dirty="0" err="1"/>
              <a:t>simptomelor</a:t>
            </a:r>
            <a:r>
              <a:rPr lang="en-GB" dirty="0"/>
              <a:t> </a:t>
            </a:r>
            <a:r>
              <a:rPr lang="en-GB" dirty="0" err="1"/>
              <a:t>depresive</a:t>
            </a:r>
            <a:r>
              <a:rPr lang="en-GB" dirty="0"/>
              <a:t>* la </a:t>
            </a:r>
            <a:r>
              <a:rPr lang="en-GB" dirty="0" err="1"/>
              <a:t>pacienții</a:t>
            </a:r>
            <a:r>
              <a:rPr lang="en-GB" dirty="0"/>
              <a:t> cu TDM care nu au </a:t>
            </a:r>
            <a:r>
              <a:rPr lang="en-GB" dirty="0" err="1"/>
              <a:t>răspuns</a:t>
            </a:r>
            <a:r>
              <a:rPr lang="en-GB" dirty="0"/>
              <a:t> la </a:t>
            </a:r>
            <a:r>
              <a:rPr lang="en-GB" dirty="0" err="1"/>
              <a:t>două</a:t>
            </a:r>
            <a:r>
              <a:rPr lang="en-GB" dirty="0"/>
              <a:t> </a:t>
            </a:r>
            <a:r>
              <a:rPr lang="en-GB" dirty="0" err="1"/>
              <a:t>tratamente</a:t>
            </a:r>
            <a:r>
              <a:rPr lang="en-GB" dirty="0"/>
              <a:t> AD (TRANSFORM 2)</a:t>
            </a:r>
            <a:r>
              <a:rPr lang="en-GB" baseline="30000" dirty="0"/>
              <a:t>1</a:t>
            </a:r>
            <a:endParaRPr lang="en-GB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6EC9ACF-FF38-4706-86C6-1054C179C2E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3839" y="6091316"/>
            <a:ext cx="9603162" cy="58024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Cifrele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de sub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punctele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de date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indică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diferența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mediilor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LS (95% CI)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între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grupurile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tratament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cu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Esketamină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și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placebo.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Obiectiv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primar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diferența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dintre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grupuri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privind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scorul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total MADRS în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ziua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28;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eficacitatea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la 24 de ore nu a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reprezentat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un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obiectiv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al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studiului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TRANSFORM 2, care a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inclus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pacienți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adulți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cu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vârste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între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18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și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64 de ani</a:t>
            </a:r>
            <a:r>
              <a:rPr lang="en-GB" baseline="30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GB" baseline="30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GB" baseline="30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b="1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* 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Conform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evaluării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prin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scorul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total MADRS;</a:t>
            </a:r>
            <a:r>
              <a:rPr lang="en-GB" baseline="30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b="1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** 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analiză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datelor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controlate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cu placebo din 3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studii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anterioare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determinat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că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diferența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minimă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importantă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clinic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față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de placebo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este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reducere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cu ≥1,6 a </a:t>
            </a:r>
            <a:r>
              <a:rPr lang="en-GB" dirty="0" err="1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scorului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total MADRS</a:t>
            </a:r>
            <a:r>
              <a:rPr lang="en-GB" baseline="30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GB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o-RO" dirty="0">
              <a:solidFill>
                <a:schemeClr val="tx1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GB" b="1" dirty="0">
                <a:solidFill>
                  <a:schemeClr val="tx1"/>
                </a:solidFill>
              </a:rPr>
              <a:t>1. </a:t>
            </a:r>
            <a:r>
              <a:rPr lang="pl-PL" dirty="0">
                <a:solidFill>
                  <a:schemeClr val="tx1"/>
                </a:solidFill>
              </a:rPr>
              <a:t>Popova V</a:t>
            </a:r>
            <a:r>
              <a:rPr lang="en-GB" dirty="0">
                <a:solidFill>
                  <a:schemeClr val="tx1"/>
                </a:solidFill>
              </a:rPr>
              <a:t>,</a:t>
            </a:r>
            <a:r>
              <a:rPr lang="pl-PL" dirty="0">
                <a:solidFill>
                  <a:schemeClr val="tx1"/>
                </a:solidFill>
              </a:rPr>
              <a:t> et al. </a:t>
            </a:r>
            <a:r>
              <a:rPr lang="pl-PL" i="1" dirty="0">
                <a:solidFill>
                  <a:schemeClr val="tx1"/>
                </a:solidFill>
              </a:rPr>
              <a:t>Am J Psychiatry. </a:t>
            </a:r>
            <a:r>
              <a:rPr lang="pl-PL" dirty="0">
                <a:solidFill>
                  <a:schemeClr val="tx1"/>
                </a:solidFill>
              </a:rPr>
              <a:t>2019;176:428–38</a:t>
            </a:r>
            <a:r>
              <a:rPr lang="en-GB" dirty="0">
                <a:solidFill>
                  <a:schemeClr val="tx1"/>
                </a:solidFill>
              </a:rPr>
              <a:t>; </a:t>
            </a:r>
            <a:r>
              <a:rPr lang="en-GB" b="1" dirty="0">
                <a:solidFill>
                  <a:schemeClr val="tx1"/>
                </a:solidFill>
              </a:rPr>
              <a:t>2. </a:t>
            </a:r>
            <a:r>
              <a:rPr lang="en-GB" dirty="0" err="1">
                <a:solidFill>
                  <a:schemeClr val="tx1"/>
                </a:solidFill>
              </a:rPr>
              <a:t>Duru</a:t>
            </a:r>
            <a:r>
              <a:rPr lang="en-GB" dirty="0">
                <a:solidFill>
                  <a:schemeClr val="tx1"/>
                </a:solidFill>
              </a:rPr>
              <a:t> G, Fantino B. </a:t>
            </a:r>
            <a:r>
              <a:rPr lang="en-GB" i="1" dirty="0" err="1">
                <a:solidFill>
                  <a:schemeClr val="tx1"/>
                </a:solidFill>
              </a:rPr>
              <a:t>Curr</a:t>
            </a:r>
            <a:r>
              <a:rPr lang="en-GB" i="1" dirty="0">
                <a:solidFill>
                  <a:schemeClr val="tx1"/>
                </a:solidFill>
              </a:rPr>
              <a:t> Med Res </a:t>
            </a:r>
            <a:r>
              <a:rPr lang="en-GB" i="1" dirty="0" err="1">
                <a:solidFill>
                  <a:schemeClr val="tx1"/>
                </a:solidFill>
              </a:rPr>
              <a:t>Opin</a:t>
            </a:r>
            <a:r>
              <a:rPr lang="en-GB" i="1" dirty="0">
                <a:solidFill>
                  <a:schemeClr val="tx1"/>
                </a:solidFill>
              </a:rPr>
              <a:t>.</a:t>
            </a:r>
            <a:r>
              <a:rPr lang="en-GB" dirty="0">
                <a:solidFill>
                  <a:schemeClr val="tx1"/>
                </a:solidFill>
              </a:rPr>
              <a:t> 2008;24:1329–35.</a:t>
            </a:r>
          </a:p>
        </p:txBody>
      </p:sp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591A6F59-5704-4717-BB12-25A4AD9275CF}"/>
              </a:ext>
            </a:extLst>
          </p:cNvPr>
          <p:cNvSpPr txBox="1">
            <a:spLocks/>
          </p:cNvSpPr>
          <p:nvPr/>
        </p:nvSpPr>
        <p:spPr>
          <a:xfrm rot="16200000">
            <a:off x="16103" y="3086356"/>
            <a:ext cx="2864660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lang="en-US" sz="2400" b="1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  <a:tabLst/>
              <a:defRPr lang="en-US" sz="24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450000" indent="-216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alibri" panose="020F0502020204030204" pitchFamily="34" charset="0"/>
              <a:buChar char="−"/>
              <a:defRPr lang="en-US" sz="22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628650" indent="-18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/>
              <a:buChar char="•"/>
              <a:defRPr lang="en-US" sz="20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809625" indent="-18097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40000"/>
                  <a:lumOff val="60000"/>
                </a:schemeClr>
              </a:buClr>
              <a:buFont typeface="Arial"/>
              <a:buChar char="•"/>
              <a:tabLst/>
              <a:defRPr lang="en-US" sz="20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1600" b="1" i="0" u="none" strike="noStrike" kern="1200" cap="none" spc="-20" normalizeH="0" baseline="0" noProof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Modificarea medie LS ( </a:t>
            </a:r>
            <a:r>
              <a:rPr kumimoji="0" lang="en-GB" sz="1600" b="1" i="0" u="none" strike="noStrike" kern="1200" cap="none" spc="-20" normalizeH="0" baseline="0" noProof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±ES</a:t>
            </a:r>
            <a:r>
              <a:rPr kumimoji="0" lang="en-GB" sz="1600" b="1" i="0" u="none" strike="noStrike" kern="1200" cap="none" spc="-20" normalizeH="0" baseline="0" noProof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)</a:t>
            </a:r>
            <a:br>
              <a:rPr kumimoji="0" lang="en-GB" sz="1600" b="1" i="0" u="none" strike="noStrike" kern="1200" cap="none" spc="-20" normalizeH="0" baseline="0" noProof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</a:br>
            <a:r>
              <a:rPr kumimoji="0" lang="en-GB" sz="1600" b="1" i="0" u="none" strike="noStrike" kern="1200" cap="none" spc="-20" normalizeH="0" baseline="0" noProof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 scorului total MADRS</a:t>
            </a:r>
            <a:endParaRPr kumimoji="0" lang="en-GB" sz="1600" b="1" i="0" u="none" strike="noStrike" kern="1200" cap="none" spc="-20" normalizeH="0" baseline="0" noProof="0" dirty="0">
              <a:ln>
                <a:noFill/>
              </a:ln>
              <a:solidFill>
                <a:srgbClr val="757171"/>
              </a:solidFill>
              <a:effectLst/>
              <a:uLnTx/>
              <a:uFillTx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7B1D27CD-AB26-4D88-9D52-0F5808FAED31}"/>
              </a:ext>
            </a:extLst>
          </p:cNvPr>
          <p:cNvGrpSpPr/>
          <p:nvPr/>
        </p:nvGrpSpPr>
        <p:grpSpPr>
          <a:xfrm>
            <a:off x="7727593" y="2151222"/>
            <a:ext cx="1744455" cy="193899"/>
            <a:chOff x="4187980" y="1928310"/>
            <a:chExt cx="1744455" cy="193899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26DF2F94-238D-4326-8FDF-6C60DFDA099E}"/>
                </a:ext>
              </a:extLst>
            </p:cNvPr>
            <p:cNvSpPr/>
            <p:nvPr/>
          </p:nvSpPr>
          <p:spPr>
            <a:xfrm>
              <a:off x="4187980" y="1950484"/>
              <a:ext cx="108000" cy="108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Text Placeholder 4">
              <a:extLst>
                <a:ext uri="{FF2B5EF4-FFF2-40B4-BE49-F238E27FC236}">
                  <a16:creationId xmlns:a16="http://schemas.microsoft.com/office/drawing/2014/main" id="{C1CE575B-E653-43A4-8C45-3A788B4477AB}"/>
                </a:ext>
              </a:extLst>
            </p:cNvPr>
            <p:cNvSpPr txBox="1">
              <a:spLocks/>
            </p:cNvSpPr>
            <p:nvPr/>
          </p:nvSpPr>
          <p:spPr>
            <a:xfrm>
              <a:off x="4295980" y="1928310"/>
              <a:ext cx="1636455" cy="193899"/>
            </a:xfrm>
            <a:prstGeom prst="rect">
              <a:avLst/>
            </a:prstGeom>
          </p:spPr>
          <p:txBody>
            <a:bodyPr vert="horz" wrap="none" lIns="72000" tIns="0" rIns="72000" bIns="0" rtlCol="0">
              <a:spAutoFit/>
            </a:bodyPr>
            <a:lstStyle>
              <a:defPPr>
                <a:defRPr lang="en-US"/>
              </a:defPPr>
              <a:lvl1pPr indent="0">
                <a:lnSpc>
                  <a:spcPct val="90000"/>
                </a:lnSpc>
                <a:spcBef>
                  <a:spcPts val="1000"/>
                </a:spcBef>
                <a:buFont typeface="Arial"/>
                <a:buNone/>
                <a:defRPr sz="1100" b="0" spc="-20" baseline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defRPr>
              </a:lvl1pPr>
              <a:lvl2pPr marL="0" indent="0">
                <a:lnSpc>
                  <a:spcPct val="90000"/>
                </a:lnSpc>
                <a:spcBef>
                  <a:spcPts val="1000"/>
                </a:spcBef>
                <a:buClr>
                  <a:schemeClr val="accent2"/>
                </a:buClr>
                <a:buFont typeface="Arial"/>
                <a:buNone/>
                <a:tabLst/>
                <a:defRPr sz="24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2pPr>
              <a:lvl3pPr marL="450000" indent="-216000">
                <a:lnSpc>
                  <a:spcPct val="90000"/>
                </a:lnSpc>
                <a:spcBef>
                  <a:spcPts val="1000"/>
                </a:spcBef>
                <a:buFont typeface="Calibri" panose="020F0502020204030204" pitchFamily="34" charset="0"/>
                <a:buChar char="−"/>
                <a:defRPr sz="22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3pPr>
              <a:lvl4pPr marL="628650" indent="-180000">
                <a:lnSpc>
                  <a:spcPct val="90000"/>
                </a:lnSpc>
                <a:spcBef>
                  <a:spcPts val="1000"/>
                </a:spcBef>
                <a:buClr>
                  <a:schemeClr val="accent2"/>
                </a:buClr>
                <a:buFont typeface="Arial"/>
                <a:buChar char="•"/>
                <a:defRPr sz="20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4pPr>
              <a:lvl5pPr marL="809625" indent="-180975">
                <a:lnSpc>
                  <a:spcPct val="90000"/>
                </a:lnSpc>
                <a:spcBef>
                  <a:spcPts val="1000"/>
                </a:spcBef>
                <a:buClr>
                  <a:schemeClr val="tx1">
                    <a:lumMod val="40000"/>
                    <a:lumOff val="60000"/>
                  </a:schemeClr>
                </a:buClr>
                <a:buFont typeface="Arial"/>
                <a:buChar char="•"/>
                <a:tabLst/>
                <a:defRPr sz="20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6pPr>
              <a:lvl7pPr marL="29718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7pPr>
              <a:lvl8pPr marL="34290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8pPr>
              <a:lvl9pPr marL="38862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en-GB" sz="1400" b="0" i="0" u="none" strike="noStrike" kern="1200" cap="none" spc="-20" normalizeH="0" baseline="0" noProof="0" dirty="0" err="1">
                  <a:ln>
                    <a:noFill/>
                  </a:ln>
                  <a:solidFill>
                    <a:srgbClr val="757171"/>
                  </a:solidFill>
                  <a:effectLst/>
                  <a:uLnTx/>
                  <a:uFillTx/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Esketamină</a:t>
              </a:r>
              <a:r>
                <a:rPr kumimoji="0" lang="en-GB" sz="1400" b="0" i="0" u="none" strike="noStrike" kern="1200" cap="none" spc="-20" normalizeH="0" baseline="0" noProof="0" dirty="0">
                  <a:ln>
                    <a:noFill/>
                  </a:ln>
                  <a:solidFill>
                    <a:srgbClr val="757171"/>
                  </a:solidFill>
                  <a:effectLst/>
                  <a:uLnTx/>
                  <a:uFillTx/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 + AD oral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8F02740-3308-4E20-BDD3-FB5C341B2878}"/>
              </a:ext>
            </a:extLst>
          </p:cNvPr>
          <p:cNvGrpSpPr/>
          <p:nvPr/>
        </p:nvGrpSpPr>
        <p:grpSpPr>
          <a:xfrm>
            <a:off x="9570386" y="2151222"/>
            <a:ext cx="2307045" cy="193899"/>
            <a:chOff x="4187980" y="1928310"/>
            <a:chExt cx="2307045" cy="193899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694D7D8-EF92-42BB-A37C-F6429459E1C0}"/>
                </a:ext>
              </a:extLst>
            </p:cNvPr>
            <p:cNvSpPr/>
            <p:nvPr/>
          </p:nvSpPr>
          <p:spPr>
            <a:xfrm>
              <a:off x="4187980" y="1950484"/>
              <a:ext cx="108000" cy="1080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Text Placeholder 4">
              <a:extLst>
                <a:ext uri="{FF2B5EF4-FFF2-40B4-BE49-F238E27FC236}">
                  <a16:creationId xmlns:a16="http://schemas.microsoft.com/office/drawing/2014/main" id="{3E5782EE-FAC1-4FDC-9040-AC8ECE68D23B}"/>
                </a:ext>
              </a:extLst>
            </p:cNvPr>
            <p:cNvSpPr txBox="1">
              <a:spLocks/>
            </p:cNvSpPr>
            <p:nvPr/>
          </p:nvSpPr>
          <p:spPr>
            <a:xfrm>
              <a:off x="4295980" y="1928310"/>
              <a:ext cx="2199045" cy="193899"/>
            </a:xfrm>
            <a:prstGeom prst="rect">
              <a:avLst/>
            </a:prstGeom>
          </p:spPr>
          <p:txBody>
            <a:bodyPr vert="horz" wrap="none" lIns="72000" tIns="0" rIns="72000" bIns="0" rtlCol="0">
              <a:spAutoFit/>
            </a:bodyPr>
            <a:lstStyle>
              <a:defPPr>
                <a:defRPr lang="en-US"/>
              </a:defPPr>
              <a:lvl1pPr indent="0">
                <a:lnSpc>
                  <a:spcPct val="90000"/>
                </a:lnSpc>
                <a:spcBef>
                  <a:spcPts val="1000"/>
                </a:spcBef>
                <a:buFont typeface="Arial"/>
                <a:buNone/>
                <a:defRPr sz="1100" b="0" spc="-20" baseline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defRPr>
              </a:lvl1pPr>
              <a:lvl2pPr marL="0" indent="0">
                <a:lnSpc>
                  <a:spcPct val="90000"/>
                </a:lnSpc>
                <a:spcBef>
                  <a:spcPts val="1000"/>
                </a:spcBef>
                <a:buClr>
                  <a:schemeClr val="accent2"/>
                </a:buClr>
                <a:buFont typeface="Arial"/>
                <a:buNone/>
                <a:tabLst/>
                <a:defRPr sz="24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2pPr>
              <a:lvl3pPr marL="450000" indent="-216000">
                <a:lnSpc>
                  <a:spcPct val="90000"/>
                </a:lnSpc>
                <a:spcBef>
                  <a:spcPts val="1000"/>
                </a:spcBef>
                <a:buFont typeface="Calibri" panose="020F0502020204030204" pitchFamily="34" charset="0"/>
                <a:buChar char="−"/>
                <a:defRPr sz="22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3pPr>
              <a:lvl4pPr marL="628650" indent="-180000">
                <a:lnSpc>
                  <a:spcPct val="90000"/>
                </a:lnSpc>
                <a:spcBef>
                  <a:spcPts val="1000"/>
                </a:spcBef>
                <a:buClr>
                  <a:schemeClr val="accent2"/>
                </a:buClr>
                <a:buFont typeface="Arial"/>
                <a:buChar char="•"/>
                <a:defRPr sz="20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4pPr>
              <a:lvl5pPr marL="809625" indent="-180975">
                <a:lnSpc>
                  <a:spcPct val="90000"/>
                </a:lnSpc>
                <a:spcBef>
                  <a:spcPts val="1000"/>
                </a:spcBef>
                <a:buClr>
                  <a:schemeClr val="tx1">
                    <a:lumMod val="40000"/>
                    <a:lumOff val="60000"/>
                  </a:schemeClr>
                </a:buClr>
                <a:buFont typeface="Arial"/>
                <a:buChar char="•"/>
                <a:tabLst/>
                <a:defRPr sz="20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6pPr>
              <a:lvl7pPr marL="29718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7pPr>
              <a:lvl8pPr marL="34290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8pPr>
              <a:lvl9pPr marL="38862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en-GB" sz="1400" b="0" i="0" u="none" strike="noStrike" kern="1200" cap="none" spc="-20" normalizeH="0" baseline="0" noProof="0">
                  <a:ln>
                    <a:noFill/>
                  </a:ln>
                  <a:solidFill>
                    <a:srgbClr val="757171"/>
                  </a:solidFill>
                  <a:effectLst/>
                  <a:uLnTx/>
                  <a:uFillTx/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Placebo spray nazal + AD oral</a:t>
              </a:r>
              <a:endParaRPr kumimoji="0" lang="en-GB" sz="1400" b="0" i="0" u="none" strike="noStrike" kern="1200" cap="none" spc="-2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endParaRPr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C44BF1-18DB-4C28-AB02-7418D15B79C4}"/>
              </a:ext>
            </a:extLst>
          </p:cNvPr>
          <p:cNvCxnSpPr>
            <a:cxnSpLocks/>
          </p:cNvCxnSpPr>
          <p:nvPr/>
        </p:nvCxnSpPr>
        <p:spPr>
          <a:xfrm>
            <a:off x="2225957" y="1988984"/>
            <a:ext cx="9449990" cy="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CD99C65-146B-44C7-91DC-882079BB6039}"/>
              </a:ext>
            </a:extLst>
          </p:cNvPr>
          <p:cNvCxnSpPr>
            <a:cxnSpLocks/>
          </p:cNvCxnSpPr>
          <p:nvPr/>
        </p:nvCxnSpPr>
        <p:spPr>
          <a:xfrm flipV="1">
            <a:off x="2225957" y="1988984"/>
            <a:ext cx="0" cy="261000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95C276A-B8EE-4EAD-9C6B-D357DBD58F89}"/>
              </a:ext>
            </a:extLst>
          </p:cNvPr>
          <p:cNvSpPr txBox="1"/>
          <p:nvPr/>
        </p:nvSpPr>
        <p:spPr>
          <a:xfrm>
            <a:off x="1989179" y="1894319"/>
            <a:ext cx="236778" cy="215444"/>
          </a:xfrm>
          <a:prstGeom prst="rect">
            <a:avLst/>
          </a:prstGeom>
          <a:noFill/>
        </p:spPr>
        <p:txBody>
          <a:bodyPr wrap="none" lIns="0" tIns="0" rIns="14400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8555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992220F-5D8D-4212-BB65-5AB1D4AB3BFF}"/>
              </a:ext>
            </a:extLst>
          </p:cNvPr>
          <p:cNvSpPr txBox="1"/>
          <p:nvPr/>
        </p:nvSpPr>
        <p:spPr>
          <a:xfrm>
            <a:off x="2065694" y="4731544"/>
            <a:ext cx="104054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Momentul inițial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75717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836C621-F904-4226-AD49-206B4D06136D}"/>
              </a:ext>
            </a:extLst>
          </p:cNvPr>
          <p:cNvSpPr txBox="1"/>
          <p:nvPr/>
        </p:nvSpPr>
        <p:spPr>
          <a:xfrm>
            <a:off x="3520652" y="4731544"/>
            <a:ext cx="375103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Ziua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DAD2BE9-22DB-4988-9CEB-4BBDB5389541}"/>
              </a:ext>
            </a:extLst>
          </p:cNvPr>
          <p:cNvSpPr txBox="1"/>
          <p:nvPr/>
        </p:nvSpPr>
        <p:spPr>
          <a:xfrm>
            <a:off x="5264153" y="4731544"/>
            <a:ext cx="375103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Ziua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F04FD6C-882C-4774-BAEE-0BD45E84C437}"/>
              </a:ext>
            </a:extLst>
          </p:cNvPr>
          <p:cNvSpPr txBox="1"/>
          <p:nvPr/>
        </p:nvSpPr>
        <p:spPr>
          <a:xfrm>
            <a:off x="7292393" y="4731544"/>
            <a:ext cx="45365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Ziua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D09CF1E-DD6C-449D-ACA2-CE0B8578931D}"/>
              </a:ext>
            </a:extLst>
          </p:cNvPr>
          <p:cNvSpPr txBox="1"/>
          <p:nvPr/>
        </p:nvSpPr>
        <p:spPr>
          <a:xfrm>
            <a:off x="9300643" y="4731544"/>
            <a:ext cx="45365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Ziua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9CAC908-63E0-445B-9698-F6175876DF40}"/>
              </a:ext>
            </a:extLst>
          </p:cNvPr>
          <p:cNvSpPr txBox="1"/>
          <p:nvPr/>
        </p:nvSpPr>
        <p:spPr>
          <a:xfrm>
            <a:off x="11091967" y="4731544"/>
            <a:ext cx="45365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Ziua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F09EF2B-79F8-495A-B3BF-F5FD7C86B480}"/>
              </a:ext>
            </a:extLst>
          </p:cNvPr>
          <p:cNvSpPr txBox="1"/>
          <p:nvPr/>
        </p:nvSpPr>
        <p:spPr>
          <a:xfrm>
            <a:off x="1934677" y="2416019"/>
            <a:ext cx="291280" cy="215444"/>
          </a:xfrm>
          <a:prstGeom prst="rect">
            <a:avLst/>
          </a:prstGeom>
          <a:noFill/>
        </p:spPr>
        <p:txBody>
          <a:bodyPr wrap="none" lIns="0" tIns="0" rIns="14400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8555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-5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83BF1B1-8BBB-45C6-A3A3-60604A7ABB1D}"/>
              </a:ext>
            </a:extLst>
          </p:cNvPr>
          <p:cNvSpPr txBox="1"/>
          <p:nvPr/>
        </p:nvSpPr>
        <p:spPr>
          <a:xfrm>
            <a:off x="515938" y="4977436"/>
            <a:ext cx="1216680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Esketamină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+ AD oral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9534A87-4BAA-4454-94BA-6715CA249E23}"/>
              </a:ext>
            </a:extLst>
          </p:cNvPr>
          <p:cNvSpPr txBox="1"/>
          <p:nvPr/>
        </p:nvSpPr>
        <p:spPr>
          <a:xfrm>
            <a:off x="477467" y="5157438"/>
            <a:ext cx="1676741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algn="ctr">
              <a:defRPr sz="105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srgbClr val="75717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Placebo spray nazal + AD oral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757171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2F806F6-144F-4ACD-B8B3-22320104BA38}"/>
              </a:ext>
            </a:extLst>
          </p:cNvPr>
          <p:cNvSpPr txBox="1"/>
          <p:nvPr/>
        </p:nvSpPr>
        <p:spPr>
          <a:xfrm>
            <a:off x="2477758" y="4977436"/>
            <a:ext cx="21640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1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C971977-F249-457E-BE5A-DC94ED067A9F}"/>
              </a:ext>
            </a:extLst>
          </p:cNvPr>
          <p:cNvSpPr txBox="1"/>
          <p:nvPr/>
        </p:nvSpPr>
        <p:spPr>
          <a:xfrm>
            <a:off x="2477758" y="5157438"/>
            <a:ext cx="21640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1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75717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109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D59AA2A-EE01-491E-BD99-A58B08779DD7}"/>
              </a:ext>
            </a:extLst>
          </p:cNvPr>
          <p:cNvSpPr txBox="1"/>
          <p:nvPr/>
        </p:nvSpPr>
        <p:spPr>
          <a:xfrm>
            <a:off x="1843305" y="2937719"/>
            <a:ext cx="382652" cy="215444"/>
          </a:xfrm>
          <a:prstGeom prst="rect">
            <a:avLst/>
          </a:prstGeom>
          <a:noFill/>
        </p:spPr>
        <p:txBody>
          <a:bodyPr wrap="none" lIns="0" tIns="0" rIns="14400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8555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-10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A9F8C89-36C6-4139-B4EB-E6713B7F4E33}"/>
              </a:ext>
            </a:extLst>
          </p:cNvPr>
          <p:cNvSpPr txBox="1"/>
          <p:nvPr/>
        </p:nvSpPr>
        <p:spPr>
          <a:xfrm>
            <a:off x="1843305" y="3459419"/>
            <a:ext cx="382652" cy="215444"/>
          </a:xfrm>
          <a:prstGeom prst="rect">
            <a:avLst/>
          </a:prstGeom>
          <a:noFill/>
        </p:spPr>
        <p:txBody>
          <a:bodyPr wrap="none" lIns="0" tIns="0" rIns="14400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8555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-15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9787268-86AB-42DB-B917-179F0FB9A7A0}"/>
              </a:ext>
            </a:extLst>
          </p:cNvPr>
          <p:cNvSpPr txBox="1"/>
          <p:nvPr/>
        </p:nvSpPr>
        <p:spPr>
          <a:xfrm>
            <a:off x="1843305" y="3981119"/>
            <a:ext cx="382652" cy="215444"/>
          </a:xfrm>
          <a:prstGeom prst="rect">
            <a:avLst/>
          </a:prstGeom>
          <a:noFill/>
        </p:spPr>
        <p:txBody>
          <a:bodyPr wrap="none" lIns="0" tIns="0" rIns="14400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8555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-20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51FC626-D45B-47E3-ABD1-42009B3400F8}"/>
              </a:ext>
            </a:extLst>
          </p:cNvPr>
          <p:cNvSpPr txBox="1"/>
          <p:nvPr/>
        </p:nvSpPr>
        <p:spPr>
          <a:xfrm>
            <a:off x="1843305" y="4502817"/>
            <a:ext cx="382652" cy="215444"/>
          </a:xfrm>
          <a:prstGeom prst="rect">
            <a:avLst/>
          </a:prstGeom>
          <a:noFill/>
        </p:spPr>
        <p:txBody>
          <a:bodyPr wrap="none" lIns="0" tIns="0" rIns="14400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8555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-25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B0CBEF5-B02C-4865-8D93-DFD63D7A7F12}"/>
              </a:ext>
            </a:extLst>
          </p:cNvPr>
          <p:cNvSpPr txBox="1"/>
          <p:nvPr/>
        </p:nvSpPr>
        <p:spPr>
          <a:xfrm>
            <a:off x="3600000" y="4977436"/>
            <a:ext cx="21640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1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109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7C1D407-C90B-4304-A62D-315D9E6EBA33}"/>
              </a:ext>
            </a:extLst>
          </p:cNvPr>
          <p:cNvSpPr txBox="1"/>
          <p:nvPr/>
        </p:nvSpPr>
        <p:spPr>
          <a:xfrm>
            <a:off x="3600000" y="5157438"/>
            <a:ext cx="21640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1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75717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05CCD27-368C-4920-94F8-660E75CBE8F3}"/>
              </a:ext>
            </a:extLst>
          </p:cNvPr>
          <p:cNvSpPr txBox="1"/>
          <p:nvPr/>
        </p:nvSpPr>
        <p:spPr>
          <a:xfrm>
            <a:off x="5343502" y="4977436"/>
            <a:ext cx="21640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1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109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09BA349-2EAE-4FAC-9D07-BDC176EFF18F}"/>
              </a:ext>
            </a:extLst>
          </p:cNvPr>
          <p:cNvSpPr txBox="1"/>
          <p:nvPr/>
        </p:nvSpPr>
        <p:spPr>
          <a:xfrm>
            <a:off x="5343502" y="5157438"/>
            <a:ext cx="21640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1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75717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105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03DD0FD-5B56-4100-BD30-D01E41CE2642}"/>
              </a:ext>
            </a:extLst>
          </p:cNvPr>
          <p:cNvSpPr txBox="1"/>
          <p:nvPr/>
        </p:nvSpPr>
        <p:spPr>
          <a:xfrm>
            <a:off x="7411015" y="4977436"/>
            <a:ext cx="21640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1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107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FF24815D-225C-4286-9788-5D190F624360}"/>
              </a:ext>
            </a:extLst>
          </p:cNvPr>
          <p:cNvSpPr txBox="1"/>
          <p:nvPr/>
        </p:nvSpPr>
        <p:spPr>
          <a:xfrm>
            <a:off x="7411015" y="5157438"/>
            <a:ext cx="21640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1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75717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102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B8BAA30-7E59-4E53-947E-AC1CE94639B1}"/>
              </a:ext>
            </a:extLst>
          </p:cNvPr>
          <p:cNvSpPr txBox="1"/>
          <p:nvPr/>
        </p:nvSpPr>
        <p:spPr>
          <a:xfrm>
            <a:off x="9419265" y="4977436"/>
            <a:ext cx="21640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1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103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CCC79E6-8EE1-4BAC-BF25-E6528CB51C8F}"/>
              </a:ext>
            </a:extLst>
          </p:cNvPr>
          <p:cNvSpPr txBox="1"/>
          <p:nvPr/>
        </p:nvSpPr>
        <p:spPr>
          <a:xfrm>
            <a:off x="9419265" y="5157438"/>
            <a:ext cx="21640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1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75717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104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D9C5FB8-171C-4A88-8115-1225900BC775}"/>
              </a:ext>
            </a:extLst>
          </p:cNvPr>
          <p:cNvSpPr txBox="1"/>
          <p:nvPr/>
        </p:nvSpPr>
        <p:spPr>
          <a:xfrm>
            <a:off x="11210589" y="4977436"/>
            <a:ext cx="21640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1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101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AB12E67-B5E0-4AED-B746-3FF767B281AF}"/>
              </a:ext>
            </a:extLst>
          </p:cNvPr>
          <p:cNvSpPr txBox="1"/>
          <p:nvPr/>
        </p:nvSpPr>
        <p:spPr>
          <a:xfrm>
            <a:off x="11210589" y="5157438"/>
            <a:ext cx="216406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1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75717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100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AA24BE14-3E23-48E2-A6DC-37C3B38F2637}"/>
              </a:ext>
            </a:extLst>
          </p:cNvPr>
          <p:cNvSpPr/>
          <p:nvPr/>
        </p:nvSpPr>
        <p:spPr>
          <a:xfrm>
            <a:off x="7481337" y="2822662"/>
            <a:ext cx="108000" cy="108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96C84849-6EF6-4BAC-9439-49623F93E031}"/>
              </a:ext>
            </a:extLst>
          </p:cNvPr>
          <p:cNvSpPr/>
          <p:nvPr/>
        </p:nvSpPr>
        <p:spPr>
          <a:xfrm>
            <a:off x="9473467" y="3208659"/>
            <a:ext cx="108000" cy="108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8D74005D-5457-4707-B553-E25E3DE5012C}"/>
              </a:ext>
            </a:extLst>
          </p:cNvPr>
          <p:cNvSpPr/>
          <p:nvPr/>
        </p:nvSpPr>
        <p:spPr>
          <a:xfrm>
            <a:off x="5397705" y="2462898"/>
            <a:ext cx="108000" cy="108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F21F0C46-C0EC-4C86-9BAA-DE741CBB1E69}"/>
              </a:ext>
            </a:extLst>
          </p:cNvPr>
          <p:cNvSpPr/>
          <p:nvPr/>
        </p:nvSpPr>
        <p:spPr>
          <a:xfrm>
            <a:off x="3654203" y="2447908"/>
            <a:ext cx="108000" cy="108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2AD2E135-CC8F-47FC-9D8B-C61F0E3D200A}"/>
              </a:ext>
            </a:extLst>
          </p:cNvPr>
          <p:cNvSpPr/>
          <p:nvPr/>
        </p:nvSpPr>
        <p:spPr>
          <a:xfrm>
            <a:off x="3047997" y="1938243"/>
            <a:ext cx="108000" cy="108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23F25A28-28A5-47EB-AF15-51387DA5772A}"/>
              </a:ext>
            </a:extLst>
          </p:cNvPr>
          <p:cNvSpPr/>
          <p:nvPr/>
        </p:nvSpPr>
        <p:spPr>
          <a:xfrm>
            <a:off x="2531961" y="1938243"/>
            <a:ext cx="108000" cy="10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B7B377EB-257E-43C3-B757-CB833648F3E5}"/>
              </a:ext>
            </a:extLst>
          </p:cNvPr>
          <p:cNvSpPr/>
          <p:nvPr/>
        </p:nvSpPr>
        <p:spPr>
          <a:xfrm>
            <a:off x="3531429" y="2837652"/>
            <a:ext cx="108000" cy="10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D8D477CB-A026-4050-8DE2-A685D57E4E9E}"/>
              </a:ext>
            </a:extLst>
          </p:cNvPr>
          <p:cNvSpPr/>
          <p:nvPr/>
        </p:nvSpPr>
        <p:spPr>
          <a:xfrm>
            <a:off x="5397705" y="2818914"/>
            <a:ext cx="108000" cy="10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61B8DC6-047C-4054-B38A-99B42EF3D913}"/>
              </a:ext>
            </a:extLst>
          </p:cNvPr>
          <p:cNvSpPr/>
          <p:nvPr/>
        </p:nvSpPr>
        <p:spPr>
          <a:xfrm>
            <a:off x="7286466" y="3043766"/>
            <a:ext cx="108000" cy="10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E84DFF57-154E-4349-9A5C-838E7729F854}"/>
              </a:ext>
            </a:extLst>
          </p:cNvPr>
          <p:cNvSpPr/>
          <p:nvPr/>
        </p:nvSpPr>
        <p:spPr>
          <a:xfrm>
            <a:off x="9473467" y="3673353"/>
            <a:ext cx="108000" cy="10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033B6B64-A513-4EA0-938D-5AB812BAFF21}"/>
              </a:ext>
            </a:extLst>
          </p:cNvPr>
          <p:cNvSpPr/>
          <p:nvPr/>
        </p:nvSpPr>
        <p:spPr>
          <a:xfrm>
            <a:off x="11264792" y="3624636"/>
            <a:ext cx="108000" cy="108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29F102D1-786B-4D38-A72F-FF51DF53759C}"/>
              </a:ext>
            </a:extLst>
          </p:cNvPr>
          <p:cNvSpPr/>
          <p:nvPr/>
        </p:nvSpPr>
        <p:spPr>
          <a:xfrm>
            <a:off x="11264792" y="4145543"/>
            <a:ext cx="108000" cy="10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Graphic 100">
            <a:extLst>
              <a:ext uri="{FF2B5EF4-FFF2-40B4-BE49-F238E27FC236}">
                <a16:creationId xmlns:a16="http://schemas.microsoft.com/office/drawing/2014/main" id="{DAEEEFA1-E962-4C66-B9E4-392E7A90A45D}"/>
              </a:ext>
            </a:extLst>
          </p:cNvPr>
          <p:cNvSpPr/>
          <p:nvPr/>
        </p:nvSpPr>
        <p:spPr>
          <a:xfrm>
            <a:off x="5397705" y="2746710"/>
            <a:ext cx="108000" cy="209980"/>
          </a:xfrm>
          <a:custGeom>
            <a:avLst/>
            <a:gdLst>
              <a:gd name="connsiteX0" fmla="*/ 2755217 w 5510433"/>
              <a:gd name="connsiteY0" fmla="*/ 0 h 6849416"/>
              <a:gd name="connsiteX1" fmla="*/ 2755217 w 5510433"/>
              <a:gd name="connsiteY1" fmla="*/ 6849417 h 6849416"/>
              <a:gd name="connsiteX2" fmla="*/ 0 w 5510433"/>
              <a:gd name="connsiteY2" fmla="*/ 0 h 6849416"/>
              <a:gd name="connsiteX3" fmla="*/ 5510433 w 5510433"/>
              <a:gd name="connsiteY3" fmla="*/ 0 h 6849416"/>
              <a:gd name="connsiteX4" fmla="*/ 0 w 5510433"/>
              <a:gd name="connsiteY4" fmla="*/ 6849417 h 6849416"/>
              <a:gd name="connsiteX5" fmla="*/ 5510433 w 5510433"/>
              <a:gd name="connsiteY5" fmla="*/ 6849417 h 6849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10433" h="6849416">
                <a:moveTo>
                  <a:pt x="2755217" y="0"/>
                </a:moveTo>
                <a:lnTo>
                  <a:pt x="2755217" y="6849417"/>
                </a:lnTo>
                <a:moveTo>
                  <a:pt x="0" y="0"/>
                </a:moveTo>
                <a:lnTo>
                  <a:pt x="5510433" y="0"/>
                </a:lnTo>
                <a:moveTo>
                  <a:pt x="0" y="6849417"/>
                </a:moveTo>
                <a:lnTo>
                  <a:pt x="5510433" y="6849417"/>
                </a:lnTo>
              </a:path>
            </a:pathLst>
          </a:custGeom>
          <a:noFill/>
          <a:ln w="15875" cap="flat">
            <a:solidFill>
              <a:schemeClr val="accent2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75717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Graphic 100">
            <a:extLst>
              <a:ext uri="{FF2B5EF4-FFF2-40B4-BE49-F238E27FC236}">
                <a16:creationId xmlns:a16="http://schemas.microsoft.com/office/drawing/2014/main" id="{326FF7F0-B979-4C01-8755-6891DD5DA06D}"/>
              </a:ext>
            </a:extLst>
          </p:cNvPr>
          <p:cNvSpPr/>
          <p:nvPr/>
        </p:nvSpPr>
        <p:spPr>
          <a:xfrm>
            <a:off x="5397705" y="2416927"/>
            <a:ext cx="108000" cy="198737"/>
          </a:xfrm>
          <a:custGeom>
            <a:avLst/>
            <a:gdLst>
              <a:gd name="connsiteX0" fmla="*/ 2755217 w 5510433"/>
              <a:gd name="connsiteY0" fmla="*/ 0 h 6849416"/>
              <a:gd name="connsiteX1" fmla="*/ 2755217 w 5510433"/>
              <a:gd name="connsiteY1" fmla="*/ 6849417 h 6849416"/>
              <a:gd name="connsiteX2" fmla="*/ 0 w 5510433"/>
              <a:gd name="connsiteY2" fmla="*/ 0 h 6849416"/>
              <a:gd name="connsiteX3" fmla="*/ 5510433 w 5510433"/>
              <a:gd name="connsiteY3" fmla="*/ 0 h 6849416"/>
              <a:gd name="connsiteX4" fmla="*/ 0 w 5510433"/>
              <a:gd name="connsiteY4" fmla="*/ 6849417 h 6849416"/>
              <a:gd name="connsiteX5" fmla="*/ 5510433 w 5510433"/>
              <a:gd name="connsiteY5" fmla="*/ 6849417 h 6849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10433" h="6849416">
                <a:moveTo>
                  <a:pt x="2755217" y="0"/>
                </a:moveTo>
                <a:lnTo>
                  <a:pt x="2755217" y="6849417"/>
                </a:lnTo>
                <a:moveTo>
                  <a:pt x="0" y="0"/>
                </a:moveTo>
                <a:lnTo>
                  <a:pt x="5510433" y="0"/>
                </a:lnTo>
                <a:moveTo>
                  <a:pt x="0" y="6849417"/>
                </a:moveTo>
                <a:lnTo>
                  <a:pt x="5510433" y="6849417"/>
                </a:lnTo>
              </a:path>
            </a:pathLst>
          </a:custGeom>
          <a:noFill/>
          <a:ln w="15875" cap="flat">
            <a:solidFill>
              <a:schemeClr val="accent6">
                <a:lumMod val="60000"/>
                <a:lumOff val="40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75717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Graphic 100">
            <a:extLst>
              <a:ext uri="{FF2B5EF4-FFF2-40B4-BE49-F238E27FC236}">
                <a16:creationId xmlns:a16="http://schemas.microsoft.com/office/drawing/2014/main" id="{28DFEBE2-0AF3-47EA-905E-58F33F8351D1}"/>
              </a:ext>
            </a:extLst>
          </p:cNvPr>
          <p:cNvSpPr/>
          <p:nvPr/>
        </p:nvSpPr>
        <p:spPr>
          <a:xfrm>
            <a:off x="7481337" y="2787933"/>
            <a:ext cx="108000" cy="198737"/>
          </a:xfrm>
          <a:custGeom>
            <a:avLst/>
            <a:gdLst>
              <a:gd name="connsiteX0" fmla="*/ 2755217 w 5510433"/>
              <a:gd name="connsiteY0" fmla="*/ 0 h 6849416"/>
              <a:gd name="connsiteX1" fmla="*/ 2755217 w 5510433"/>
              <a:gd name="connsiteY1" fmla="*/ 6849417 h 6849416"/>
              <a:gd name="connsiteX2" fmla="*/ 0 w 5510433"/>
              <a:gd name="connsiteY2" fmla="*/ 0 h 6849416"/>
              <a:gd name="connsiteX3" fmla="*/ 5510433 w 5510433"/>
              <a:gd name="connsiteY3" fmla="*/ 0 h 6849416"/>
              <a:gd name="connsiteX4" fmla="*/ 0 w 5510433"/>
              <a:gd name="connsiteY4" fmla="*/ 6849417 h 6849416"/>
              <a:gd name="connsiteX5" fmla="*/ 5510433 w 5510433"/>
              <a:gd name="connsiteY5" fmla="*/ 6849417 h 6849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10433" h="6849416">
                <a:moveTo>
                  <a:pt x="2755217" y="0"/>
                </a:moveTo>
                <a:lnTo>
                  <a:pt x="2755217" y="6849417"/>
                </a:lnTo>
                <a:moveTo>
                  <a:pt x="0" y="0"/>
                </a:moveTo>
                <a:lnTo>
                  <a:pt x="5510433" y="0"/>
                </a:lnTo>
                <a:moveTo>
                  <a:pt x="0" y="6849417"/>
                </a:moveTo>
                <a:lnTo>
                  <a:pt x="5510433" y="6849417"/>
                </a:lnTo>
              </a:path>
            </a:pathLst>
          </a:custGeom>
          <a:noFill/>
          <a:ln w="15875" cap="flat">
            <a:solidFill>
              <a:schemeClr val="accent6">
                <a:lumMod val="60000"/>
                <a:lumOff val="40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75717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Graphic 100">
            <a:extLst>
              <a:ext uri="{FF2B5EF4-FFF2-40B4-BE49-F238E27FC236}">
                <a16:creationId xmlns:a16="http://schemas.microsoft.com/office/drawing/2014/main" id="{420801FC-D59E-4B4C-B54C-C4CD2A9F8D8E}"/>
              </a:ext>
            </a:extLst>
          </p:cNvPr>
          <p:cNvSpPr/>
          <p:nvPr/>
        </p:nvSpPr>
        <p:spPr>
          <a:xfrm>
            <a:off x="7286466" y="2997795"/>
            <a:ext cx="108000" cy="198737"/>
          </a:xfrm>
          <a:custGeom>
            <a:avLst/>
            <a:gdLst>
              <a:gd name="connsiteX0" fmla="*/ 2755217 w 5510433"/>
              <a:gd name="connsiteY0" fmla="*/ 0 h 6849416"/>
              <a:gd name="connsiteX1" fmla="*/ 2755217 w 5510433"/>
              <a:gd name="connsiteY1" fmla="*/ 6849417 h 6849416"/>
              <a:gd name="connsiteX2" fmla="*/ 0 w 5510433"/>
              <a:gd name="connsiteY2" fmla="*/ 0 h 6849416"/>
              <a:gd name="connsiteX3" fmla="*/ 5510433 w 5510433"/>
              <a:gd name="connsiteY3" fmla="*/ 0 h 6849416"/>
              <a:gd name="connsiteX4" fmla="*/ 0 w 5510433"/>
              <a:gd name="connsiteY4" fmla="*/ 6849417 h 6849416"/>
              <a:gd name="connsiteX5" fmla="*/ 5510433 w 5510433"/>
              <a:gd name="connsiteY5" fmla="*/ 6849417 h 6849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10433" h="6849416">
                <a:moveTo>
                  <a:pt x="2755217" y="0"/>
                </a:moveTo>
                <a:lnTo>
                  <a:pt x="2755217" y="6849417"/>
                </a:lnTo>
                <a:moveTo>
                  <a:pt x="0" y="0"/>
                </a:moveTo>
                <a:lnTo>
                  <a:pt x="5510433" y="0"/>
                </a:lnTo>
                <a:moveTo>
                  <a:pt x="0" y="6849417"/>
                </a:moveTo>
                <a:lnTo>
                  <a:pt x="5510433" y="6849417"/>
                </a:lnTo>
              </a:path>
            </a:pathLst>
          </a:custGeom>
          <a:noFill/>
          <a:ln w="15875" cap="flat">
            <a:solidFill>
              <a:schemeClr val="accent2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75717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Graphic 100">
            <a:extLst>
              <a:ext uri="{FF2B5EF4-FFF2-40B4-BE49-F238E27FC236}">
                <a16:creationId xmlns:a16="http://schemas.microsoft.com/office/drawing/2014/main" id="{802FE272-DB12-4D28-AC71-506B5F5CF192}"/>
              </a:ext>
            </a:extLst>
          </p:cNvPr>
          <p:cNvSpPr/>
          <p:nvPr/>
        </p:nvSpPr>
        <p:spPr>
          <a:xfrm>
            <a:off x="3531429" y="2780437"/>
            <a:ext cx="108000" cy="198737"/>
          </a:xfrm>
          <a:custGeom>
            <a:avLst/>
            <a:gdLst>
              <a:gd name="connsiteX0" fmla="*/ 2755217 w 5510433"/>
              <a:gd name="connsiteY0" fmla="*/ 0 h 6849416"/>
              <a:gd name="connsiteX1" fmla="*/ 2755217 w 5510433"/>
              <a:gd name="connsiteY1" fmla="*/ 6849417 h 6849416"/>
              <a:gd name="connsiteX2" fmla="*/ 0 w 5510433"/>
              <a:gd name="connsiteY2" fmla="*/ 0 h 6849416"/>
              <a:gd name="connsiteX3" fmla="*/ 5510433 w 5510433"/>
              <a:gd name="connsiteY3" fmla="*/ 0 h 6849416"/>
              <a:gd name="connsiteX4" fmla="*/ 0 w 5510433"/>
              <a:gd name="connsiteY4" fmla="*/ 6849417 h 6849416"/>
              <a:gd name="connsiteX5" fmla="*/ 5510433 w 5510433"/>
              <a:gd name="connsiteY5" fmla="*/ 6849417 h 6849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10433" h="6849416">
                <a:moveTo>
                  <a:pt x="2755217" y="0"/>
                </a:moveTo>
                <a:lnTo>
                  <a:pt x="2755217" y="6849417"/>
                </a:lnTo>
                <a:moveTo>
                  <a:pt x="0" y="0"/>
                </a:moveTo>
                <a:lnTo>
                  <a:pt x="5510433" y="0"/>
                </a:lnTo>
                <a:moveTo>
                  <a:pt x="0" y="6849417"/>
                </a:moveTo>
                <a:lnTo>
                  <a:pt x="5510433" y="6849417"/>
                </a:lnTo>
              </a:path>
            </a:pathLst>
          </a:custGeom>
          <a:noFill/>
          <a:ln w="15875" cap="flat">
            <a:solidFill>
              <a:schemeClr val="accent2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75717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Graphic 100">
            <a:extLst>
              <a:ext uri="{FF2B5EF4-FFF2-40B4-BE49-F238E27FC236}">
                <a16:creationId xmlns:a16="http://schemas.microsoft.com/office/drawing/2014/main" id="{873204A1-CCB7-43BE-B1F2-36610D7ED373}"/>
              </a:ext>
            </a:extLst>
          </p:cNvPr>
          <p:cNvSpPr/>
          <p:nvPr/>
        </p:nvSpPr>
        <p:spPr>
          <a:xfrm>
            <a:off x="3654203" y="2409430"/>
            <a:ext cx="108000" cy="198737"/>
          </a:xfrm>
          <a:custGeom>
            <a:avLst/>
            <a:gdLst>
              <a:gd name="connsiteX0" fmla="*/ 2755217 w 5510433"/>
              <a:gd name="connsiteY0" fmla="*/ 0 h 6849416"/>
              <a:gd name="connsiteX1" fmla="*/ 2755217 w 5510433"/>
              <a:gd name="connsiteY1" fmla="*/ 6849417 h 6849416"/>
              <a:gd name="connsiteX2" fmla="*/ 0 w 5510433"/>
              <a:gd name="connsiteY2" fmla="*/ 0 h 6849416"/>
              <a:gd name="connsiteX3" fmla="*/ 5510433 w 5510433"/>
              <a:gd name="connsiteY3" fmla="*/ 0 h 6849416"/>
              <a:gd name="connsiteX4" fmla="*/ 0 w 5510433"/>
              <a:gd name="connsiteY4" fmla="*/ 6849417 h 6849416"/>
              <a:gd name="connsiteX5" fmla="*/ 5510433 w 5510433"/>
              <a:gd name="connsiteY5" fmla="*/ 6849417 h 6849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10433" h="6849416">
                <a:moveTo>
                  <a:pt x="2755217" y="0"/>
                </a:moveTo>
                <a:lnTo>
                  <a:pt x="2755217" y="6849417"/>
                </a:lnTo>
                <a:moveTo>
                  <a:pt x="0" y="0"/>
                </a:moveTo>
                <a:lnTo>
                  <a:pt x="5510433" y="0"/>
                </a:lnTo>
                <a:moveTo>
                  <a:pt x="0" y="6849417"/>
                </a:moveTo>
                <a:lnTo>
                  <a:pt x="5510433" y="6849417"/>
                </a:lnTo>
              </a:path>
            </a:pathLst>
          </a:custGeom>
          <a:noFill/>
          <a:ln w="15875" cap="flat">
            <a:solidFill>
              <a:schemeClr val="accent6">
                <a:lumMod val="60000"/>
                <a:lumOff val="40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75717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Graphic 100">
            <a:extLst>
              <a:ext uri="{FF2B5EF4-FFF2-40B4-BE49-F238E27FC236}">
                <a16:creationId xmlns:a16="http://schemas.microsoft.com/office/drawing/2014/main" id="{641111BB-A9E3-4879-9668-F3D71ECB7F11}"/>
              </a:ext>
            </a:extLst>
          </p:cNvPr>
          <p:cNvSpPr/>
          <p:nvPr/>
        </p:nvSpPr>
        <p:spPr>
          <a:xfrm>
            <a:off x="9473467" y="3177678"/>
            <a:ext cx="108000" cy="198737"/>
          </a:xfrm>
          <a:custGeom>
            <a:avLst/>
            <a:gdLst>
              <a:gd name="connsiteX0" fmla="*/ 2755217 w 5510433"/>
              <a:gd name="connsiteY0" fmla="*/ 0 h 6849416"/>
              <a:gd name="connsiteX1" fmla="*/ 2755217 w 5510433"/>
              <a:gd name="connsiteY1" fmla="*/ 6849417 h 6849416"/>
              <a:gd name="connsiteX2" fmla="*/ 0 w 5510433"/>
              <a:gd name="connsiteY2" fmla="*/ 0 h 6849416"/>
              <a:gd name="connsiteX3" fmla="*/ 5510433 w 5510433"/>
              <a:gd name="connsiteY3" fmla="*/ 0 h 6849416"/>
              <a:gd name="connsiteX4" fmla="*/ 0 w 5510433"/>
              <a:gd name="connsiteY4" fmla="*/ 6849417 h 6849416"/>
              <a:gd name="connsiteX5" fmla="*/ 5510433 w 5510433"/>
              <a:gd name="connsiteY5" fmla="*/ 6849417 h 6849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10433" h="6849416">
                <a:moveTo>
                  <a:pt x="2755217" y="0"/>
                </a:moveTo>
                <a:lnTo>
                  <a:pt x="2755217" y="6849417"/>
                </a:lnTo>
                <a:moveTo>
                  <a:pt x="0" y="0"/>
                </a:moveTo>
                <a:lnTo>
                  <a:pt x="5510433" y="0"/>
                </a:lnTo>
                <a:moveTo>
                  <a:pt x="0" y="6849417"/>
                </a:moveTo>
                <a:lnTo>
                  <a:pt x="5510433" y="6849417"/>
                </a:lnTo>
              </a:path>
            </a:pathLst>
          </a:custGeom>
          <a:noFill/>
          <a:ln w="15875" cap="flat">
            <a:solidFill>
              <a:schemeClr val="accent6">
                <a:lumMod val="60000"/>
                <a:lumOff val="40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75717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0" name="Graphic 100">
            <a:extLst>
              <a:ext uri="{FF2B5EF4-FFF2-40B4-BE49-F238E27FC236}">
                <a16:creationId xmlns:a16="http://schemas.microsoft.com/office/drawing/2014/main" id="{8AED54C5-28E1-456F-9628-ED58F5F8C213}"/>
              </a:ext>
            </a:extLst>
          </p:cNvPr>
          <p:cNvSpPr/>
          <p:nvPr/>
        </p:nvSpPr>
        <p:spPr>
          <a:xfrm>
            <a:off x="9473467" y="3623635"/>
            <a:ext cx="108000" cy="198737"/>
          </a:xfrm>
          <a:custGeom>
            <a:avLst/>
            <a:gdLst>
              <a:gd name="connsiteX0" fmla="*/ 2755217 w 5510433"/>
              <a:gd name="connsiteY0" fmla="*/ 0 h 6849416"/>
              <a:gd name="connsiteX1" fmla="*/ 2755217 w 5510433"/>
              <a:gd name="connsiteY1" fmla="*/ 6849417 h 6849416"/>
              <a:gd name="connsiteX2" fmla="*/ 0 w 5510433"/>
              <a:gd name="connsiteY2" fmla="*/ 0 h 6849416"/>
              <a:gd name="connsiteX3" fmla="*/ 5510433 w 5510433"/>
              <a:gd name="connsiteY3" fmla="*/ 0 h 6849416"/>
              <a:gd name="connsiteX4" fmla="*/ 0 w 5510433"/>
              <a:gd name="connsiteY4" fmla="*/ 6849417 h 6849416"/>
              <a:gd name="connsiteX5" fmla="*/ 5510433 w 5510433"/>
              <a:gd name="connsiteY5" fmla="*/ 6849417 h 6849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10433" h="6849416">
                <a:moveTo>
                  <a:pt x="2755217" y="0"/>
                </a:moveTo>
                <a:lnTo>
                  <a:pt x="2755217" y="6849417"/>
                </a:lnTo>
                <a:moveTo>
                  <a:pt x="0" y="0"/>
                </a:moveTo>
                <a:lnTo>
                  <a:pt x="5510433" y="0"/>
                </a:lnTo>
                <a:moveTo>
                  <a:pt x="0" y="6849417"/>
                </a:moveTo>
                <a:lnTo>
                  <a:pt x="5510433" y="6849417"/>
                </a:lnTo>
              </a:path>
            </a:pathLst>
          </a:custGeom>
          <a:noFill/>
          <a:ln w="15875" cap="flat">
            <a:solidFill>
              <a:schemeClr val="accent2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75717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1" name="Graphic 100">
            <a:extLst>
              <a:ext uri="{FF2B5EF4-FFF2-40B4-BE49-F238E27FC236}">
                <a16:creationId xmlns:a16="http://schemas.microsoft.com/office/drawing/2014/main" id="{40A36DAF-9881-4943-BFA8-9128F0144506}"/>
              </a:ext>
            </a:extLst>
          </p:cNvPr>
          <p:cNvSpPr/>
          <p:nvPr/>
        </p:nvSpPr>
        <p:spPr>
          <a:xfrm>
            <a:off x="11264792" y="3586160"/>
            <a:ext cx="108000" cy="198737"/>
          </a:xfrm>
          <a:custGeom>
            <a:avLst/>
            <a:gdLst>
              <a:gd name="connsiteX0" fmla="*/ 2755217 w 5510433"/>
              <a:gd name="connsiteY0" fmla="*/ 0 h 6849416"/>
              <a:gd name="connsiteX1" fmla="*/ 2755217 w 5510433"/>
              <a:gd name="connsiteY1" fmla="*/ 6849417 h 6849416"/>
              <a:gd name="connsiteX2" fmla="*/ 0 w 5510433"/>
              <a:gd name="connsiteY2" fmla="*/ 0 h 6849416"/>
              <a:gd name="connsiteX3" fmla="*/ 5510433 w 5510433"/>
              <a:gd name="connsiteY3" fmla="*/ 0 h 6849416"/>
              <a:gd name="connsiteX4" fmla="*/ 0 w 5510433"/>
              <a:gd name="connsiteY4" fmla="*/ 6849417 h 6849416"/>
              <a:gd name="connsiteX5" fmla="*/ 5510433 w 5510433"/>
              <a:gd name="connsiteY5" fmla="*/ 6849417 h 6849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10433" h="6849416">
                <a:moveTo>
                  <a:pt x="2755217" y="0"/>
                </a:moveTo>
                <a:lnTo>
                  <a:pt x="2755217" y="6849417"/>
                </a:lnTo>
                <a:moveTo>
                  <a:pt x="0" y="0"/>
                </a:moveTo>
                <a:lnTo>
                  <a:pt x="5510433" y="0"/>
                </a:lnTo>
                <a:moveTo>
                  <a:pt x="0" y="6849417"/>
                </a:moveTo>
                <a:lnTo>
                  <a:pt x="5510433" y="6849417"/>
                </a:lnTo>
              </a:path>
            </a:pathLst>
          </a:custGeom>
          <a:noFill/>
          <a:ln w="15875" cap="flat">
            <a:solidFill>
              <a:schemeClr val="accent6">
                <a:lumMod val="60000"/>
                <a:lumOff val="40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75717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2" name="Graphic 100">
            <a:extLst>
              <a:ext uri="{FF2B5EF4-FFF2-40B4-BE49-F238E27FC236}">
                <a16:creationId xmlns:a16="http://schemas.microsoft.com/office/drawing/2014/main" id="{2E022A2F-BCFA-4E65-8E38-C92A63C020AD}"/>
              </a:ext>
            </a:extLst>
          </p:cNvPr>
          <p:cNvSpPr/>
          <p:nvPr/>
        </p:nvSpPr>
        <p:spPr>
          <a:xfrm>
            <a:off x="11264792" y="4099573"/>
            <a:ext cx="108000" cy="198737"/>
          </a:xfrm>
          <a:custGeom>
            <a:avLst/>
            <a:gdLst>
              <a:gd name="connsiteX0" fmla="*/ 2755217 w 5510433"/>
              <a:gd name="connsiteY0" fmla="*/ 0 h 6849416"/>
              <a:gd name="connsiteX1" fmla="*/ 2755217 w 5510433"/>
              <a:gd name="connsiteY1" fmla="*/ 6849417 h 6849416"/>
              <a:gd name="connsiteX2" fmla="*/ 0 w 5510433"/>
              <a:gd name="connsiteY2" fmla="*/ 0 h 6849416"/>
              <a:gd name="connsiteX3" fmla="*/ 5510433 w 5510433"/>
              <a:gd name="connsiteY3" fmla="*/ 0 h 6849416"/>
              <a:gd name="connsiteX4" fmla="*/ 0 w 5510433"/>
              <a:gd name="connsiteY4" fmla="*/ 6849417 h 6849416"/>
              <a:gd name="connsiteX5" fmla="*/ 5510433 w 5510433"/>
              <a:gd name="connsiteY5" fmla="*/ 6849417 h 6849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10433" h="6849416">
                <a:moveTo>
                  <a:pt x="2755217" y="0"/>
                </a:moveTo>
                <a:lnTo>
                  <a:pt x="2755217" y="6849417"/>
                </a:lnTo>
                <a:moveTo>
                  <a:pt x="0" y="0"/>
                </a:moveTo>
                <a:lnTo>
                  <a:pt x="5510433" y="0"/>
                </a:lnTo>
                <a:moveTo>
                  <a:pt x="0" y="6849417"/>
                </a:moveTo>
                <a:lnTo>
                  <a:pt x="5510433" y="6849417"/>
                </a:lnTo>
              </a:path>
            </a:pathLst>
          </a:custGeom>
          <a:noFill/>
          <a:ln w="15875" cap="flat">
            <a:solidFill>
              <a:schemeClr val="accent2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75717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C1A83D28-ABAB-4DF7-8723-823D3B77B91D}"/>
              </a:ext>
            </a:extLst>
          </p:cNvPr>
          <p:cNvSpPr txBox="1"/>
          <p:nvPr/>
        </p:nvSpPr>
        <p:spPr>
          <a:xfrm>
            <a:off x="3175060" y="3050220"/>
            <a:ext cx="820738" cy="3153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-3.3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(-5.75; -0.85)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2D07637B-C2BC-4D4C-80BE-E1931AD1E579}"/>
              </a:ext>
            </a:extLst>
          </p:cNvPr>
          <p:cNvSpPr txBox="1"/>
          <p:nvPr/>
        </p:nvSpPr>
        <p:spPr>
          <a:xfrm>
            <a:off x="5041338" y="3050220"/>
            <a:ext cx="820738" cy="3153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-2.9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(-5.17; -0.59)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377551EF-6302-4790-A82D-0FF5DAD2BD11}"/>
              </a:ext>
            </a:extLst>
          </p:cNvPr>
          <p:cNvSpPr txBox="1"/>
          <p:nvPr/>
        </p:nvSpPr>
        <p:spPr>
          <a:xfrm>
            <a:off x="6953343" y="3277046"/>
            <a:ext cx="774250" cy="3153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-2.0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(-4.78; 0.82)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D6B63A80-B5E5-4AFE-A89D-CC03F0139240}"/>
              </a:ext>
            </a:extLst>
          </p:cNvPr>
          <p:cNvSpPr txBox="1"/>
          <p:nvPr/>
        </p:nvSpPr>
        <p:spPr>
          <a:xfrm>
            <a:off x="9117099" y="3922359"/>
            <a:ext cx="820738" cy="3153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-3.8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(-6.87; -0.65)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78B335BA-2CF1-4635-80B4-C8F58DFD9019}"/>
              </a:ext>
            </a:extLst>
          </p:cNvPr>
          <p:cNvSpPr txBox="1"/>
          <p:nvPr/>
        </p:nvSpPr>
        <p:spPr>
          <a:xfrm>
            <a:off x="10860677" y="4360387"/>
            <a:ext cx="820738" cy="3153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-4.0</a:t>
            </a:r>
            <a:r>
              <a:rPr kumimoji="0" lang="en-GB" sz="1050" b="1" i="0" u="none" strike="noStrike" kern="1200" cap="none" spc="0" normalizeH="0" baseline="3000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†</a:t>
            </a:r>
            <a:endParaRPr kumimoji="0" lang="en-GB" sz="1200" b="1" i="0" u="none" strike="noStrike" kern="1200" cap="none" spc="0" normalizeH="0" baseline="30000" noProof="0" dirty="0">
              <a:ln>
                <a:noFill/>
              </a:ln>
              <a:solidFill>
                <a:srgbClr val="75717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(-7.31; -0.64)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C4F25506-2513-4705-9D7C-0B63255191F1}"/>
              </a:ext>
            </a:extLst>
          </p:cNvPr>
          <p:cNvSpPr txBox="1"/>
          <p:nvPr/>
        </p:nvSpPr>
        <p:spPr>
          <a:xfrm>
            <a:off x="2153407" y="3699003"/>
            <a:ext cx="3352294" cy="630000"/>
          </a:xfrm>
          <a:prstGeom prst="rect">
            <a:avLst/>
          </a:prstGeom>
          <a:solidFill>
            <a:schemeClr val="accent2"/>
          </a:solidFill>
        </p:spPr>
        <p:txBody>
          <a:bodyPr wrap="none" lIns="180000" tIns="90000" rIns="180000" bIns="90000" rtlCol="0" anchor="ctr" anchorCtr="0">
            <a:noAutofit/>
          </a:bodyPr>
          <a:lstStyle>
            <a:defPPr>
              <a:defRPr lang="en-US"/>
            </a:defPPr>
            <a:lvl1pPr algn="ctr">
              <a:lnSpc>
                <a:spcPct val="85000"/>
              </a:lnSpc>
              <a:defRPr sz="12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Diferență nesemnificativă, dar importantă clinic</a:t>
            </a:r>
            <a:r>
              <a:rPr kumimoji="0" lang="en-GB" sz="1200" b="0" i="0" u="none" strike="noStrike" kern="1200" cap="none" spc="0" normalizeH="0" baseline="3000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**</a:t>
            </a:r>
            <a:endParaRPr kumimoji="0" lang="en-GB" sz="1200" b="0" i="0" u="none" strike="noStrike" kern="120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comparativ cu placebo spray nazal + AD oral</a:t>
            </a:r>
            <a:b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</a:t>
            </a: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 de ore </a:t>
            </a: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(valoarea </a:t>
            </a:r>
            <a:r>
              <a:rPr kumimoji="0" lang="en-GB" sz="1200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nu a fost evaluată)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E06030A6-561C-4291-B050-F09F9E4F4F25}"/>
              </a:ext>
            </a:extLst>
          </p:cNvPr>
          <p:cNvSpPr txBox="1"/>
          <p:nvPr/>
        </p:nvSpPr>
        <p:spPr>
          <a:xfrm>
            <a:off x="6195534" y="4145543"/>
            <a:ext cx="2870500" cy="567582"/>
          </a:xfrm>
          <a:prstGeom prst="rect">
            <a:avLst/>
          </a:prstGeom>
          <a:solidFill>
            <a:schemeClr val="accent2"/>
          </a:solidFill>
        </p:spPr>
        <p:txBody>
          <a:bodyPr wrap="none" lIns="180000" tIns="90000" rIns="180000" bIns="9000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Diferență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semnificativ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superioară</a:t>
            </a:r>
            <a:b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comparativ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cu placebo spray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nazal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+ AD oral 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până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în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ziua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28 (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=0,02;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obiectiv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primar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GB" sz="1200" b="0" i="0" u="none" strike="noStrike" kern="120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CF79E0F9-FA79-4BD5-8114-B6F91EE7868A}"/>
              </a:ext>
            </a:extLst>
          </p:cNvPr>
          <p:cNvCxnSpPr>
            <a:cxnSpLocks/>
            <a:stCxn id="119" idx="3"/>
          </p:cNvCxnSpPr>
          <p:nvPr/>
        </p:nvCxnSpPr>
        <p:spPr>
          <a:xfrm flipV="1">
            <a:off x="9066034" y="4422870"/>
            <a:ext cx="1911066" cy="6464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61F14330-F873-4F35-91CF-834846DFEB5A}"/>
              </a:ext>
            </a:extLst>
          </p:cNvPr>
          <p:cNvCxnSpPr/>
          <p:nvPr/>
        </p:nvCxnSpPr>
        <p:spPr>
          <a:xfrm flipV="1">
            <a:off x="3585429" y="3429000"/>
            <a:ext cx="0" cy="321256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>
            <a:extLst>
              <a:ext uri="{FF2B5EF4-FFF2-40B4-BE49-F238E27FC236}">
                <a16:creationId xmlns:a16="http://schemas.microsoft.com/office/drawing/2014/main" id="{FA0AE915-39A8-435D-997C-654138D71917}"/>
              </a:ext>
            </a:extLst>
          </p:cNvPr>
          <p:cNvSpPr txBox="1"/>
          <p:nvPr/>
        </p:nvSpPr>
        <p:spPr>
          <a:xfrm>
            <a:off x="6507721" y="1735120"/>
            <a:ext cx="88646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Timp (zile)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75717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C0794701-7F23-4DF4-8747-F7A7DD23213A}"/>
              </a:ext>
            </a:extLst>
          </p:cNvPr>
          <p:cNvSpPr/>
          <p:nvPr/>
        </p:nvSpPr>
        <p:spPr>
          <a:xfrm>
            <a:off x="9365755" y="5359646"/>
            <a:ext cx="2826245" cy="229378"/>
          </a:xfrm>
          <a:prstGeom prst="rect">
            <a:avLst/>
          </a:prstGeom>
        </p:spPr>
        <p:txBody>
          <a:bodyPr wrap="none" lIns="0" tIns="0" rIns="324000" bIns="90000" anchor="b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Grafic adaptat după Popova V și colaboratorii, 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2019</a:t>
            </a:r>
            <a:r>
              <a:rPr kumimoji="0" lang="en-GB" sz="900" b="0" i="0" u="none" strike="noStrike" kern="1200" cap="none" spc="0" normalizeH="0" baseline="3000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75717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45914A6-DC85-4331-A6C3-CBD0BED899DA}"/>
              </a:ext>
            </a:extLst>
          </p:cNvPr>
          <p:cNvSpPr txBox="1"/>
          <p:nvPr/>
        </p:nvSpPr>
        <p:spPr>
          <a:xfrm>
            <a:off x="545930" y="4760913"/>
            <a:ext cx="115435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Număr de pacienți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75717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8DF841-0D59-047A-A472-6EA4745C298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8505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72549" y="1411799"/>
            <a:ext cx="12192000" cy="3853179"/>
            <a:chOff x="0" y="1440180"/>
            <a:chExt cx="12192000" cy="3853179"/>
          </a:xfrm>
        </p:grpSpPr>
        <p:sp>
          <p:nvSpPr>
            <p:cNvPr id="3" name="object 3"/>
            <p:cNvSpPr/>
            <p:nvPr/>
          </p:nvSpPr>
          <p:spPr>
            <a:xfrm>
              <a:off x="0" y="1440180"/>
              <a:ext cx="12192000" cy="3853179"/>
            </a:xfrm>
            <a:custGeom>
              <a:avLst/>
              <a:gdLst/>
              <a:ahLst/>
              <a:cxnLst/>
              <a:rect l="l" t="t" r="r" b="b"/>
              <a:pathLst>
                <a:path w="12192000" h="3853179">
                  <a:moveTo>
                    <a:pt x="12192000" y="0"/>
                  </a:moveTo>
                  <a:lnTo>
                    <a:pt x="0" y="0"/>
                  </a:lnTo>
                  <a:lnTo>
                    <a:pt x="0" y="3852672"/>
                  </a:lnTo>
                  <a:lnTo>
                    <a:pt x="12192000" y="3852672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2E2E2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48967" y="2659380"/>
              <a:ext cx="1274063" cy="244297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922007" y="3034283"/>
              <a:ext cx="1274445" cy="2068195"/>
            </a:xfrm>
            <a:custGeom>
              <a:avLst/>
              <a:gdLst/>
              <a:ahLst/>
              <a:cxnLst/>
              <a:rect l="l" t="t" r="r" b="b"/>
              <a:pathLst>
                <a:path w="1274445" h="2068195">
                  <a:moveTo>
                    <a:pt x="1274063" y="0"/>
                  </a:moveTo>
                  <a:lnTo>
                    <a:pt x="0" y="0"/>
                  </a:lnTo>
                  <a:lnTo>
                    <a:pt x="0" y="2068068"/>
                  </a:lnTo>
                  <a:lnTo>
                    <a:pt x="1274063" y="2068068"/>
                  </a:lnTo>
                  <a:lnTo>
                    <a:pt x="1274063" y="0"/>
                  </a:lnTo>
                  <a:close/>
                </a:path>
              </a:pathLst>
            </a:custGeom>
            <a:solidFill>
              <a:srgbClr val="F16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923032" y="4213859"/>
              <a:ext cx="6547484" cy="889000"/>
            </a:xfrm>
            <a:custGeom>
              <a:avLst/>
              <a:gdLst/>
              <a:ahLst/>
              <a:cxnLst/>
              <a:rect l="l" t="t" r="r" b="b"/>
              <a:pathLst>
                <a:path w="6547484" h="889000">
                  <a:moveTo>
                    <a:pt x="1274064" y="0"/>
                  </a:moveTo>
                  <a:lnTo>
                    <a:pt x="0" y="0"/>
                  </a:lnTo>
                  <a:lnTo>
                    <a:pt x="0" y="888492"/>
                  </a:lnTo>
                  <a:lnTo>
                    <a:pt x="1274064" y="888492"/>
                  </a:lnTo>
                  <a:lnTo>
                    <a:pt x="1274064" y="0"/>
                  </a:lnTo>
                  <a:close/>
                </a:path>
                <a:path w="6547484" h="889000">
                  <a:moveTo>
                    <a:pt x="6547104" y="601980"/>
                  </a:moveTo>
                  <a:lnTo>
                    <a:pt x="5273040" y="601980"/>
                  </a:lnTo>
                  <a:lnTo>
                    <a:pt x="5273040" y="888492"/>
                  </a:lnTo>
                  <a:lnTo>
                    <a:pt x="6547104" y="888492"/>
                  </a:lnTo>
                  <a:lnTo>
                    <a:pt x="6547104" y="601980"/>
                  </a:lnTo>
                  <a:close/>
                </a:path>
              </a:pathLst>
            </a:custGeom>
            <a:solidFill>
              <a:srgbClr val="8985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197096" y="5099303"/>
              <a:ext cx="1274445" cy="3175"/>
            </a:xfrm>
            <a:custGeom>
              <a:avLst/>
              <a:gdLst/>
              <a:ahLst/>
              <a:cxnLst/>
              <a:rect l="l" t="t" r="r" b="b"/>
              <a:pathLst>
                <a:path w="1274445" h="3175">
                  <a:moveTo>
                    <a:pt x="1274064" y="0"/>
                  </a:moveTo>
                  <a:lnTo>
                    <a:pt x="0" y="0"/>
                  </a:lnTo>
                  <a:lnTo>
                    <a:pt x="0" y="3048"/>
                  </a:lnTo>
                  <a:lnTo>
                    <a:pt x="1274064" y="3048"/>
                  </a:lnTo>
                  <a:lnTo>
                    <a:pt x="1274064" y="0"/>
                  </a:lnTo>
                  <a:close/>
                </a:path>
              </a:pathLst>
            </a:custGeom>
            <a:solidFill>
              <a:srgbClr val="FF9B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23544" y="2496312"/>
              <a:ext cx="10546080" cy="2606040"/>
            </a:xfrm>
            <a:custGeom>
              <a:avLst/>
              <a:gdLst/>
              <a:ahLst/>
              <a:cxnLst/>
              <a:rect l="l" t="t" r="r" b="b"/>
              <a:pathLst>
                <a:path w="10546080" h="2606040">
                  <a:moveTo>
                    <a:pt x="0" y="2606040"/>
                  </a:moveTo>
                  <a:lnTo>
                    <a:pt x="0" y="0"/>
                  </a:lnTo>
                </a:path>
                <a:path w="10546080" h="2606040">
                  <a:moveTo>
                    <a:pt x="0" y="2606040"/>
                  </a:moveTo>
                  <a:lnTo>
                    <a:pt x="10546080" y="2606040"/>
                  </a:lnTo>
                </a:path>
              </a:pathLst>
            </a:custGeom>
            <a:ln w="182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33872" y="2387365"/>
            <a:ext cx="259079" cy="2800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latin typeface="Arial Unicode MS"/>
                <a:cs typeface="Arial Unicode MS"/>
              </a:rPr>
              <a:t>800</a:t>
            </a:r>
            <a:endParaRPr sz="1100">
              <a:latin typeface="Arial Unicode MS"/>
              <a:cs typeface="Arial Unicode MS"/>
            </a:endParaRPr>
          </a:p>
          <a:p>
            <a:pPr marR="5080" algn="r">
              <a:lnSpc>
                <a:spcPct val="100000"/>
              </a:lnSpc>
              <a:spcBef>
                <a:spcPts val="1245"/>
              </a:spcBef>
            </a:pPr>
            <a:r>
              <a:rPr sz="1100" spc="-5" dirty="0">
                <a:latin typeface="Arial Unicode MS"/>
                <a:cs typeface="Arial Unicode MS"/>
              </a:rPr>
              <a:t>700</a:t>
            </a:r>
            <a:endParaRPr sz="1100">
              <a:latin typeface="Arial Unicode MS"/>
              <a:cs typeface="Arial Unicode MS"/>
            </a:endParaRPr>
          </a:p>
          <a:p>
            <a:pPr marR="5080" algn="r">
              <a:lnSpc>
                <a:spcPct val="100000"/>
              </a:lnSpc>
              <a:spcBef>
                <a:spcPts val="1245"/>
              </a:spcBef>
            </a:pPr>
            <a:r>
              <a:rPr sz="1100" spc="-5" dirty="0">
                <a:latin typeface="Arial Unicode MS"/>
                <a:cs typeface="Arial Unicode MS"/>
              </a:rPr>
              <a:t>600</a:t>
            </a:r>
            <a:endParaRPr sz="1100">
              <a:latin typeface="Arial Unicode MS"/>
              <a:cs typeface="Arial Unicode MS"/>
            </a:endParaRPr>
          </a:p>
          <a:p>
            <a:pPr marR="5080" algn="r">
              <a:lnSpc>
                <a:spcPct val="100000"/>
              </a:lnSpc>
              <a:spcBef>
                <a:spcPts val="1245"/>
              </a:spcBef>
            </a:pPr>
            <a:r>
              <a:rPr sz="1100" spc="-5" dirty="0">
                <a:latin typeface="Arial Unicode MS"/>
                <a:cs typeface="Arial Unicode MS"/>
              </a:rPr>
              <a:t>500</a:t>
            </a:r>
            <a:endParaRPr sz="1100">
              <a:latin typeface="Arial Unicode MS"/>
              <a:cs typeface="Arial Unicode MS"/>
            </a:endParaRPr>
          </a:p>
          <a:p>
            <a:pPr marR="5080" algn="r">
              <a:lnSpc>
                <a:spcPct val="100000"/>
              </a:lnSpc>
              <a:spcBef>
                <a:spcPts val="1245"/>
              </a:spcBef>
            </a:pPr>
            <a:r>
              <a:rPr sz="1100" spc="-5" dirty="0">
                <a:latin typeface="Arial Unicode MS"/>
                <a:cs typeface="Arial Unicode MS"/>
              </a:rPr>
              <a:t>400</a:t>
            </a:r>
            <a:endParaRPr sz="1100">
              <a:latin typeface="Arial Unicode MS"/>
              <a:cs typeface="Arial Unicode MS"/>
            </a:endParaRPr>
          </a:p>
          <a:p>
            <a:pPr marR="5080" algn="r">
              <a:lnSpc>
                <a:spcPct val="100000"/>
              </a:lnSpc>
              <a:spcBef>
                <a:spcPts val="1245"/>
              </a:spcBef>
            </a:pPr>
            <a:r>
              <a:rPr sz="1100" spc="-5" dirty="0">
                <a:latin typeface="Arial Unicode MS"/>
                <a:cs typeface="Arial Unicode MS"/>
              </a:rPr>
              <a:t>300</a:t>
            </a:r>
            <a:endParaRPr sz="1100">
              <a:latin typeface="Arial Unicode MS"/>
              <a:cs typeface="Arial Unicode MS"/>
            </a:endParaRPr>
          </a:p>
          <a:p>
            <a:pPr marR="5080" algn="r">
              <a:lnSpc>
                <a:spcPct val="100000"/>
              </a:lnSpc>
              <a:spcBef>
                <a:spcPts val="1245"/>
              </a:spcBef>
            </a:pPr>
            <a:r>
              <a:rPr sz="1100" spc="-5" dirty="0">
                <a:latin typeface="Arial Unicode MS"/>
                <a:cs typeface="Arial Unicode MS"/>
              </a:rPr>
              <a:t>200</a:t>
            </a:r>
            <a:endParaRPr sz="1100">
              <a:latin typeface="Arial Unicode MS"/>
              <a:cs typeface="Arial Unicode MS"/>
            </a:endParaRPr>
          </a:p>
          <a:p>
            <a:pPr marR="5080" algn="r">
              <a:lnSpc>
                <a:spcPct val="100000"/>
              </a:lnSpc>
              <a:spcBef>
                <a:spcPts val="1245"/>
              </a:spcBef>
            </a:pPr>
            <a:r>
              <a:rPr sz="1100" spc="-5" dirty="0">
                <a:latin typeface="Arial Unicode MS"/>
                <a:cs typeface="Arial Unicode MS"/>
              </a:rPr>
              <a:t>100</a:t>
            </a:r>
            <a:endParaRPr sz="1100">
              <a:latin typeface="Arial Unicode MS"/>
              <a:cs typeface="Arial Unicode MS"/>
            </a:endParaRPr>
          </a:p>
          <a:p>
            <a:pPr marR="5080" algn="r">
              <a:lnSpc>
                <a:spcPct val="100000"/>
              </a:lnSpc>
              <a:spcBef>
                <a:spcPts val="1250"/>
              </a:spcBef>
            </a:pPr>
            <a:r>
              <a:rPr sz="1100" dirty="0">
                <a:latin typeface="Arial Unicode MS"/>
                <a:cs typeface="Arial Unicode MS"/>
              </a:rPr>
              <a:t>0</a:t>
            </a:r>
            <a:endParaRPr sz="1100">
              <a:latin typeface="Arial Unicode MS"/>
              <a:cs typeface="Arial Unicode MS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77837" y="-9122"/>
            <a:ext cx="10421620" cy="136127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8100" marR="30480" algn="just">
              <a:lnSpc>
                <a:spcPts val="3260"/>
              </a:lnSpc>
              <a:spcBef>
                <a:spcPts val="695"/>
              </a:spcBef>
            </a:pPr>
            <a:r>
              <a:rPr spc="-110" dirty="0">
                <a:solidFill>
                  <a:srgbClr val="FF0000"/>
                </a:solidFill>
              </a:rPr>
              <a:t>Riscul</a:t>
            </a:r>
            <a:r>
              <a:rPr spc="-295" dirty="0">
                <a:solidFill>
                  <a:srgbClr val="FF0000"/>
                </a:solidFill>
              </a:rPr>
              <a:t> </a:t>
            </a:r>
            <a:r>
              <a:rPr spc="-65" dirty="0">
                <a:solidFill>
                  <a:srgbClr val="FF0000"/>
                </a:solidFill>
              </a:rPr>
              <a:t>de</a:t>
            </a:r>
            <a:r>
              <a:rPr spc="-245" dirty="0">
                <a:solidFill>
                  <a:srgbClr val="FF0000"/>
                </a:solidFill>
              </a:rPr>
              <a:t> </a:t>
            </a:r>
            <a:r>
              <a:rPr spc="-114" dirty="0">
                <a:solidFill>
                  <a:srgbClr val="FF0000"/>
                </a:solidFill>
              </a:rPr>
              <a:t>recădere</a:t>
            </a:r>
            <a:r>
              <a:rPr spc="-29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a</a:t>
            </a:r>
            <a:r>
              <a:rPr spc="-245" dirty="0">
                <a:solidFill>
                  <a:srgbClr val="FF0000"/>
                </a:solidFill>
              </a:rPr>
              <a:t> </a:t>
            </a:r>
            <a:r>
              <a:rPr spc="-95" dirty="0">
                <a:solidFill>
                  <a:srgbClr val="FF0000"/>
                </a:solidFill>
              </a:rPr>
              <a:t>fost</a:t>
            </a:r>
            <a:r>
              <a:rPr spc="-290" dirty="0">
                <a:solidFill>
                  <a:srgbClr val="FF0000"/>
                </a:solidFill>
              </a:rPr>
              <a:t> </a:t>
            </a:r>
            <a:r>
              <a:rPr spc="-105" dirty="0">
                <a:solidFill>
                  <a:srgbClr val="FF0000"/>
                </a:solidFill>
              </a:rPr>
              <a:t>redus</a:t>
            </a:r>
            <a:r>
              <a:rPr spc="-280" dirty="0">
                <a:solidFill>
                  <a:srgbClr val="FF0000"/>
                </a:solidFill>
              </a:rPr>
              <a:t> </a:t>
            </a:r>
            <a:r>
              <a:rPr spc="-120" dirty="0">
                <a:solidFill>
                  <a:srgbClr val="FF0000"/>
                </a:solidFill>
              </a:rPr>
              <a:t>semnificativ</a:t>
            </a:r>
            <a:r>
              <a:rPr spc="-295" dirty="0">
                <a:solidFill>
                  <a:srgbClr val="FF0000"/>
                </a:solidFill>
              </a:rPr>
              <a:t> </a:t>
            </a:r>
            <a:r>
              <a:rPr spc="-60" dirty="0">
                <a:solidFill>
                  <a:srgbClr val="FF0000"/>
                </a:solidFill>
              </a:rPr>
              <a:t>cu</a:t>
            </a:r>
            <a:r>
              <a:rPr spc="-270" dirty="0">
                <a:solidFill>
                  <a:srgbClr val="FF0000"/>
                </a:solidFill>
              </a:rPr>
              <a:t> </a:t>
            </a:r>
            <a:r>
              <a:rPr lang="ro-RO" spc="-114" dirty="0">
                <a:solidFill>
                  <a:srgbClr val="FF0000"/>
                </a:solidFill>
              </a:rPr>
              <a:t>Esketamină</a:t>
            </a:r>
            <a:r>
              <a:rPr sz="3150" spc="97" baseline="25132" dirty="0">
                <a:solidFill>
                  <a:srgbClr val="FF0000"/>
                </a:solidFill>
              </a:rPr>
              <a:t> </a:t>
            </a:r>
            <a:r>
              <a:rPr sz="3200" dirty="0">
                <a:solidFill>
                  <a:srgbClr val="FF0000"/>
                </a:solidFill>
              </a:rPr>
              <a:t>+  </a:t>
            </a:r>
            <a:r>
              <a:rPr sz="3200" spc="-114" dirty="0">
                <a:solidFill>
                  <a:srgbClr val="FF0000"/>
                </a:solidFill>
              </a:rPr>
              <a:t>SSRI/SNRI</a:t>
            </a:r>
            <a:r>
              <a:rPr sz="3200" spc="-305" dirty="0">
                <a:solidFill>
                  <a:srgbClr val="FF0000"/>
                </a:solidFill>
              </a:rPr>
              <a:t> </a:t>
            </a:r>
            <a:r>
              <a:rPr sz="3200" spc="-120" dirty="0">
                <a:solidFill>
                  <a:srgbClr val="FF0000"/>
                </a:solidFill>
              </a:rPr>
              <a:t>comparativ</a:t>
            </a:r>
            <a:r>
              <a:rPr sz="3200" spc="-300" dirty="0">
                <a:solidFill>
                  <a:srgbClr val="FF0000"/>
                </a:solidFill>
              </a:rPr>
              <a:t> </a:t>
            </a:r>
            <a:r>
              <a:rPr sz="3200" spc="-60" dirty="0">
                <a:solidFill>
                  <a:srgbClr val="FF0000"/>
                </a:solidFill>
              </a:rPr>
              <a:t>cu</a:t>
            </a:r>
            <a:r>
              <a:rPr sz="3200" spc="-270" dirty="0">
                <a:solidFill>
                  <a:srgbClr val="FF0000"/>
                </a:solidFill>
              </a:rPr>
              <a:t> </a:t>
            </a:r>
            <a:r>
              <a:rPr sz="3200" spc="-110" dirty="0">
                <a:solidFill>
                  <a:srgbClr val="FF0000"/>
                </a:solidFill>
              </a:rPr>
              <a:t>placebo</a:t>
            </a:r>
            <a:r>
              <a:rPr sz="3200" spc="-275" dirty="0">
                <a:solidFill>
                  <a:srgbClr val="FF0000"/>
                </a:solidFill>
              </a:rPr>
              <a:t> </a:t>
            </a:r>
            <a:r>
              <a:rPr sz="3200" dirty="0">
                <a:solidFill>
                  <a:srgbClr val="FF0000"/>
                </a:solidFill>
              </a:rPr>
              <a:t>+</a:t>
            </a:r>
            <a:r>
              <a:rPr sz="3200" spc="-265" dirty="0">
                <a:solidFill>
                  <a:srgbClr val="FF0000"/>
                </a:solidFill>
              </a:rPr>
              <a:t> </a:t>
            </a:r>
            <a:r>
              <a:rPr sz="3200" spc="-114" dirty="0">
                <a:solidFill>
                  <a:srgbClr val="FF0000"/>
                </a:solidFill>
              </a:rPr>
              <a:t>SSRI/SNRI</a:t>
            </a:r>
            <a:r>
              <a:rPr sz="3200" spc="-305" dirty="0">
                <a:solidFill>
                  <a:srgbClr val="FF0000"/>
                </a:solidFill>
              </a:rPr>
              <a:t> </a:t>
            </a:r>
            <a:r>
              <a:rPr sz="3200" spc="-65" dirty="0">
                <a:solidFill>
                  <a:srgbClr val="FF0000"/>
                </a:solidFill>
              </a:rPr>
              <a:t>la</a:t>
            </a:r>
            <a:r>
              <a:rPr sz="3200" spc="-265" dirty="0">
                <a:solidFill>
                  <a:srgbClr val="FF0000"/>
                </a:solidFill>
              </a:rPr>
              <a:t> </a:t>
            </a:r>
            <a:r>
              <a:rPr sz="3200" spc="-114" dirty="0">
                <a:solidFill>
                  <a:srgbClr val="FF0000"/>
                </a:solidFill>
              </a:rPr>
              <a:t>pacienţii</a:t>
            </a:r>
            <a:r>
              <a:rPr sz="3200" spc="-290" dirty="0">
                <a:solidFill>
                  <a:srgbClr val="FF0000"/>
                </a:solidFill>
              </a:rPr>
              <a:t> </a:t>
            </a:r>
            <a:r>
              <a:rPr sz="3200" spc="-60" dirty="0">
                <a:solidFill>
                  <a:srgbClr val="FF0000"/>
                </a:solidFill>
              </a:rPr>
              <a:t>cu  </a:t>
            </a:r>
            <a:r>
              <a:rPr sz="3200" spc="-110" dirty="0">
                <a:solidFill>
                  <a:srgbClr val="FF0000"/>
                </a:solidFill>
              </a:rPr>
              <a:t>răspuns </a:t>
            </a:r>
            <a:r>
              <a:rPr sz="3200" spc="-60" dirty="0">
                <a:solidFill>
                  <a:srgbClr val="FF0000"/>
                </a:solidFill>
              </a:rPr>
              <a:t>şi </a:t>
            </a:r>
            <a:r>
              <a:rPr sz="3200" spc="-114" dirty="0">
                <a:solidFill>
                  <a:srgbClr val="FF0000"/>
                </a:solidFill>
              </a:rPr>
              <a:t>remisiune</a:t>
            </a:r>
            <a:r>
              <a:rPr sz="3200" spc="-710" dirty="0">
                <a:solidFill>
                  <a:srgbClr val="FF0000"/>
                </a:solidFill>
              </a:rPr>
              <a:t> </a:t>
            </a:r>
            <a:r>
              <a:rPr sz="3200" spc="-130" dirty="0">
                <a:solidFill>
                  <a:srgbClr val="FF0000"/>
                </a:solidFill>
              </a:rPr>
              <a:t>stabile</a:t>
            </a:r>
            <a:endParaRPr sz="3200" dirty="0">
              <a:solidFill>
                <a:srgbClr val="FF0000"/>
              </a:solidFill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1634" y="5303608"/>
            <a:ext cx="11977370" cy="923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25"/>
              </a:lnSpc>
              <a:spcBef>
                <a:spcPts val="100"/>
              </a:spcBef>
            </a:pPr>
            <a:r>
              <a:rPr sz="900" b="1" spc="-20" dirty="0">
                <a:latin typeface="Calibri"/>
                <a:cs typeface="Calibri"/>
              </a:rPr>
              <a:t>HR:</a:t>
            </a:r>
            <a:r>
              <a:rPr sz="900" b="1" spc="-3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hazard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ratio;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b="1" spc="-20" dirty="0">
                <a:latin typeface="Calibri"/>
                <a:cs typeface="Calibri"/>
              </a:rPr>
              <a:t>NE:</a:t>
            </a:r>
            <a:r>
              <a:rPr sz="900" b="1" spc="-4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nu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se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poate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estima.</a:t>
            </a:r>
            <a:r>
              <a:rPr sz="900" spc="-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Pacienţii</a:t>
            </a:r>
            <a:r>
              <a:rPr sz="900" spc="-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din </a:t>
            </a:r>
            <a:r>
              <a:rPr sz="900" spc="-25" dirty="0">
                <a:latin typeface="Calibri"/>
                <a:cs typeface="Calibri"/>
              </a:rPr>
              <a:t>studiul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SUSTAIN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1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au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avut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vârste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între</a:t>
            </a:r>
            <a:r>
              <a:rPr sz="900" spc="-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18</a:t>
            </a:r>
            <a:r>
              <a:rPr sz="900" spc="-6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şi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64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de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ani.</a:t>
            </a:r>
            <a:endParaRPr sz="900" dirty="0">
              <a:latin typeface="Calibri"/>
              <a:cs typeface="Calibri"/>
            </a:endParaRPr>
          </a:p>
          <a:p>
            <a:pPr marL="12700" marR="5080">
              <a:lnSpc>
                <a:spcPts val="969"/>
              </a:lnSpc>
              <a:spcBef>
                <a:spcPts val="70"/>
              </a:spcBef>
            </a:pPr>
            <a:r>
              <a:rPr sz="900" spc="-25" dirty="0">
                <a:latin typeface="Calibri"/>
                <a:cs typeface="Calibri"/>
              </a:rPr>
              <a:t>După </a:t>
            </a:r>
            <a:r>
              <a:rPr sz="900" spc="-15" dirty="0">
                <a:latin typeface="Calibri"/>
                <a:cs typeface="Calibri"/>
              </a:rPr>
              <a:t>16 </a:t>
            </a:r>
            <a:r>
              <a:rPr sz="900" spc="-25" dirty="0">
                <a:latin typeface="Calibri"/>
                <a:cs typeface="Calibri"/>
              </a:rPr>
              <a:t>săptămâni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tratament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lang="ro-RO" sz="900" spc="-25" dirty="0">
                <a:latin typeface="Calibri"/>
                <a:cs typeface="Calibri"/>
              </a:rPr>
              <a:t>Esketamină</a:t>
            </a:r>
            <a:r>
              <a:rPr sz="900" spc="-25" dirty="0">
                <a:latin typeface="Calibri"/>
                <a:cs typeface="Calibri"/>
              </a:rPr>
              <a:t>, </a:t>
            </a:r>
            <a:r>
              <a:rPr sz="900" spc="-30" dirty="0">
                <a:latin typeface="Calibri"/>
                <a:cs typeface="Calibri"/>
              </a:rPr>
              <a:t>pacienţii </a:t>
            </a:r>
            <a:r>
              <a:rPr sz="900" spc="-20" dirty="0">
                <a:latin typeface="Calibri"/>
                <a:cs typeface="Calibri"/>
              </a:rPr>
              <a:t>care </a:t>
            </a:r>
            <a:r>
              <a:rPr sz="900" spc="-15" dirty="0">
                <a:latin typeface="Calibri"/>
                <a:cs typeface="Calibri"/>
              </a:rPr>
              <a:t>au </a:t>
            </a:r>
            <a:r>
              <a:rPr sz="900" spc="-25" dirty="0">
                <a:latin typeface="Calibri"/>
                <a:cs typeface="Calibri"/>
              </a:rPr>
              <a:t>obţinut remisiune stabilă </a:t>
            </a:r>
            <a:r>
              <a:rPr sz="900" spc="-20" dirty="0">
                <a:latin typeface="Calibri"/>
                <a:cs typeface="Calibri"/>
              </a:rPr>
              <a:t>sau </a:t>
            </a:r>
            <a:r>
              <a:rPr sz="900" spc="-25" dirty="0">
                <a:latin typeface="Calibri"/>
                <a:cs typeface="Calibri"/>
              </a:rPr>
              <a:t>răspuns stabil </a:t>
            </a:r>
            <a:r>
              <a:rPr sz="900" spc="-15" dirty="0">
                <a:latin typeface="Calibri"/>
                <a:cs typeface="Calibri"/>
              </a:rPr>
              <a:t>au </a:t>
            </a:r>
            <a:r>
              <a:rPr sz="900" spc="-20" dirty="0">
                <a:latin typeface="Calibri"/>
                <a:cs typeface="Calibri"/>
              </a:rPr>
              <a:t>fost </a:t>
            </a:r>
            <a:r>
              <a:rPr sz="900" spc="-25" dirty="0">
                <a:latin typeface="Calibri"/>
                <a:cs typeface="Calibri"/>
              </a:rPr>
              <a:t>incluşi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0" dirty="0">
                <a:latin typeface="Calibri"/>
                <a:cs typeface="Calibri"/>
              </a:rPr>
              <a:t>faza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întrerupere </a:t>
            </a:r>
            <a:r>
              <a:rPr sz="900" spc="-15" dirty="0">
                <a:latin typeface="Calibri"/>
                <a:cs typeface="Calibri"/>
              </a:rPr>
              <a:t>şi au </a:t>
            </a:r>
            <a:r>
              <a:rPr sz="900" spc="-20" dirty="0">
                <a:latin typeface="Calibri"/>
                <a:cs typeface="Calibri"/>
              </a:rPr>
              <a:t>fost </a:t>
            </a:r>
            <a:r>
              <a:rPr sz="900" spc="-25" dirty="0">
                <a:latin typeface="Calibri"/>
                <a:cs typeface="Calibri"/>
              </a:rPr>
              <a:t>randomizaţi pentru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5" dirty="0" err="1">
                <a:latin typeface="Calibri"/>
                <a:cs typeface="Calibri"/>
              </a:rPr>
              <a:t>primi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lang="ro-RO" sz="900" spc="-25" dirty="0">
                <a:latin typeface="Calibri"/>
                <a:cs typeface="Calibri"/>
              </a:rPr>
              <a:t>Esketamină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+ </a:t>
            </a:r>
            <a:r>
              <a:rPr sz="900" spc="-25" dirty="0">
                <a:latin typeface="Calibri"/>
                <a:cs typeface="Calibri"/>
              </a:rPr>
              <a:t>SSRI/SNRI </a:t>
            </a:r>
            <a:r>
              <a:rPr sz="900" spc="-20" dirty="0">
                <a:latin typeface="Calibri"/>
                <a:cs typeface="Calibri"/>
              </a:rPr>
              <a:t>sau </a:t>
            </a:r>
            <a:r>
              <a:rPr sz="900" spc="-15" dirty="0">
                <a:latin typeface="Calibri"/>
                <a:cs typeface="Calibri"/>
              </a:rPr>
              <a:t>au </a:t>
            </a:r>
            <a:r>
              <a:rPr sz="900" spc="-25" dirty="0">
                <a:latin typeface="Calibri"/>
                <a:cs typeface="Calibri"/>
              </a:rPr>
              <a:t>schimbat </a:t>
            </a:r>
            <a:r>
              <a:rPr sz="900" spc="-15" dirty="0">
                <a:latin typeface="Calibri"/>
                <a:cs typeface="Calibri"/>
              </a:rPr>
              <a:t>la </a:t>
            </a:r>
            <a:r>
              <a:rPr sz="900" spc="-25" dirty="0">
                <a:latin typeface="Calibri"/>
                <a:cs typeface="Calibri"/>
              </a:rPr>
              <a:t>placebo spray </a:t>
            </a:r>
            <a:r>
              <a:rPr sz="900" spc="-20" dirty="0">
                <a:latin typeface="Calibri"/>
                <a:cs typeface="Calibri"/>
              </a:rPr>
              <a:t>nazal </a:t>
            </a:r>
            <a:r>
              <a:rPr sz="900" dirty="0">
                <a:latin typeface="Calibri"/>
                <a:cs typeface="Calibri"/>
              </a:rPr>
              <a:t>+ </a:t>
            </a:r>
            <a:r>
              <a:rPr sz="900" spc="-25" dirty="0">
                <a:latin typeface="Calibri"/>
                <a:cs typeface="Calibri"/>
              </a:rPr>
              <a:t>SSRI/SNRI.</a:t>
            </a:r>
            <a:r>
              <a:rPr sz="900" b="1" spc="-25" dirty="0">
                <a:latin typeface="Calibri"/>
                <a:cs typeface="Calibri"/>
              </a:rPr>
              <a:t>* </a:t>
            </a:r>
            <a:r>
              <a:rPr sz="900" spc="-25" dirty="0">
                <a:latin typeface="Calibri"/>
                <a:cs typeface="Calibri"/>
              </a:rPr>
              <a:t>Remisiune  stabilă: pacienţii </a:t>
            </a:r>
            <a:r>
              <a:rPr sz="900" spc="-15" dirty="0">
                <a:latin typeface="Calibri"/>
                <a:cs typeface="Calibri"/>
              </a:rPr>
              <a:t>cu un </a:t>
            </a:r>
            <a:r>
              <a:rPr sz="900" spc="-20" dirty="0">
                <a:latin typeface="Calibri"/>
                <a:cs typeface="Calibri"/>
              </a:rPr>
              <a:t>scor </a:t>
            </a:r>
            <a:r>
              <a:rPr sz="900" spc="-25" dirty="0">
                <a:latin typeface="Calibri"/>
                <a:cs typeface="Calibri"/>
              </a:rPr>
              <a:t>total MADRS </a:t>
            </a:r>
            <a:r>
              <a:rPr sz="900" spc="-20" dirty="0">
                <a:latin typeface="Calibri"/>
                <a:cs typeface="Calibri"/>
              </a:rPr>
              <a:t>≤12 </a:t>
            </a:r>
            <a:r>
              <a:rPr sz="900" spc="-25" dirty="0">
                <a:latin typeface="Calibri"/>
                <a:cs typeface="Calibri"/>
              </a:rPr>
              <a:t>timp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0" dirty="0">
                <a:latin typeface="Calibri"/>
                <a:cs typeface="Calibri"/>
              </a:rPr>
              <a:t>cel </a:t>
            </a:r>
            <a:r>
              <a:rPr sz="900" spc="-25" dirty="0">
                <a:latin typeface="Calibri"/>
                <a:cs typeface="Calibri"/>
              </a:rPr>
              <a:t>puţin </a:t>
            </a:r>
            <a:r>
              <a:rPr sz="900" dirty="0">
                <a:latin typeface="Calibri"/>
                <a:cs typeface="Calibri"/>
              </a:rPr>
              <a:t>3 </a:t>
            </a:r>
            <a:r>
              <a:rPr sz="900" spc="-20" dirty="0">
                <a:latin typeface="Calibri"/>
                <a:cs typeface="Calibri"/>
              </a:rPr>
              <a:t>din </a:t>
            </a:r>
            <a:r>
              <a:rPr sz="900" spc="-25" dirty="0">
                <a:latin typeface="Calibri"/>
                <a:cs typeface="Calibri"/>
              </a:rPr>
              <a:t>ultimele </a:t>
            </a:r>
            <a:r>
              <a:rPr sz="900" dirty="0">
                <a:latin typeface="Calibri"/>
                <a:cs typeface="Calibri"/>
              </a:rPr>
              <a:t>4 </a:t>
            </a:r>
            <a:r>
              <a:rPr sz="900" spc="-25" dirty="0">
                <a:latin typeface="Calibri"/>
                <a:cs typeface="Calibri"/>
              </a:rPr>
              <a:t>săptămâni </a:t>
            </a:r>
            <a:r>
              <a:rPr sz="900" spc="-20" dirty="0">
                <a:latin typeface="Calibri"/>
                <a:cs typeface="Calibri"/>
              </a:rPr>
              <a:t>ale fazei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optimizare, fiind permisă </a:t>
            </a:r>
            <a:r>
              <a:rPr sz="900" dirty="0">
                <a:latin typeface="Calibri"/>
                <a:cs typeface="Calibri"/>
              </a:rPr>
              <a:t>o </a:t>
            </a:r>
            <a:r>
              <a:rPr sz="900" spc="-25" dirty="0">
                <a:latin typeface="Calibri"/>
                <a:cs typeface="Calibri"/>
              </a:rPr>
              <a:t>deviaţie (scorul MADRS </a:t>
            </a:r>
            <a:r>
              <a:rPr sz="900" spc="-20" dirty="0">
                <a:latin typeface="Calibri"/>
                <a:cs typeface="Calibri"/>
              </a:rPr>
              <a:t>&gt;12) sau </a:t>
            </a:r>
            <a:r>
              <a:rPr sz="900" dirty="0">
                <a:latin typeface="Calibri"/>
                <a:cs typeface="Calibri"/>
              </a:rPr>
              <a:t>o </a:t>
            </a:r>
            <a:r>
              <a:rPr sz="900" spc="-25" dirty="0">
                <a:latin typeface="Calibri"/>
                <a:cs typeface="Calibri"/>
              </a:rPr>
              <a:t>evaluare lipsă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5" dirty="0">
                <a:latin typeface="Calibri"/>
                <a:cs typeface="Calibri"/>
              </a:rPr>
              <a:t>scorului MADRS numai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30" dirty="0">
                <a:latin typeface="Calibri"/>
                <a:cs typeface="Calibri"/>
              </a:rPr>
              <a:t>săptămânile </a:t>
            </a:r>
            <a:r>
              <a:rPr sz="900" spc="-15" dirty="0">
                <a:latin typeface="Calibri"/>
                <a:cs typeface="Calibri"/>
              </a:rPr>
              <a:t>13 şi </a:t>
            </a:r>
            <a:r>
              <a:rPr sz="900" spc="-20" dirty="0">
                <a:latin typeface="Calibri"/>
                <a:cs typeface="Calibri"/>
              </a:rPr>
              <a:t>14. </a:t>
            </a:r>
            <a:r>
              <a:rPr sz="900" spc="-15" dirty="0">
                <a:latin typeface="Calibri"/>
                <a:cs typeface="Calibri"/>
              </a:rPr>
              <a:t>** </a:t>
            </a:r>
            <a:r>
              <a:rPr sz="900" spc="-25" dirty="0">
                <a:latin typeface="Calibri"/>
                <a:cs typeface="Calibri"/>
              </a:rPr>
              <a:t>Timpul median până </a:t>
            </a:r>
            <a:r>
              <a:rPr sz="900" spc="-15" dirty="0">
                <a:latin typeface="Calibri"/>
                <a:cs typeface="Calibri"/>
              </a:rPr>
              <a:t>la </a:t>
            </a:r>
            <a:r>
              <a:rPr sz="900" spc="-25" dirty="0">
                <a:latin typeface="Calibri"/>
                <a:cs typeface="Calibri"/>
              </a:rPr>
              <a:t>recădere </a:t>
            </a:r>
            <a:r>
              <a:rPr sz="900" spc="-20" dirty="0">
                <a:latin typeface="Calibri"/>
                <a:cs typeface="Calibri"/>
              </a:rPr>
              <a:t>(95% CI)  </a:t>
            </a:r>
            <a:r>
              <a:rPr sz="900" spc="-15" dirty="0">
                <a:latin typeface="Calibri"/>
                <a:cs typeface="Calibri"/>
              </a:rPr>
              <a:t>nu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5" dirty="0">
                <a:latin typeface="Calibri"/>
                <a:cs typeface="Calibri"/>
              </a:rPr>
              <a:t>putut </a:t>
            </a:r>
            <a:r>
              <a:rPr sz="900" spc="-15" dirty="0">
                <a:latin typeface="Calibri"/>
                <a:cs typeface="Calibri"/>
              </a:rPr>
              <a:t>fi </a:t>
            </a:r>
            <a:r>
              <a:rPr sz="900" spc="-25" dirty="0">
                <a:latin typeface="Calibri"/>
                <a:cs typeface="Calibri"/>
              </a:rPr>
              <a:t>estimat </a:t>
            </a:r>
            <a:r>
              <a:rPr sz="900" spc="-20" dirty="0">
                <a:latin typeface="Calibri"/>
                <a:cs typeface="Calibri"/>
              </a:rPr>
              <a:t>(NE)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5" dirty="0">
                <a:latin typeface="Calibri"/>
                <a:cs typeface="Calibri"/>
              </a:rPr>
              <a:t>grupul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lang="ro-RO" sz="900" spc="-25" dirty="0">
                <a:latin typeface="Calibri"/>
                <a:cs typeface="Calibri"/>
              </a:rPr>
              <a:t>Esketamină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+ </a:t>
            </a:r>
            <a:r>
              <a:rPr sz="900" spc="-25" dirty="0">
                <a:latin typeface="Calibri"/>
                <a:cs typeface="Calibri"/>
              </a:rPr>
              <a:t>SSRI/SNRI (rata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recădere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0" dirty="0">
                <a:latin typeface="Calibri"/>
                <a:cs typeface="Calibri"/>
              </a:rPr>
              <a:t>50% </a:t>
            </a:r>
            <a:r>
              <a:rPr sz="900" spc="-15" dirty="0">
                <a:latin typeface="Calibri"/>
                <a:cs typeface="Calibri"/>
              </a:rPr>
              <a:t>nu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0" dirty="0">
                <a:latin typeface="Calibri"/>
                <a:cs typeface="Calibri"/>
              </a:rPr>
              <a:t>fost </a:t>
            </a:r>
            <a:r>
              <a:rPr sz="900" spc="-25" dirty="0">
                <a:latin typeface="Calibri"/>
                <a:cs typeface="Calibri"/>
              </a:rPr>
              <a:t>atinsă conform estimărilor Kaplan–Meier) </a:t>
            </a:r>
            <a:r>
              <a:rPr sz="900" spc="-15" dirty="0">
                <a:latin typeface="Calibri"/>
                <a:cs typeface="Calibri"/>
              </a:rPr>
              <a:t>şi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0" dirty="0">
                <a:latin typeface="Calibri"/>
                <a:cs typeface="Calibri"/>
              </a:rPr>
              <a:t>fost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0" dirty="0">
                <a:latin typeface="Calibri"/>
                <a:cs typeface="Calibri"/>
              </a:rPr>
              <a:t>273,0 </a:t>
            </a:r>
            <a:r>
              <a:rPr sz="900" spc="-25" dirty="0">
                <a:latin typeface="Calibri"/>
                <a:cs typeface="Calibri"/>
              </a:rPr>
              <a:t>(97,0; </a:t>
            </a:r>
            <a:r>
              <a:rPr sz="900" spc="-20" dirty="0">
                <a:latin typeface="Calibri"/>
                <a:cs typeface="Calibri"/>
              </a:rPr>
              <a:t>NE) zile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5" dirty="0">
                <a:latin typeface="Calibri"/>
                <a:cs typeface="Calibri"/>
              </a:rPr>
              <a:t>grupul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sz="900" spc="-25" dirty="0">
                <a:latin typeface="Calibri"/>
                <a:cs typeface="Calibri"/>
              </a:rPr>
              <a:t>placebo </a:t>
            </a:r>
            <a:r>
              <a:rPr sz="900" dirty="0">
                <a:latin typeface="Calibri"/>
                <a:cs typeface="Calibri"/>
              </a:rPr>
              <a:t>+ </a:t>
            </a:r>
            <a:r>
              <a:rPr sz="900" spc="-25" dirty="0">
                <a:latin typeface="Calibri"/>
                <a:cs typeface="Calibri"/>
              </a:rPr>
              <a:t>SSRI/SNRI </a:t>
            </a:r>
            <a:r>
              <a:rPr sz="900" spc="-15" dirty="0">
                <a:latin typeface="Calibri"/>
                <a:cs typeface="Calibri"/>
              </a:rPr>
              <a:t>la </a:t>
            </a:r>
            <a:r>
              <a:rPr sz="900" spc="-30" dirty="0">
                <a:latin typeface="Calibri"/>
                <a:cs typeface="Calibri"/>
              </a:rPr>
              <a:t>pacienţii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sz="900" spc="-25" dirty="0">
                <a:latin typeface="Calibri"/>
                <a:cs typeface="Calibri"/>
              </a:rPr>
              <a:t>remisiune stabilă. </a:t>
            </a:r>
            <a:r>
              <a:rPr sz="900" spc="-20" dirty="0">
                <a:latin typeface="Calibri"/>
                <a:cs typeface="Calibri"/>
              </a:rPr>
              <a:t>†HR </a:t>
            </a:r>
            <a:r>
              <a:rPr sz="900" spc="-15" dirty="0">
                <a:latin typeface="Calibri"/>
                <a:cs typeface="Calibri"/>
              </a:rPr>
              <a:t>şi CI </a:t>
            </a:r>
            <a:r>
              <a:rPr sz="900" spc="-30" dirty="0">
                <a:latin typeface="Calibri"/>
                <a:cs typeface="Calibri"/>
              </a:rPr>
              <a:t>reprezintă estimări  </a:t>
            </a:r>
            <a:r>
              <a:rPr sz="900" spc="-25" dirty="0">
                <a:latin typeface="Calibri"/>
                <a:cs typeface="Calibri"/>
              </a:rPr>
              <a:t>ponderate </a:t>
            </a:r>
            <a:r>
              <a:rPr sz="900" spc="-15" dirty="0">
                <a:latin typeface="Calibri"/>
                <a:cs typeface="Calibri"/>
              </a:rPr>
              <a:t>pe </a:t>
            </a:r>
            <a:r>
              <a:rPr sz="900" spc="-20" dirty="0">
                <a:latin typeface="Calibri"/>
                <a:cs typeface="Calibri"/>
              </a:rPr>
              <a:t>baza </a:t>
            </a:r>
            <a:r>
              <a:rPr sz="900" spc="-25" dirty="0">
                <a:latin typeface="Calibri"/>
                <a:cs typeface="Calibri"/>
              </a:rPr>
              <a:t>metodei Wassmer </a:t>
            </a:r>
            <a:r>
              <a:rPr sz="900" spc="-15" dirty="0">
                <a:latin typeface="Calibri"/>
                <a:cs typeface="Calibri"/>
              </a:rPr>
              <a:t>şi au </a:t>
            </a:r>
            <a:r>
              <a:rPr sz="900" spc="-20" dirty="0">
                <a:latin typeface="Calibri"/>
                <a:cs typeface="Calibri"/>
              </a:rPr>
              <a:t>fost </a:t>
            </a:r>
            <a:r>
              <a:rPr sz="900" spc="-25" dirty="0">
                <a:latin typeface="Calibri"/>
                <a:cs typeface="Calibri"/>
              </a:rPr>
              <a:t>calculate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sz="900" spc="-25" dirty="0">
                <a:latin typeface="Calibri"/>
                <a:cs typeface="Calibri"/>
              </a:rPr>
              <a:t>ajutorul pachetelor gsDesign </a:t>
            </a:r>
            <a:r>
              <a:rPr sz="900" spc="-15" dirty="0">
                <a:latin typeface="Calibri"/>
                <a:cs typeface="Calibri"/>
              </a:rPr>
              <a:t>şi </a:t>
            </a:r>
            <a:r>
              <a:rPr sz="900" spc="-25" dirty="0">
                <a:latin typeface="Calibri"/>
                <a:cs typeface="Calibri"/>
              </a:rPr>
              <a:t>mvtnorm </a:t>
            </a:r>
            <a:r>
              <a:rPr sz="900" spc="-15" dirty="0">
                <a:latin typeface="Calibri"/>
                <a:cs typeface="Calibri"/>
              </a:rPr>
              <a:t>in R. </a:t>
            </a:r>
            <a:r>
              <a:rPr sz="900" b="1" dirty="0">
                <a:latin typeface="Calibri"/>
                <a:cs typeface="Calibri"/>
              </a:rPr>
              <a:t>‡ </a:t>
            </a:r>
            <a:r>
              <a:rPr sz="900" spc="-15" dirty="0">
                <a:latin typeface="Calibri"/>
                <a:cs typeface="Calibri"/>
              </a:rPr>
              <a:t>Un </a:t>
            </a:r>
            <a:r>
              <a:rPr sz="900" spc="-25" dirty="0">
                <a:latin typeface="Calibri"/>
                <a:cs typeface="Calibri"/>
              </a:rPr>
              <a:t>răspuns stabil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0" dirty="0">
                <a:latin typeface="Calibri"/>
                <a:cs typeface="Calibri"/>
              </a:rPr>
              <a:t>fost </a:t>
            </a:r>
            <a:r>
              <a:rPr sz="900" spc="-25" dirty="0">
                <a:latin typeface="Calibri"/>
                <a:cs typeface="Calibri"/>
              </a:rPr>
              <a:t>definit prin </a:t>
            </a:r>
            <a:r>
              <a:rPr sz="900" spc="-30" dirty="0">
                <a:latin typeface="Calibri"/>
                <a:cs typeface="Calibri"/>
              </a:rPr>
              <a:t>pacienţii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sz="900" dirty="0">
                <a:latin typeface="Calibri"/>
                <a:cs typeface="Calibri"/>
              </a:rPr>
              <a:t>o </a:t>
            </a:r>
            <a:r>
              <a:rPr sz="900" spc="-30" dirty="0">
                <a:latin typeface="Calibri"/>
                <a:cs typeface="Calibri"/>
              </a:rPr>
              <a:t>reducere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sz="900" spc="-20" dirty="0">
                <a:latin typeface="Calibri"/>
                <a:cs typeface="Calibri"/>
              </a:rPr>
              <a:t>≥50%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5" dirty="0">
                <a:latin typeface="Calibri"/>
                <a:cs typeface="Calibri"/>
              </a:rPr>
              <a:t>scorului total MADRS </a:t>
            </a:r>
            <a:r>
              <a:rPr sz="900" spc="-20" dirty="0">
                <a:latin typeface="Calibri"/>
                <a:cs typeface="Calibri"/>
              </a:rPr>
              <a:t>faţă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momentul iniţial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5" dirty="0">
                <a:latin typeface="Calibri"/>
                <a:cs typeface="Calibri"/>
              </a:rPr>
              <a:t>ultimele </a:t>
            </a:r>
            <a:r>
              <a:rPr sz="900" dirty="0">
                <a:latin typeface="Calibri"/>
                <a:cs typeface="Calibri"/>
              </a:rPr>
              <a:t>2 </a:t>
            </a:r>
            <a:r>
              <a:rPr sz="900" spc="-25" dirty="0">
                <a:latin typeface="Calibri"/>
                <a:cs typeface="Calibri"/>
              </a:rPr>
              <a:t>săptămâni </a:t>
            </a:r>
            <a:r>
              <a:rPr sz="900" spc="-20" dirty="0">
                <a:latin typeface="Calibri"/>
                <a:cs typeface="Calibri"/>
              </a:rPr>
              <a:t>ale fazei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optimizare,  </a:t>
            </a:r>
            <a:r>
              <a:rPr sz="900" spc="-20" dirty="0">
                <a:latin typeface="Calibri"/>
                <a:cs typeface="Calibri"/>
              </a:rPr>
              <a:t>dar care </a:t>
            </a:r>
            <a:r>
              <a:rPr sz="900" spc="-15" dirty="0">
                <a:latin typeface="Calibri"/>
                <a:cs typeface="Calibri"/>
              </a:rPr>
              <a:t>nu au </a:t>
            </a:r>
            <a:r>
              <a:rPr sz="900" spc="-25" dirty="0">
                <a:latin typeface="Calibri"/>
                <a:cs typeface="Calibri"/>
              </a:rPr>
              <a:t>îndeplinit criteriile pentru remisiune stabilă. </a:t>
            </a:r>
            <a:r>
              <a:rPr sz="900" b="1" dirty="0">
                <a:latin typeface="Calibri"/>
                <a:cs typeface="Calibri"/>
              </a:rPr>
              <a:t>§ </a:t>
            </a:r>
            <a:r>
              <a:rPr sz="900" spc="-25" dirty="0">
                <a:latin typeface="Calibri"/>
                <a:cs typeface="Calibri"/>
              </a:rPr>
              <a:t>Analiza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regresie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5" dirty="0">
                <a:latin typeface="Calibri"/>
                <a:cs typeface="Calibri"/>
              </a:rPr>
              <a:t>datelor supravieţuirii </a:t>
            </a:r>
            <a:r>
              <a:rPr sz="900" spc="-15" dirty="0">
                <a:latin typeface="Calibri"/>
                <a:cs typeface="Calibri"/>
              </a:rPr>
              <a:t>pe </a:t>
            </a:r>
            <a:r>
              <a:rPr sz="900" spc="-20" dirty="0">
                <a:latin typeface="Calibri"/>
                <a:cs typeface="Calibri"/>
              </a:rPr>
              <a:t>baza </a:t>
            </a:r>
            <a:r>
              <a:rPr sz="900" spc="-25" dirty="0">
                <a:latin typeface="Calibri"/>
                <a:cs typeface="Calibri"/>
              </a:rPr>
              <a:t>modelului </a:t>
            </a:r>
            <a:r>
              <a:rPr sz="900" spc="-15" dirty="0">
                <a:latin typeface="Calibri"/>
                <a:cs typeface="Calibri"/>
              </a:rPr>
              <a:t>Cox al </a:t>
            </a:r>
            <a:r>
              <a:rPr sz="900" spc="-30" dirty="0">
                <a:latin typeface="Calibri"/>
                <a:cs typeface="Calibri"/>
              </a:rPr>
              <a:t>riscurilor </a:t>
            </a:r>
            <a:r>
              <a:rPr sz="900" spc="-25" dirty="0">
                <a:latin typeface="Calibri"/>
                <a:cs typeface="Calibri"/>
              </a:rPr>
              <a:t>proporţionale având tratamentul </a:t>
            </a:r>
            <a:r>
              <a:rPr sz="900" spc="-15" dirty="0">
                <a:latin typeface="Calibri"/>
                <a:cs typeface="Calibri"/>
              </a:rPr>
              <a:t>ca </a:t>
            </a:r>
            <a:r>
              <a:rPr sz="900" spc="-25" dirty="0">
                <a:latin typeface="Calibri"/>
                <a:cs typeface="Calibri"/>
              </a:rPr>
              <a:t>factor.</a:t>
            </a:r>
            <a:endParaRPr sz="900" dirty="0">
              <a:latin typeface="Calibri"/>
              <a:cs typeface="Calibri"/>
            </a:endParaRPr>
          </a:p>
          <a:p>
            <a:pPr marL="12700">
              <a:lnSpc>
                <a:spcPts val="965"/>
              </a:lnSpc>
            </a:pPr>
            <a:r>
              <a:rPr sz="900" spc="-25" dirty="0">
                <a:latin typeface="Calibri"/>
                <a:cs typeface="Calibri"/>
              </a:rPr>
              <a:t>Daly </a:t>
            </a:r>
            <a:r>
              <a:rPr sz="900" spc="-10" dirty="0">
                <a:latin typeface="Calibri"/>
                <a:cs typeface="Calibri"/>
              </a:rPr>
              <a:t>E, </a:t>
            </a:r>
            <a:r>
              <a:rPr sz="900" spc="-15" dirty="0">
                <a:latin typeface="Calibri"/>
                <a:cs typeface="Calibri"/>
              </a:rPr>
              <a:t>et </a:t>
            </a:r>
            <a:r>
              <a:rPr sz="900" spc="-20" dirty="0">
                <a:latin typeface="Calibri"/>
                <a:cs typeface="Calibri"/>
              </a:rPr>
              <a:t>al. </a:t>
            </a:r>
            <a:r>
              <a:rPr sz="900" i="1" spc="-25" dirty="0">
                <a:latin typeface="Calibri"/>
                <a:cs typeface="Calibri"/>
              </a:rPr>
              <a:t>JAMA Psychiatry</a:t>
            </a:r>
            <a:r>
              <a:rPr sz="900" spc="-25" dirty="0">
                <a:latin typeface="Calibri"/>
                <a:cs typeface="Calibri"/>
              </a:rPr>
              <a:t>.</a:t>
            </a:r>
            <a:r>
              <a:rPr sz="900" spc="-100" dirty="0">
                <a:latin typeface="Calibri"/>
                <a:cs typeface="Calibri"/>
              </a:rPr>
              <a:t> </a:t>
            </a:r>
            <a:r>
              <a:rPr sz="900" spc="-30" dirty="0">
                <a:latin typeface="Calibri"/>
                <a:cs typeface="Calibri"/>
              </a:rPr>
              <a:t>2019;76:893–903.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174" y="3541679"/>
            <a:ext cx="366395" cy="429259"/>
          </a:xfrm>
          <a:prstGeom prst="rect">
            <a:avLst/>
          </a:prstGeom>
        </p:spPr>
        <p:txBody>
          <a:bodyPr vert="vert270" wrap="square" lIns="0" tIns="304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000" b="1" spc="-15" dirty="0">
                <a:latin typeface="Arial Unicode MS"/>
                <a:cs typeface="Arial Unicode MS"/>
              </a:rPr>
              <a:t>Zile</a:t>
            </a:r>
            <a:endParaRPr sz="2000" dirty="0">
              <a:latin typeface="Arial Unicode MS"/>
              <a:cs typeface="Arial Unicode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883907" y="2311907"/>
            <a:ext cx="108203" cy="1082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997073" y="2252360"/>
            <a:ext cx="233553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lang="ro-RO" sz="1200" spc="-25" dirty="0">
                <a:latin typeface="Arial Unicode MS"/>
                <a:cs typeface="Arial Unicode MS"/>
              </a:rPr>
              <a:t>Esketamină</a:t>
            </a:r>
            <a:r>
              <a:rPr sz="1200" spc="-37" baseline="2430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+ </a:t>
            </a:r>
            <a:r>
              <a:rPr sz="1200" spc="-25" dirty="0">
                <a:latin typeface="Arial Unicode MS"/>
                <a:cs typeface="Arial Unicode MS"/>
              </a:rPr>
              <a:t>SSRI/SNRI</a:t>
            </a:r>
            <a:r>
              <a:rPr sz="1200" spc="-190" dirty="0">
                <a:latin typeface="Arial Unicode MS"/>
                <a:cs typeface="Arial Unicode MS"/>
              </a:rPr>
              <a:t> </a:t>
            </a:r>
            <a:r>
              <a:rPr sz="1200" spc="-20" dirty="0">
                <a:latin typeface="Arial Unicode MS"/>
                <a:cs typeface="Arial Unicode MS"/>
              </a:rPr>
              <a:t>(n=62)</a:t>
            </a:r>
            <a:endParaRPr sz="1200" dirty="0">
              <a:latin typeface="Arial Unicode MS"/>
              <a:cs typeface="Arial Unicode M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465564" y="2311907"/>
            <a:ext cx="108203" cy="1082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9604781" y="2252360"/>
            <a:ext cx="19304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latin typeface="Arial Unicode MS"/>
                <a:cs typeface="Arial Unicode MS"/>
              </a:rPr>
              <a:t>Placebo </a:t>
            </a:r>
            <a:r>
              <a:rPr sz="1200" dirty="0">
                <a:latin typeface="Arial Unicode MS"/>
                <a:cs typeface="Arial Unicode MS"/>
              </a:rPr>
              <a:t>+ </a:t>
            </a:r>
            <a:r>
              <a:rPr sz="1200" spc="-25" dirty="0">
                <a:latin typeface="Arial Unicode MS"/>
                <a:cs typeface="Arial Unicode MS"/>
              </a:rPr>
              <a:t>SSRI/SNRI</a:t>
            </a:r>
            <a:r>
              <a:rPr sz="1200" spc="-155" dirty="0">
                <a:latin typeface="Arial Unicode MS"/>
                <a:cs typeface="Arial Unicode MS"/>
              </a:rPr>
              <a:t> </a:t>
            </a:r>
            <a:r>
              <a:rPr sz="1200" spc="-25" dirty="0">
                <a:latin typeface="Arial Unicode MS"/>
                <a:cs typeface="Arial Unicode MS"/>
              </a:rPr>
              <a:t>(n=59)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38783" y="2252360"/>
            <a:ext cx="458914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2646045" algn="l"/>
              </a:tabLst>
            </a:pPr>
            <a:r>
              <a:rPr lang="ro-RO" sz="1200" spc="-25" dirty="0">
                <a:latin typeface="Arial Unicode MS"/>
                <a:cs typeface="Arial Unicode MS"/>
              </a:rPr>
              <a:t>Esketamină</a:t>
            </a:r>
            <a:r>
              <a:rPr sz="1200" spc="-37" baseline="24305" dirty="0">
                <a:latin typeface="Arial Unicode MS"/>
                <a:cs typeface="Arial Unicode MS"/>
              </a:rPr>
              <a:t>  </a:t>
            </a:r>
            <a:r>
              <a:rPr sz="1200" dirty="0">
                <a:latin typeface="Arial Unicode MS"/>
                <a:cs typeface="Arial Unicode MS"/>
              </a:rPr>
              <a:t>+</a:t>
            </a:r>
            <a:r>
              <a:rPr sz="1200" spc="-110" dirty="0">
                <a:latin typeface="Arial Unicode MS"/>
                <a:cs typeface="Arial Unicode MS"/>
              </a:rPr>
              <a:t> </a:t>
            </a:r>
            <a:r>
              <a:rPr sz="1200" spc="-25" dirty="0">
                <a:latin typeface="Arial Unicode MS"/>
                <a:cs typeface="Arial Unicode MS"/>
              </a:rPr>
              <a:t>SSRI/SNRI</a:t>
            </a:r>
            <a:r>
              <a:rPr sz="1200" spc="-15" dirty="0">
                <a:latin typeface="Arial Unicode MS"/>
                <a:cs typeface="Arial Unicode MS"/>
              </a:rPr>
              <a:t> </a:t>
            </a:r>
            <a:r>
              <a:rPr sz="1200" spc="-20" dirty="0">
                <a:latin typeface="Arial Unicode MS"/>
                <a:cs typeface="Arial Unicode MS"/>
              </a:rPr>
              <a:t>(n=90)	Placebo </a:t>
            </a:r>
            <a:r>
              <a:rPr sz="1200" dirty="0">
                <a:latin typeface="Arial Unicode MS"/>
                <a:cs typeface="Arial Unicode MS"/>
              </a:rPr>
              <a:t>+ </a:t>
            </a:r>
            <a:r>
              <a:rPr sz="1200" spc="-25" dirty="0">
                <a:latin typeface="Arial Unicode MS"/>
                <a:cs typeface="Arial Unicode MS"/>
              </a:rPr>
              <a:t>SSRI/SNRI</a:t>
            </a:r>
            <a:r>
              <a:rPr sz="1200" spc="-145" dirty="0">
                <a:latin typeface="Arial Unicode MS"/>
                <a:cs typeface="Arial Unicode MS"/>
              </a:rPr>
              <a:t> </a:t>
            </a:r>
            <a:r>
              <a:rPr sz="1200" spc="-25" dirty="0">
                <a:latin typeface="Arial Unicode MS"/>
                <a:cs typeface="Arial Unicode MS"/>
              </a:rPr>
              <a:t>(n=86)</a:t>
            </a:r>
            <a:endParaRPr sz="1200" dirty="0">
              <a:latin typeface="Arial Unicode MS"/>
              <a:cs typeface="Arial Unicode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451624" y="5102418"/>
            <a:ext cx="248539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Arial Unicode MS"/>
                <a:cs typeface="Arial Unicode MS"/>
              </a:rPr>
              <a:t>Grafic </a:t>
            </a:r>
            <a:r>
              <a:rPr sz="900" dirty="0">
                <a:latin typeface="Arial Unicode MS"/>
                <a:cs typeface="Arial Unicode MS"/>
              </a:rPr>
              <a:t>adaptat după </a:t>
            </a:r>
            <a:r>
              <a:rPr sz="900" spc="-5" dirty="0">
                <a:latin typeface="Arial Unicode MS"/>
                <a:cs typeface="Arial Unicode MS"/>
              </a:rPr>
              <a:t>Daly </a:t>
            </a:r>
            <a:r>
              <a:rPr sz="900" dirty="0">
                <a:latin typeface="Arial Unicode MS"/>
                <a:cs typeface="Arial Unicode MS"/>
              </a:rPr>
              <a:t>E şi </a:t>
            </a:r>
            <a:r>
              <a:rPr sz="900" spc="-5" dirty="0">
                <a:latin typeface="Arial Unicode MS"/>
                <a:cs typeface="Arial Unicode MS"/>
              </a:rPr>
              <a:t>colaboratorii,</a:t>
            </a:r>
            <a:r>
              <a:rPr sz="900" spc="-85" dirty="0">
                <a:latin typeface="Arial Unicode MS"/>
                <a:cs typeface="Arial Unicode MS"/>
              </a:rPr>
              <a:t> </a:t>
            </a:r>
            <a:r>
              <a:rPr sz="900" dirty="0">
                <a:latin typeface="Arial Unicode MS"/>
                <a:cs typeface="Arial Unicode MS"/>
              </a:rPr>
              <a:t>2019</a:t>
            </a:r>
            <a:endParaRPr sz="900">
              <a:latin typeface="Arial Unicode MS"/>
              <a:cs typeface="Arial Unicode MS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120139" y="2319527"/>
            <a:ext cx="2702560" cy="116205"/>
            <a:chOff x="1120139" y="2319527"/>
            <a:chExt cx="2702560" cy="116205"/>
          </a:xfrm>
        </p:grpSpPr>
        <p:sp>
          <p:nvSpPr>
            <p:cNvPr id="20" name="object 20"/>
            <p:cNvSpPr/>
            <p:nvPr/>
          </p:nvSpPr>
          <p:spPr>
            <a:xfrm>
              <a:off x="1120139" y="2327147"/>
              <a:ext cx="108203" cy="10820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713988" y="2319527"/>
              <a:ext cx="108203" cy="10820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6635798" y="1481556"/>
            <a:ext cx="5170170" cy="45974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644014" marR="30480" indent="-1606550">
              <a:lnSpc>
                <a:spcPts val="1620"/>
              </a:lnSpc>
              <a:spcBef>
                <a:spcPts val="305"/>
              </a:spcBef>
            </a:pPr>
            <a:r>
              <a:rPr sz="1500" spc="-25" dirty="0">
                <a:solidFill>
                  <a:srgbClr val="1D1C1C"/>
                </a:solidFill>
                <a:latin typeface="Arial Unicode MS"/>
                <a:cs typeface="Arial Unicode MS"/>
              </a:rPr>
              <a:t>Timpul </a:t>
            </a:r>
            <a:r>
              <a:rPr sz="1500" spc="-20" dirty="0">
                <a:solidFill>
                  <a:srgbClr val="1D1C1C"/>
                </a:solidFill>
                <a:latin typeface="Arial Unicode MS"/>
                <a:cs typeface="Arial Unicode MS"/>
              </a:rPr>
              <a:t>median </a:t>
            </a:r>
            <a:r>
              <a:rPr sz="1500" spc="-15" dirty="0">
                <a:solidFill>
                  <a:srgbClr val="1D1C1C"/>
                </a:solidFill>
                <a:latin typeface="Arial Unicode MS"/>
                <a:cs typeface="Arial Unicode MS"/>
              </a:rPr>
              <a:t>până la </a:t>
            </a:r>
            <a:r>
              <a:rPr sz="1500" spc="-20" dirty="0">
                <a:solidFill>
                  <a:srgbClr val="1D1C1C"/>
                </a:solidFill>
                <a:latin typeface="Arial Unicode MS"/>
                <a:cs typeface="Arial Unicode MS"/>
              </a:rPr>
              <a:t>recădere </a:t>
            </a:r>
            <a:r>
              <a:rPr sz="1500" spc="-15" dirty="0">
                <a:solidFill>
                  <a:srgbClr val="1D1C1C"/>
                </a:solidFill>
                <a:latin typeface="Arial Unicode MS"/>
                <a:cs typeface="Arial Unicode MS"/>
              </a:rPr>
              <a:t>la </a:t>
            </a:r>
            <a:r>
              <a:rPr sz="1500" spc="-20" dirty="0">
                <a:solidFill>
                  <a:srgbClr val="1D1C1C"/>
                </a:solidFill>
                <a:latin typeface="Arial Unicode MS"/>
                <a:cs typeface="Arial Unicode MS"/>
              </a:rPr>
              <a:t>pacienţii </a:t>
            </a:r>
            <a:r>
              <a:rPr sz="1500" spc="-10" dirty="0">
                <a:solidFill>
                  <a:srgbClr val="1D1C1C"/>
                </a:solidFill>
                <a:latin typeface="Arial Unicode MS"/>
                <a:cs typeface="Arial Unicode MS"/>
              </a:rPr>
              <a:t>cu </a:t>
            </a:r>
            <a:r>
              <a:rPr sz="1500" spc="-20" dirty="0">
                <a:solidFill>
                  <a:srgbClr val="1D1C1C"/>
                </a:solidFill>
                <a:latin typeface="Arial Unicode MS"/>
                <a:cs typeface="Arial Unicode MS"/>
              </a:rPr>
              <a:t>răspuns</a:t>
            </a:r>
            <a:r>
              <a:rPr sz="1500" spc="-18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500" spc="-20" dirty="0">
                <a:solidFill>
                  <a:srgbClr val="1D1C1C"/>
                </a:solidFill>
                <a:latin typeface="Arial Unicode MS"/>
                <a:cs typeface="Arial Unicode MS"/>
              </a:rPr>
              <a:t>stabil</a:t>
            </a:r>
            <a:r>
              <a:rPr sz="1500" spc="-30" baseline="25000" dirty="0">
                <a:solidFill>
                  <a:srgbClr val="1D1C1C"/>
                </a:solidFill>
                <a:latin typeface="Arial Unicode MS"/>
                <a:cs typeface="Arial Unicode MS"/>
              </a:rPr>
              <a:t>‡  </a:t>
            </a:r>
            <a:r>
              <a:rPr sz="1500" spc="-20" dirty="0">
                <a:solidFill>
                  <a:srgbClr val="1D1C1C"/>
                </a:solidFill>
                <a:latin typeface="Arial Unicode MS"/>
                <a:cs typeface="Arial Unicode MS"/>
              </a:rPr>
              <a:t>(criteriu final</a:t>
            </a:r>
            <a:r>
              <a:rPr sz="1500" spc="-5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500" spc="-20" dirty="0">
                <a:solidFill>
                  <a:srgbClr val="1D1C1C"/>
                </a:solidFill>
                <a:latin typeface="Arial Unicode MS"/>
                <a:cs typeface="Arial Unicode MS"/>
              </a:rPr>
              <a:t>secundar)</a:t>
            </a:r>
            <a:endParaRPr sz="1500">
              <a:latin typeface="Arial Unicode MS"/>
              <a:cs typeface="Arial Unicode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66212" y="1471079"/>
            <a:ext cx="4761230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710"/>
              </a:lnSpc>
              <a:spcBef>
                <a:spcPts val="100"/>
              </a:spcBef>
            </a:pPr>
            <a:r>
              <a:rPr sz="1500" spc="-25" dirty="0">
                <a:solidFill>
                  <a:srgbClr val="1D1C1C"/>
                </a:solidFill>
                <a:latin typeface="Arial Unicode MS"/>
                <a:cs typeface="Arial Unicode MS"/>
              </a:rPr>
              <a:t>Timpul </a:t>
            </a:r>
            <a:r>
              <a:rPr sz="1500" spc="-20" dirty="0">
                <a:solidFill>
                  <a:srgbClr val="1D1C1C"/>
                </a:solidFill>
                <a:latin typeface="Arial Unicode MS"/>
                <a:cs typeface="Arial Unicode MS"/>
              </a:rPr>
              <a:t>median </a:t>
            </a:r>
            <a:r>
              <a:rPr sz="1500" spc="-15" dirty="0">
                <a:solidFill>
                  <a:srgbClr val="1D1C1C"/>
                </a:solidFill>
                <a:latin typeface="Arial Unicode MS"/>
                <a:cs typeface="Arial Unicode MS"/>
              </a:rPr>
              <a:t>până la </a:t>
            </a:r>
            <a:r>
              <a:rPr sz="1500" spc="-20" dirty="0">
                <a:solidFill>
                  <a:srgbClr val="1D1C1C"/>
                </a:solidFill>
                <a:latin typeface="Arial Unicode MS"/>
                <a:cs typeface="Arial Unicode MS"/>
              </a:rPr>
              <a:t>recădere </a:t>
            </a:r>
            <a:r>
              <a:rPr sz="1500" spc="-15" dirty="0">
                <a:solidFill>
                  <a:srgbClr val="1D1C1C"/>
                </a:solidFill>
                <a:latin typeface="Arial Unicode MS"/>
                <a:cs typeface="Arial Unicode MS"/>
              </a:rPr>
              <a:t>la </a:t>
            </a:r>
            <a:r>
              <a:rPr sz="1500" spc="-20" dirty="0">
                <a:solidFill>
                  <a:srgbClr val="1D1C1C"/>
                </a:solidFill>
                <a:latin typeface="Arial Unicode MS"/>
                <a:cs typeface="Arial Unicode MS"/>
              </a:rPr>
              <a:t>pacienţii </a:t>
            </a:r>
            <a:r>
              <a:rPr sz="1500" spc="-10" dirty="0">
                <a:solidFill>
                  <a:srgbClr val="1D1C1C"/>
                </a:solidFill>
                <a:latin typeface="Arial Unicode MS"/>
                <a:cs typeface="Arial Unicode MS"/>
              </a:rPr>
              <a:t>cu</a:t>
            </a:r>
            <a:r>
              <a:rPr sz="1500" spc="-15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500" spc="-25" dirty="0">
                <a:solidFill>
                  <a:srgbClr val="1D1C1C"/>
                </a:solidFill>
                <a:latin typeface="Arial Unicode MS"/>
                <a:cs typeface="Arial Unicode MS"/>
              </a:rPr>
              <a:t>remisiune</a:t>
            </a:r>
            <a:endParaRPr sz="1500">
              <a:latin typeface="Arial Unicode MS"/>
              <a:cs typeface="Arial Unicode MS"/>
            </a:endParaRPr>
          </a:p>
          <a:p>
            <a:pPr marL="3175" algn="ctr">
              <a:lnSpc>
                <a:spcPts val="1710"/>
              </a:lnSpc>
            </a:pPr>
            <a:r>
              <a:rPr sz="1500" spc="-20" dirty="0">
                <a:solidFill>
                  <a:srgbClr val="1D1C1C"/>
                </a:solidFill>
                <a:latin typeface="Arial Unicode MS"/>
                <a:cs typeface="Arial Unicode MS"/>
              </a:rPr>
              <a:t>stabilă</a:t>
            </a:r>
            <a:r>
              <a:rPr sz="1500" spc="-30" baseline="16666" dirty="0">
                <a:solidFill>
                  <a:srgbClr val="1D1C1C"/>
                </a:solidFill>
                <a:latin typeface="Arial Unicode MS"/>
                <a:cs typeface="Arial Unicode MS"/>
              </a:rPr>
              <a:t>*</a:t>
            </a:r>
            <a:endParaRPr sz="1500" baseline="16666">
              <a:latin typeface="Arial Unicode MS"/>
              <a:cs typeface="Arial Unicode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14997" y="1882504"/>
            <a:ext cx="186499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20" dirty="0">
                <a:solidFill>
                  <a:srgbClr val="1D1C1C"/>
                </a:solidFill>
                <a:latin typeface="Arial Unicode MS"/>
                <a:cs typeface="Arial Unicode MS"/>
              </a:rPr>
              <a:t>(criteriul final</a:t>
            </a:r>
            <a:r>
              <a:rPr sz="1500" spc="-11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500" spc="-25" dirty="0">
                <a:solidFill>
                  <a:srgbClr val="1D1C1C"/>
                </a:solidFill>
                <a:latin typeface="Arial Unicode MS"/>
                <a:cs typeface="Arial Unicode MS"/>
              </a:rPr>
              <a:t>principal)</a:t>
            </a:r>
            <a:endParaRPr sz="1500">
              <a:latin typeface="Arial Unicode MS"/>
              <a:cs typeface="Arial Unicode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458228" y="4190890"/>
            <a:ext cx="2626995" cy="354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1295"/>
              </a:lnSpc>
              <a:spcBef>
                <a:spcPts val="100"/>
              </a:spcBef>
            </a:pPr>
            <a:r>
              <a:rPr lang="ro-RO" sz="12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Esketamină</a:t>
            </a:r>
            <a:r>
              <a:rPr sz="1200" b="1" spc="-30" baseline="2430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200" b="1" spc="-5" dirty="0">
                <a:solidFill>
                  <a:srgbClr val="1D1C1C"/>
                </a:solidFill>
                <a:latin typeface="Arial Unicode MS"/>
                <a:cs typeface="Arial Unicode MS"/>
              </a:rPr>
              <a:t>+ </a:t>
            </a:r>
            <a:r>
              <a:rPr sz="12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SSRI/SNRI</a:t>
            </a:r>
            <a:r>
              <a:rPr sz="1200" b="1" spc="-5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200" b="1" spc="-25" dirty="0">
                <a:solidFill>
                  <a:srgbClr val="1D1C1C"/>
                </a:solidFill>
                <a:latin typeface="Arial Unicode MS"/>
                <a:cs typeface="Arial Unicode MS"/>
              </a:rPr>
              <a:t>comparativ</a:t>
            </a:r>
            <a:endParaRPr sz="1200" dirty="0">
              <a:latin typeface="Arial Unicode MS"/>
              <a:cs typeface="Arial Unicode MS"/>
            </a:endParaRPr>
          </a:p>
          <a:p>
            <a:pPr marL="109220">
              <a:lnSpc>
                <a:spcPts val="1295"/>
              </a:lnSpc>
            </a:pPr>
            <a:r>
              <a:rPr sz="1200" b="1" spc="-10" dirty="0">
                <a:solidFill>
                  <a:srgbClr val="1D1C1C"/>
                </a:solidFill>
                <a:latin typeface="Arial Unicode MS"/>
                <a:cs typeface="Arial Unicode MS"/>
              </a:rPr>
              <a:t>cu</a:t>
            </a:r>
            <a:r>
              <a:rPr sz="1200" b="1" spc="-6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2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placebo</a:t>
            </a:r>
            <a:r>
              <a:rPr sz="1200" b="1" spc="-8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2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spray</a:t>
            </a:r>
            <a:r>
              <a:rPr sz="1200" b="1" spc="-7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2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nazal</a:t>
            </a:r>
            <a:r>
              <a:rPr sz="1200" b="1" spc="-8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200" b="1" spc="-5" dirty="0">
                <a:solidFill>
                  <a:srgbClr val="1D1C1C"/>
                </a:solidFill>
                <a:latin typeface="Arial Unicode MS"/>
                <a:cs typeface="Arial Unicode MS"/>
              </a:rPr>
              <a:t>+</a:t>
            </a:r>
            <a:r>
              <a:rPr sz="1200" b="1" spc="-4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200" b="1" spc="-25" dirty="0">
                <a:solidFill>
                  <a:srgbClr val="1D1C1C"/>
                </a:solidFill>
                <a:latin typeface="Arial Unicode MS"/>
                <a:cs typeface="Arial Unicode MS"/>
              </a:rPr>
              <a:t>SSRI/SNRI</a:t>
            </a:r>
            <a:endParaRPr sz="1200" dirty="0">
              <a:latin typeface="Arial Unicode MS"/>
              <a:cs typeface="Arial Unicode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430288" y="4526170"/>
            <a:ext cx="268668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20" dirty="0">
                <a:latin typeface="Arial Unicode MS"/>
                <a:cs typeface="Arial Unicode MS"/>
              </a:rPr>
              <a:t>Rate </a:t>
            </a:r>
            <a:r>
              <a:rPr sz="1050" spc="-10" dirty="0">
                <a:latin typeface="Arial Unicode MS"/>
                <a:cs typeface="Arial Unicode MS"/>
              </a:rPr>
              <a:t>de </a:t>
            </a:r>
            <a:r>
              <a:rPr sz="1050" spc="-25" dirty="0">
                <a:latin typeface="Arial Unicode MS"/>
                <a:cs typeface="Arial Unicode MS"/>
              </a:rPr>
              <a:t>recădere: </a:t>
            </a:r>
            <a:r>
              <a:rPr sz="1050" spc="-20" dirty="0">
                <a:latin typeface="Arial Unicode MS"/>
                <a:cs typeface="Arial Unicode MS"/>
              </a:rPr>
              <a:t>25,8% </a:t>
            </a:r>
            <a:r>
              <a:rPr sz="1050" spc="-25" dirty="0">
                <a:latin typeface="Arial Unicode MS"/>
                <a:cs typeface="Arial Unicode MS"/>
              </a:rPr>
              <a:t>comparativ </a:t>
            </a:r>
            <a:r>
              <a:rPr sz="1050" spc="-10" dirty="0">
                <a:latin typeface="Arial Unicode MS"/>
                <a:cs typeface="Arial Unicode MS"/>
              </a:rPr>
              <a:t>cu</a:t>
            </a:r>
            <a:r>
              <a:rPr sz="1050" spc="-90" dirty="0">
                <a:latin typeface="Arial Unicode MS"/>
                <a:cs typeface="Arial Unicode MS"/>
              </a:rPr>
              <a:t> </a:t>
            </a:r>
            <a:r>
              <a:rPr sz="1050" spc="-20" dirty="0">
                <a:latin typeface="Arial Unicode MS"/>
                <a:cs typeface="Arial Unicode MS"/>
              </a:rPr>
              <a:t>57,6%</a:t>
            </a:r>
            <a:endParaRPr sz="1050">
              <a:latin typeface="Arial Unicode MS"/>
              <a:cs typeface="Arial Unicode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628371" y="4646993"/>
            <a:ext cx="2291080" cy="1955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050" spc="-20" dirty="0">
                <a:latin typeface="Arial Unicode MS"/>
                <a:cs typeface="Arial Unicode MS"/>
              </a:rPr>
              <a:t>(HR=0,30, </a:t>
            </a:r>
            <a:r>
              <a:rPr sz="1050" spc="-15" dirty="0">
                <a:latin typeface="Arial Unicode MS"/>
                <a:cs typeface="Arial Unicode MS"/>
              </a:rPr>
              <a:t>95% </a:t>
            </a:r>
            <a:r>
              <a:rPr sz="1050" spc="-25" dirty="0">
                <a:latin typeface="Arial Unicode MS"/>
                <a:cs typeface="Arial Unicode MS"/>
              </a:rPr>
              <a:t>CI=0,16–0,55;</a:t>
            </a:r>
            <a:r>
              <a:rPr sz="1050" spc="-85" dirty="0">
                <a:latin typeface="Arial Unicode MS"/>
                <a:cs typeface="Arial Unicode MS"/>
              </a:rPr>
              <a:t> </a:t>
            </a:r>
            <a:r>
              <a:rPr sz="1100" i="1" spc="-25" dirty="0">
                <a:latin typeface="Arial Unicode MS"/>
                <a:cs typeface="Arial Unicode MS"/>
              </a:rPr>
              <a:t>p</a:t>
            </a:r>
            <a:r>
              <a:rPr sz="1050" spc="-25" dirty="0">
                <a:latin typeface="Arial Unicode MS"/>
                <a:cs typeface="Arial Unicode MS"/>
              </a:rPr>
              <a:t>&lt;0,001)</a:t>
            </a:r>
            <a:endParaRPr sz="1050">
              <a:latin typeface="Arial Unicode MS"/>
              <a:cs typeface="Arial Unicode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50951" y="4208277"/>
            <a:ext cx="2626995" cy="354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1295"/>
              </a:lnSpc>
              <a:spcBef>
                <a:spcPts val="100"/>
              </a:spcBef>
            </a:pPr>
            <a:r>
              <a:rPr lang="ro-RO" sz="12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Esketamină</a:t>
            </a:r>
            <a:r>
              <a:rPr sz="1200" b="1" spc="-30" baseline="2430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200" b="1" spc="-5" dirty="0">
                <a:solidFill>
                  <a:srgbClr val="1D1C1C"/>
                </a:solidFill>
                <a:latin typeface="Arial Unicode MS"/>
                <a:cs typeface="Arial Unicode MS"/>
              </a:rPr>
              <a:t>+ </a:t>
            </a:r>
            <a:r>
              <a:rPr sz="12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SSRI/SNRI</a:t>
            </a:r>
            <a:r>
              <a:rPr sz="1200" b="1" spc="-5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200" b="1" spc="-25" dirty="0">
                <a:solidFill>
                  <a:srgbClr val="1D1C1C"/>
                </a:solidFill>
                <a:latin typeface="Arial Unicode MS"/>
                <a:cs typeface="Arial Unicode MS"/>
              </a:rPr>
              <a:t>comparativ</a:t>
            </a:r>
            <a:endParaRPr sz="1200" dirty="0">
              <a:latin typeface="Arial Unicode MS"/>
              <a:cs typeface="Arial Unicode MS"/>
            </a:endParaRPr>
          </a:p>
          <a:p>
            <a:pPr marL="109220">
              <a:lnSpc>
                <a:spcPts val="1295"/>
              </a:lnSpc>
            </a:pPr>
            <a:r>
              <a:rPr sz="1200" b="1" spc="-10" dirty="0">
                <a:solidFill>
                  <a:srgbClr val="1D1C1C"/>
                </a:solidFill>
                <a:latin typeface="Arial Unicode MS"/>
                <a:cs typeface="Arial Unicode MS"/>
              </a:rPr>
              <a:t>cu</a:t>
            </a:r>
            <a:r>
              <a:rPr sz="1200" b="1" spc="-6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2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placebo</a:t>
            </a:r>
            <a:r>
              <a:rPr sz="1200" b="1" spc="-8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2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spray</a:t>
            </a:r>
            <a:r>
              <a:rPr sz="1200" b="1" spc="-7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2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nazal</a:t>
            </a:r>
            <a:r>
              <a:rPr sz="1200" b="1" spc="-8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200" b="1" spc="-5" dirty="0">
                <a:solidFill>
                  <a:srgbClr val="1D1C1C"/>
                </a:solidFill>
                <a:latin typeface="Arial Unicode MS"/>
                <a:cs typeface="Arial Unicode MS"/>
              </a:rPr>
              <a:t>+</a:t>
            </a:r>
            <a:r>
              <a:rPr sz="1200" b="1" spc="-4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200" b="1" spc="-25" dirty="0">
                <a:solidFill>
                  <a:srgbClr val="1D1C1C"/>
                </a:solidFill>
                <a:latin typeface="Arial Unicode MS"/>
                <a:cs typeface="Arial Unicode MS"/>
              </a:rPr>
              <a:t>SSRI/SNRI</a:t>
            </a:r>
            <a:endParaRPr sz="1200" dirty="0">
              <a:latin typeface="Arial Unicode MS"/>
              <a:cs typeface="Arial Unicode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23011" y="4543557"/>
            <a:ext cx="268668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20" dirty="0">
                <a:latin typeface="Arial Unicode MS"/>
                <a:cs typeface="Arial Unicode MS"/>
              </a:rPr>
              <a:t>Rate </a:t>
            </a:r>
            <a:r>
              <a:rPr sz="1050" spc="-10" dirty="0">
                <a:latin typeface="Arial Unicode MS"/>
                <a:cs typeface="Arial Unicode MS"/>
              </a:rPr>
              <a:t>de </a:t>
            </a:r>
            <a:r>
              <a:rPr sz="1050" spc="-25" dirty="0">
                <a:latin typeface="Arial Unicode MS"/>
                <a:cs typeface="Arial Unicode MS"/>
              </a:rPr>
              <a:t>recădere: </a:t>
            </a:r>
            <a:r>
              <a:rPr sz="1050" spc="-20" dirty="0">
                <a:latin typeface="Arial Unicode MS"/>
                <a:cs typeface="Arial Unicode MS"/>
              </a:rPr>
              <a:t>26,7% </a:t>
            </a:r>
            <a:r>
              <a:rPr sz="1050" spc="-25" dirty="0">
                <a:latin typeface="Arial Unicode MS"/>
                <a:cs typeface="Arial Unicode MS"/>
              </a:rPr>
              <a:t>comparativ </a:t>
            </a:r>
            <a:r>
              <a:rPr sz="1050" spc="-10" dirty="0">
                <a:latin typeface="Arial Unicode MS"/>
                <a:cs typeface="Arial Unicode MS"/>
              </a:rPr>
              <a:t>cu</a:t>
            </a:r>
            <a:r>
              <a:rPr sz="1050" spc="-90" dirty="0">
                <a:latin typeface="Arial Unicode MS"/>
                <a:cs typeface="Arial Unicode MS"/>
              </a:rPr>
              <a:t> </a:t>
            </a:r>
            <a:r>
              <a:rPr sz="1050" spc="-20" dirty="0">
                <a:latin typeface="Arial Unicode MS"/>
                <a:cs typeface="Arial Unicode MS"/>
              </a:rPr>
              <a:t>45,3%</a:t>
            </a:r>
            <a:endParaRPr sz="1050">
              <a:latin typeface="Arial Unicode MS"/>
              <a:cs typeface="Arial Unicode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421094" y="4664379"/>
            <a:ext cx="2291080" cy="1955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050" spc="-20" dirty="0">
                <a:latin typeface="Arial Unicode MS"/>
                <a:cs typeface="Arial Unicode MS"/>
              </a:rPr>
              <a:t>(HR=0,49, </a:t>
            </a:r>
            <a:r>
              <a:rPr sz="1050" spc="-15" dirty="0">
                <a:latin typeface="Arial Unicode MS"/>
                <a:cs typeface="Arial Unicode MS"/>
              </a:rPr>
              <a:t>95% </a:t>
            </a:r>
            <a:r>
              <a:rPr sz="1050" spc="-25" dirty="0">
                <a:latin typeface="Arial Unicode MS"/>
                <a:cs typeface="Arial Unicode MS"/>
              </a:rPr>
              <a:t>CI=0,29–0,84;</a:t>
            </a:r>
            <a:r>
              <a:rPr sz="1050" spc="-85" dirty="0">
                <a:latin typeface="Arial Unicode MS"/>
                <a:cs typeface="Arial Unicode MS"/>
              </a:rPr>
              <a:t> </a:t>
            </a:r>
            <a:r>
              <a:rPr sz="1100" i="1" spc="-25" dirty="0">
                <a:latin typeface="Arial Unicode MS"/>
                <a:cs typeface="Arial Unicode MS"/>
              </a:rPr>
              <a:t>p</a:t>
            </a:r>
            <a:r>
              <a:rPr sz="1050" spc="-25" dirty="0">
                <a:latin typeface="Arial Unicode MS"/>
                <a:cs typeface="Arial Unicode MS"/>
              </a:rPr>
              <a:t>=0,003)</a:t>
            </a:r>
            <a:endParaRPr sz="1050">
              <a:latin typeface="Arial Unicode MS"/>
              <a:cs typeface="Arial Unicode MS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8909242" y="2477381"/>
            <a:ext cx="1834957" cy="1620520"/>
            <a:chOff x="8909243" y="2477381"/>
            <a:chExt cx="1620520" cy="1620520"/>
          </a:xfrm>
        </p:grpSpPr>
        <p:sp>
          <p:nvSpPr>
            <p:cNvPr id="32" name="object 32"/>
            <p:cNvSpPr/>
            <p:nvPr/>
          </p:nvSpPr>
          <p:spPr>
            <a:xfrm>
              <a:off x="9719175" y="3037014"/>
              <a:ext cx="810260" cy="1060450"/>
            </a:xfrm>
            <a:custGeom>
              <a:avLst/>
              <a:gdLst/>
              <a:ahLst/>
              <a:cxnLst/>
              <a:rect l="l" t="t" r="r" b="b"/>
              <a:pathLst>
                <a:path w="810259" h="1060450">
                  <a:moveTo>
                    <a:pt x="770356" y="0"/>
                  </a:moveTo>
                  <a:lnTo>
                    <a:pt x="577761" y="62572"/>
                  </a:lnTo>
                  <a:lnTo>
                    <a:pt x="590694" y="108289"/>
                  </a:lnTo>
                  <a:lnTo>
                    <a:pt x="599927" y="154156"/>
                  </a:lnTo>
                  <a:lnTo>
                    <a:pt x="605547" y="200005"/>
                  </a:lnTo>
                  <a:lnTo>
                    <a:pt x="607641" y="245665"/>
                  </a:lnTo>
                  <a:lnTo>
                    <a:pt x="606295" y="290966"/>
                  </a:lnTo>
                  <a:lnTo>
                    <a:pt x="601596" y="335738"/>
                  </a:lnTo>
                  <a:lnTo>
                    <a:pt x="593631" y="379809"/>
                  </a:lnTo>
                  <a:lnTo>
                    <a:pt x="582487" y="423012"/>
                  </a:lnTo>
                  <a:lnTo>
                    <a:pt x="568250" y="465174"/>
                  </a:lnTo>
                  <a:lnTo>
                    <a:pt x="551006" y="506126"/>
                  </a:lnTo>
                  <a:lnTo>
                    <a:pt x="530844" y="545698"/>
                  </a:lnTo>
                  <a:lnTo>
                    <a:pt x="507849" y="583720"/>
                  </a:lnTo>
                  <a:lnTo>
                    <a:pt x="482107" y="620021"/>
                  </a:lnTo>
                  <a:lnTo>
                    <a:pt x="453707" y="654431"/>
                  </a:lnTo>
                  <a:lnTo>
                    <a:pt x="422734" y="686780"/>
                  </a:lnTo>
                  <a:lnTo>
                    <a:pt x="389276" y="716898"/>
                  </a:lnTo>
                  <a:lnTo>
                    <a:pt x="353418" y="744615"/>
                  </a:lnTo>
                  <a:lnTo>
                    <a:pt x="315248" y="769760"/>
                  </a:lnTo>
                  <a:lnTo>
                    <a:pt x="274852" y="792164"/>
                  </a:lnTo>
                  <a:lnTo>
                    <a:pt x="232318" y="811655"/>
                  </a:lnTo>
                  <a:lnTo>
                    <a:pt x="187731" y="828065"/>
                  </a:lnTo>
                  <a:lnTo>
                    <a:pt x="141785" y="841020"/>
                  </a:lnTo>
                  <a:lnTo>
                    <a:pt x="95037" y="850317"/>
                  </a:lnTo>
                  <a:lnTo>
                    <a:pt x="47703" y="855920"/>
                  </a:lnTo>
                  <a:lnTo>
                    <a:pt x="0" y="857796"/>
                  </a:lnTo>
                  <a:lnTo>
                    <a:pt x="0" y="1060297"/>
                  </a:lnTo>
                  <a:lnTo>
                    <a:pt x="47593" y="1058922"/>
                  </a:lnTo>
                  <a:lnTo>
                    <a:pt x="94462" y="1054848"/>
                  </a:lnTo>
                  <a:lnTo>
                    <a:pt x="140531" y="1048150"/>
                  </a:lnTo>
                  <a:lnTo>
                    <a:pt x="185724" y="1038904"/>
                  </a:lnTo>
                  <a:lnTo>
                    <a:pt x="229964" y="1027188"/>
                  </a:lnTo>
                  <a:lnTo>
                    <a:pt x="273177" y="1013075"/>
                  </a:lnTo>
                  <a:lnTo>
                    <a:pt x="315286" y="996643"/>
                  </a:lnTo>
                  <a:lnTo>
                    <a:pt x="356215" y="977968"/>
                  </a:lnTo>
                  <a:lnTo>
                    <a:pt x="395888" y="957125"/>
                  </a:lnTo>
                  <a:lnTo>
                    <a:pt x="434230" y="934190"/>
                  </a:lnTo>
                  <a:lnTo>
                    <a:pt x="471163" y="909239"/>
                  </a:lnTo>
                  <a:lnTo>
                    <a:pt x="506612" y="882349"/>
                  </a:lnTo>
                  <a:lnTo>
                    <a:pt x="540502" y="853595"/>
                  </a:lnTo>
                  <a:lnTo>
                    <a:pt x="572755" y="823053"/>
                  </a:lnTo>
                  <a:lnTo>
                    <a:pt x="603297" y="790800"/>
                  </a:lnTo>
                  <a:lnTo>
                    <a:pt x="632051" y="756910"/>
                  </a:lnTo>
                  <a:lnTo>
                    <a:pt x="658941" y="721461"/>
                  </a:lnTo>
                  <a:lnTo>
                    <a:pt x="683892" y="684527"/>
                  </a:lnTo>
                  <a:lnTo>
                    <a:pt x="706826" y="646186"/>
                  </a:lnTo>
                  <a:lnTo>
                    <a:pt x="727669" y="606513"/>
                  </a:lnTo>
                  <a:lnTo>
                    <a:pt x="746345" y="565583"/>
                  </a:lnTo>
                  <a:lnTo>
                    <a:pt x="762776" y="523474"/>
                  </a:lnTo>
                  <a:lnTo>
                    <a:pt x="776888" y="480261"/>
                  </a:lnTo>
                  <a:lnTo>
                    <a:pt x="788604" y="436019"/>
                  </a:lnTo>
                  <a:lnTo>
                    <a:pt x="797849" y="390825"/>
                  </a:lnTo>
                  <a:lnTo>
                    <a:pt x="804546" y="344756"/>
                  </a:lnTo>
                  <a:lnTo>
                    <a:pt x="808619" y="297885"/>
                  </a:lnTo>
                  <a:lnTo>
                    <a:pt x="809993" y="250291"/>
                  </a:lnTo>
                  <a:lnTo>
                    <a:pt x="808392" y="199385"/>
                  </a:lnTo>
                  <a:lnTo>
                    <a:pt x="803605" y="148754"/>
                  </a:lnTo>
                  <a:lnTo>
                    <a:pt x="795654" y="98546"/>
                  </a:lnTo>
                  <a:lnTo>
                    <a:pt x="784564" y="48912"/>
                  </a:lnTo>
                  <a:lnTo>
                    <a:pt x="7703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8909243" y="2477381"/>
              <a:ext cx="1580515" cy="1620520"/>
            </a:xfrm>
            <a:custGeom>
              <a:avLst/>
              <a:gdLst/>
              <a:ahLst/>
              <a:cxnLst/>
              <a:rect l="l" t="t" r="r" b="b"/>
              <a:pathLst>
                <a:path w="1580515" h="1620520">
                  <a:moveTo>
                    <a:pt x="834026" y="68"/>
                  </a:moveTo>
                  <a:lnTo>
                    <a:pt x="788567" y="0"/>
                  </a:lnTo>
                  <a:lnTo>
                    <a:pt x="742871" y="2527"/>
                  </a:lnTo>
                  <a:lnTo>
                    <a:pt x="697033" y="7700"/>
                  </a:lnTo>
                  <a:lnTo>
                    <a:pt x="651149" y="15566"/>
                  </a:lnTo>
                  <a:lnTo>
                    <a:pt x="605315" y="26174"/>
                  </a:lnTo>
                  <a:lnTo>
                    <a:pt x="559626" y="39574"/>
                  </a:lnTo>
                  <a:lnTo>
                    <a:pt x="514787" y="55589"/>
                  </a:lnTo>
                  <a:lnTo>
                    <a:pt x="471471" y="73947"/>
                  </a:lnTo>
                  <a:lnTo>
                    <a:pt x="429727" y="94554"/>
                  </a:lnTo>
                  <a:lnTo>
                    <a:pt x="389603" y="117312"/>
                  </a:lnTo>
                  <a:lnTo>
                    <a:pt x="351148" y="142127"/>
                  </a:lnTo>
                  <a:lnTo>
                    <a:pt x="314411" y="168903"/>
                  </a:lnTo>
                  <a:lnTo>
                    <a:pt x="279441" y="197543"/>
                  </a:lnTo>
                  <a:lnTo>
                    <a:pt x="246287" y="227952"/>
                  </a:lnTo>
                  <a:lnTo>
                    <a:pt x="214996" y="260035"/>
                  </a:lnTo>
                  <a:lnTo>
                    <a:pt x="185619" y="293696"/>
                  </a:lnTo>
                  <a:lnTo>
                    <a:pt x="158204" y="328838"/>
                  </a:lnTo>
                  <a:lnTo>
                    <a:pt x="132799" y="365367"/>
                  </a:lnTo>
                  <a:lnTo>
                    <a:pt x="109454" y="403186"/>
                  </a:lnTo>
                  <a:lnTo>
                    <a:pt x="88216" y="442200"/>
                  </a:lnTo>
                  <a:lnTo>
                    <a:pt x="69136" y="482313"/>
                  </a:lnTo>
                  <a:lnTo>
                    <a:pt x="52262" y="523430"/>
                  </a:lnTo>
                  <a:lnTo>
                    <a:pt x="37642" y="565453"/>
                  </a:lnTo>
                  <a:lnTo>
                    <a:pt x="25325" y="608289"/>
                  </a:lnTo>
                  <a:lnTo>
                    <a:pt x="15361" y="651841"/>
                  </a:lnTo>
                  <a:lnTo>
                    <a:pt x="7797" y="696013"/>
                  </a:lnTo>
                  <a:lnTo>
                    <a:pt x="2683" y="740710"/>
                  </a:lnTo>
                  <a:lnTo>
                    <a:pt x="68" y="785835"/>
                  </a:lnTo>
                  <a:lnTo>
                    <a:pt x="0" y="831294"/>
                  </a:lnTo>
                  <a:lnTo>
                    <a:pt x="2527" y="876990"/>
                  </a:lnTo>
                  <a:lnTo>
                    <a:pt x="7700" y="922828"/>
                  </a:lnTo>
                  <a:lnTo>
                    <a:pt x="15566" y="968712"/>
                  </a:lnTo>
                  <a:lnTo>
                    <a:pt x="26174" y="1014546"/>
                  </a:lnTo>
                  <a:lnTo>
                    <a:pt x="39574" y="1060235"/>
                  </a:lnTo>
                  <a:lnTo>
                    <a:pt x="56426" y="1107166"/>
                  </a:lnTo>
                  <a:lnTo>
                    <a:pt x="75929" y="1152555"/>
                  </a:lnTo>
                  <a:lnTo>
                    <a:pt x="97977" y="1196324"/>
                  </a:lnTo>
                  <a:lnTo>
                    <a:pt x="122465" y="1238397"/>
                  </a:lnTo>
                  <a:lnTo>
                    <a:pt x="149287" y="1278697"/>
                  </a:lnTo>
                  <a:lnTo>
                    <a:pt x="178338" y="1317148"/>
                  </a:lnTo>
                  <a:lnTo>
                    <a:pt x="209513" y="1353672"/>
                  </a:lnTo>
                  <a:lnTo>
                    <a:pt x="242706" y="1388195"/>
                  </a:lnTo>
                  <a:lnTo>
                    <a:pt x="277812" y="1420638"/>
                  </a:lnTo>
                  <a:lnTo>
                    <a:pt x="314725" y="1450926"/>
                  </a:lnTo>
                  <a:lnTo>
                    <a:pt x="353340" y="1478982"/>
                  </a:lnTo>
                  <a:lnTo>
                    <a:pt x="393552" y="1504729"/>
                  </a:lnTo>
                  <a:lnTo>
                    <a:pt x="435256" y="1528090"/>
                  </a:lnTo>
                  <a:lnTo>
                    <a:pt x="478346" y="1548990"/>
                  </a:lnTo>
                  <a:lnTo>
                    <a:pt x="522716" y="1567351"/>
                  </a:lnTo>
                  <a:lnTo>
                    <a:pt x="568261" y="1583098"/>
                  </a:lnTo>
                  <a:lnTo>
                    <a:pt x="614877" y="1596152"/>
                  </a:lnTo>
                  <a:lnTo>
                    <a:pt x="662457" y="1606439"/>
                  </a:lnTo>
                  <a:lnTo>
                    <a:pt x="710896" y="1613881"/>
                  </a:lnTo>
                  <a:lnTo>
                    <a:pt x="760089" y="1618401"/>
                  </a:lnTo>
                  <a:lnTo>
                    <a:pt x="809930" y="1619924"/>
                  </a:lnTo>
                  <a:lnTo>
                    <a:pt x="809930" y="1417435"/>
                  </a:lnTo>
                  <a:lnTo>
                    <a:pt x="762455" y="1415607"/>
                  </a:lnTo>
                  <a:lnTo>
                    <a:pt x="715979" y="1410214"/>
                  </a:lnTo>
                  <a:lnTo>
                    <a:pt x="670637" y="1401390"/>
                  </a:lnTo>
                  <a:lnTo>
                    <a:pt x="626565" y="1389271"/>
                  </a:lnTo>
                  <a:lnTo>
                    <a:pt x="583897" y="1373991"/>
                  </a:lnTo>
                  <a:lnTo>
                    <a:pt x="542768" y="1355686"/>
                  </a:lnTo>
                  <a:lnTo>
                    <a:pt x="503314" y="1334491"/>
                  </a:lnTo>
                  <a:lnTo>
                    <a:pt x="465670" y="1310541"/>
                  </a:lnTo>
                  <a:lnTo>
                    <a:pt x="429970" y="1283971"/>
                  </a:lnTo>
                  <a:lnTo>
                    <a:pt x="396350" y="1254916"/>
                  </a:lnTo>
                  <a:lnTo>
                    <a:pt x="364945" y="1223511"/>
                  </a:lnTo>
                  <a:lnTo>
                    <a:pt x="335890" y="1189891"/>
                  </a:lnTo>
                  <a:lnTo>
                    <a:pt x="309320" y="1154191"/>
                  </a:lnTo>
                  <a:lnTo>
                    <a:pt x="285370" y="1116546"/>
                  </a:lnTo>
                  <a:lnTo>
                    <a:pt x="264175" y="1077092"/>
                  </a:lnTo>
                  <a:lnTo>
                    <a:pt x="245870" y="1035964"/>
                  </a:lnTo>
                  <a:lnTo>
                    <a:pt x="230590" y="993296"/>
                  </a:lnTo>
                  <a:lnTo>
                    <a:pt x="218471" y="949223"/>
                  </a:lnTo>
                  <a:lnTo>
                    <a:pt x="209647" y="903882"/>
                  </a:lnTo>
                  <a:lnTo>
                    <a:pt x="204254" y="857406"/>
                  </a:lnTo>
                  <a:lnTo>
                    <a:pt x="202426" y="809930"/>
                  </a:lnTo>
                  <a:lnTo>
                    <a:pt x="204254" y="762455"/>
                  </a:lnTo>
                  <a:lnTo>
                    <a:pt x="209647" y="715979"/>
                  </a:lnTo>
                  <a:lnTo>
                    <a:pt x="218471" y="670637"/>
                  </a:lnTo>
                  <a:lnTo>
                    <a:pt x="230590" y="626565"/>
                  </a:lnTo>
                  <a:lnTo>
                    <a:pt x="245870" y="583897"/>
                  </a:lnTo>
                  <a:lnTo>
                    <a:pt x="264175" y="542768"/>
                  </a:lnTo>
                  <a:lnTo>
                    <a:pt x="285370" y="503314"/>
                  </a:lnTo>
                  <a:lnTo>
                    <a:pt x="309320" y="465670"/>
                  </a:lnTo>
                  <a:lnTo>
                    <a:pt x="335890" y="429970"/>
                  </a:lnTo>
                  <a:lnTo>
                    <a:pt x="364945" y="396350"/>
                  </a:lnTo>
                  <a:lnTo>
                    <a:pt x="396350" y="364945"/>
                  </a:lnTo>
                  <a:lnTo>
                    <a:pt x="429970" y="335890"/>
                  </a:lnTo>
                  <a:lnTo>
                    <a:pt x="465670" y="309320"/>
                  </a:lnTo>
                  <a:lnTo>
                    <a:pt x="503314" y="285370"/>
                  </a:lnTo>
                  <a:lnTo>
                    <a:pt x="542768" y="264175"/>
                  </a:lnTo>
                  <a:lnTo>
                    <a:pt x="583897" y="245870"/>
                  </a:lnTo>
                  <a:lnTo>
                    <a:pt x="626565" y="230590"/>
                  </a:lnTo>
                  <a:lnTo>
                    <a:pt x="670637" y="218471"/>
                  </a:lnTo>
                  <a:lnTo>
                    <a:pt x="715979" y="209647"/>
                  </a:lnTo>
                  <a:lnTo>
                    <a:pt x="762455" y="204254"/>
                  </a:lnTo>
                  <a:lnTo>
                    <a:pt x="809930" y="202426"/>
                  </a:lnTo>
                  <a:lnTo>
                    <a:pt x="858897" y="204390"/>
                  </a:lnTo>
                  <a:lnTo>
                    <a:pt x="906983" y="210197"/>
                  </a:lnTo>
                  <a:lnTo>
                    <a:pt x="954010" y="219715"/>
                  </a:lnTo>
                  <a:lnTo>
                    <a:pt x="999800" y="232816"/>
                  </a:lnTo>
                  <a:lnTo>
                    <a:pt x="1044174" y="249370"/>
                  </a:lnTo>
                  <a:lnTo>
                    <a:pt x="1086953" y="269247"/>
                  </a:lnTo>
                  <a:lnTo>
                    <a:pt x="1127959" y="292316"/>
                  </a:lnTo>
                  <a:lnTo>
                    <a:pt x="1167012" y="318448"/>
                  </a:lnTo>
                  <a:lnTo>
                    <a:pt x="1203933" y="347514"/>
                  </a:lnTo>
                  <a:lnTo>
                    <a:pt x="1238546" y="379383"/>
                  </a:lnTo>
                  <a:lnTo>
                    <a:pt x="1270669" y="413926"/>
                  </a:lnTo>
                  <a:lnTo>
                    <a:pt x="1300126" y="451012"/>
                  </a:lnTo>
                  <a:lnTo>
                    <a:pt x="1326736" y="490513"/>
                  </a:lnTo>
                  <a:lnTo>
                    <a:pt x="1350322" y="532297"/>
                  </a:lnTo>
                  <a:lnTo>
                    <a:pt x="1370704" y="576236"/>
                  </a:lnTo>
                  <a:lnTo>
                    <a:pt x="1387704" y="622199"/>
                  </a:lnTo>
                  <a:lnTo>
                    <a:pt x="1580287" y="559626"/>
                  </a:lnTo>
                  <a:lnTo>
                    <a:pt x="1564272" y="514787"/>
                  </a:lnTo>
                  <a:lnTo>
                    <a:pt x="1545913" y="471471"/>
                  </a:lnTo>
                  <a:lnTo>
                    <a:pt x="1525307" y="429727"/>
                  </a:lnTo>
                  <a:lnTo>
                    <a:pt x="1502548" y="389603"/>
                  </a:lnTo>
                  <a:lnTo>
                    <a:pt x="1477734" y="351148"/>
                  </a:lnTo>
                  <a:lnTo>
                    <a:pt x="1450958" y="314411"/>
                  </a:lnTo>
                  <a:lnTo>
                    <a:pt x="1422318" y="279441"/>
                  </a:lnTo>
                  <a:lnTo>
                    <a:pt x="1391908" y="246287"/>
                  </a:lnTo>
                  <a:lnTo>
                    <a:pt x="1359825" y="214996"/>
                  </a:lnTo>
                  <a:lnTo>
                    <a:pt x="1326165" y="185619"/>
                  </a:lnTo>
                  <a:lnTo>
                    <a:pt x="1291022" y="158204"/>
                  </a:lnTo>
                  <a:lnTo>
                    <a:pt x="1254494" y="132799"/>
                  </a:lnTo>
                  <a:lnTo>
                    <a:pt x="1216674" y="109454"/>
                  </a:lnTo>
                  <a:lnTo>
                    <a:pt x="1177660" y="88216"/>
                  </a:lnTo>
                  <a:lnTo>
                    <a:pt x="1137547" y="69136"/>
                  </a:lnTo>
                  <a:lnTo>
                    <a:pt x="1096431" y="52262"/>
                  </a:lnTo>
                  <a:lnTo>
                    <a:pt x="1054407" y="37642"/>
                  </a:lnTo>
                  <a:lnTo>
                    <a:pt x="1011572" y="25325"/>
                  </a:lnTo>
                  <a:lnTo>
                    <a:pt x="968020" y="15361"/>
                  </a:lnTo>
                  <a:lnTo>
                    <a:pt x="923848" y="7797"/>
                  </a:lnTo>
                  <a:lnTo>
                    <a:pt x="879151" y="2683"/>
                  </a:lnTo>
                  <a:lnTo>
                    <a:pt x="834026" y="68"/>
                  </a:lnTo>
                  <a:close/>
                </a:path>
              </a:pathLst>
            </a:custGeom>
            <a:solidFill>
              <a:srgbClr val="D91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9342809" y="2767605"/>
            <a:ext cx="7340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5" dirty="0">
                <a:solidFill>
                  <a:srgbClr val="D91046"/>
                </a:solidFill>
                <a:latin typeface="Arial Unicode MS"/>
                <a:cs typeface="Arial Unicode MS"/>
              </a:rPr>
              <a:t>70%</a:t>
            </a:r>
            <a:endParaRPr sz="2800">
              <a:latin typeface="Arial Unicode MS"/>
              <a:cs typeface="Arial Unicode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307757" y="3144033"/>
            <a:ext cx="80391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5" dirty="0">
                <a:solidFill>
                  <a:srgbClr val="1D1C1C"/>
                </a:solidFill>
                <a:latin typeface="Arial Unicode MS"/>
                <a:cs typeface="Arial Unicode MS"/>
              </a:rPr>
              <a:t>reducerea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105573" y="3317769"/>
            <a:ext cx="124396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05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riscului </a:t>
            </a:r>
            <a:r>
              <a:rPr sz="1050" b="1" spc="-5" dirty="0">
                <a:solidFill>
                  <a:srgbClr val="1D1C1C"/>
                </a:solidFill>
                <a:latin typeface="Arial Unicode MS"/>
                <a:cs typeface="Arial Unicode MS"/>
              </a:rPr>
              <a:t>de</a:t>
            </a:r>
            <a:r>
              <a:rPr sz="1050" b="1" spc="-17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05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recădere</a:t>
            </a:r>
            <a:r>
              <a:rPr sz="1050" b="1" spc="-22" baseline="23809" dirty="0">
                <a:solidFill>
                  <a:srgbClr val="1D1C1C"/>
                </a:solidFill>
                <a:latin typeface="Calibri"/>
                <a:cs typeface="Calibri"/>
              </a:rPr>
              <a:t>§</a:t>
            </a:r>
            <a:endParaRPr sz="1050" baseline="23809">
              <a:latin typeface="Calibri"/>
              <a:cs typeface="Calibri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3613403" y="2455642"/>
            <a:ext cx="6936108" cy="1620520"/>
            <a:chOff x="4243961" y="2455642"/>
            <a:chExt cx="6305550" cy="1620520"/>
          </a:xfrm>
        </p:grpSpPr>
        <p:sp>
          <p:nvSpPr>
            <p:cNvPr id="38" name="object 38"/>
            <p:cNvSpPr/>
            <p:nvPr/>
          </p:nvSpPr>
          <p:spPr>
            <a:xfrm>
              <a:off x="10201555" y="3012742"/>
              <a:ext cx="347980" cy="307975"/>
            </a:xfrm>
            <a:custGeom>
              <a:avLst/>
              <a:gdLst/>
              <a:ahLst/>
              <a:cxnLst/>
              <a:rect l="l" t="t" r="r" b="b"/>
              <a:pathLst>
                <a:path w="347979" h="307975">
                  <a:moveTo>
                    <a:pt x="347738" y="0"/>
                  </a:moveTo>
                  <a:lnTo>
                    <a:pt x="0" y="93179"/>
                  </a:lnTo>
                  <a:lnTo>
                    <a:pt x="243751" y="307390"/>
                  </a:lnTo>
                  <a:lnTo>
                    <a:pt x="347738" y="0"/>
                  </a:lnTo>
                  <a:close/>
                </a:path>
              </a:pathLst>
            </a:custGeom>
            <a:solidFill>
              <a:srgbClr val="D91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003093" y="2455645"/>
              <a:ext cx="861060" cy="1620520"/>
            </a:xfrm>
            <a:custGeom>
              <a:avLst/>
              <a:gdLst/>
              <a:ahLst/>
              <a:cxnLst/>
              <a:rect l="l" t="t" r="r" b="b"/>
              <a:pathLst>
                <a:path w="861060" h="1620520">
                  <a:moveTo>
                    <a:pt x="50863" y="0"/>
                  </a:moveTo>
                  <a:lnTo>
                    <a:pt x="50863" y="202501"/>
                  </a:lnTo>
                  <a:lnTo>
                    <a:pt x="98338" y="204329"/>
                  </a:lnTo>
                  <a:lnTo>
                    <a:pt x="144814" y="209722"/>
                  </a:lnTo>
                  <a:lnTo>
                    <a:pt x="190155" y="218545"/>
                  </a:lnTo>
                  <a:lnTo>
                    <a:pt x="234227" y="230664"/>
                  </a:lnTo>
                  <a:lnTo>
                    <a:pt x="276895" y="245943"/>
                  </a:lnTo>
                  <a:lnTo>
                    <a:pt x="318023" y="264247"/>
                  </a:lnTo>
                  <a:lnTo>
                    <a:pt x="357476" y="285441"/>
                  </a:lnTo>
                  <a:lnTo>
                    <a:pt x="395119" y="309391"/>
                  </a:lnTo>
                  <a:lnTo>
                    <a:pt x="430818" y="335960"/>
                  </a:lnTo>
                  <a:lnTo>
                    <a:pt x="464437" y="365014"/>
                  </a:lnTo>
                  <a:lnTo>
                    <a:pt x="495841" y="396419"/>
                  </a:lnTo>
                  <a:lnTo>
                    <a:pt x="524896" y="430038"/>
                  </a:lnTo>
                  <a:lnTo>
                    <a:pt x="551465" y="465736"/>
                  </a:lnTo>
                  <a:lnTo>
                    <a:pt x="575414" y="503380"/>
                  </a:lnTo>
                  <a:lnTo>
                    <a:pt x="596609" y="542833"/>
                  </a:lnTo>
                  <a:lnTo>
                    <a:pt x="614913" y="583961"/>
                  </a:lnTo>
                  <a:lnTo>
                    <a:pt x="630192" y="626629"/>
                  </a:lnTo>
                  <a:lnTo>
                    <a:pt x="642311" y="670700"/>
                  </a:lnTo>
                  <a:lnTo>
                    <a:pt x="651134" y="716042"/>
                  </a:lnTo>
                  <a:lnTo>
                    <a:pt x="656527" y="762518"/>
                  </a:lnTo>
                  <a:lnTo>
                    <a:pt x="658355" y="809993"/>
                  </a:lnTo>
                  <a:lnTo>
                    <a:pt x="656527" y="857470"/>
                  </a:lnTo>
                  <a:lnTo>
                    <a:pt x="651134" y="903947"/>
                  </a:lnTo>
                  <a:lnTo>
                    <a:pt x="642311" y="949290"/>
                  </a:lnTo>
                  <a:lnTo>
                    <a:pt x="630192" y="993363"/>
                  </a:lnTo>
                  <a:lnTo>
                    <a:pt x="614913" y="1036032"/>
                  </a:lnTo>
                  <a:lnTo>
                    <a:pt x="596609" y="1077160"/>
                  </a:lnTo>
                  <a:lnTo>
                    <a:pt x="575414" y="1116615"/>
                  </a:lnTo>
                  <a:lnTo>
                    <a:pt x="551465" y="1154259"/>
                  </a:lnTo>
                  <a:lnTo>
                    <a:pt x="524896" y="1189958"/>
                  </a:lnTo>
                  <a:lnTo>
                    <a:pt x="495841" y="1223578"/>
                  </a:lnTo>
                  <a:lnTo>
                    <a:pt x="464437" y="1254983"/>
                  </a:lnTo>
                  <a:lnTo>
                    <a:pt x="430818" y="1284037"/>
                  </a:lnTo>
                  <a:lnTo>
                    <a:pt x="395119" y="1310607"/>
                  </a:lnTo>
                  <a:lnTo>
                    <a:pt x="357476" y="1334556"/>
                  </a:lnTo>
                  <a:lnTo>
                    <a:pt x="318023" y="1355751"/>
                  </a:lnTo>
                  <a:lnTo>
                    <a:pt x="276895" y="1374055"/>
                  </a:lnTo>
                  <a:lnTo>
                    <a:pt x="234227" y="1389334"/>
                  </a:lnTo>
                  <a:lnTo>
                    <a:pt x="190155" y="1401453"/>
                  </a:lnTo>
                  <a:lnTo>
                    <a:pt x="144814" y="1410276"/>
                  </a:lnTo>
                  <a:lnTo>
                    <a:pt x="98338" y="1415670"/>
                  </a:lnTo>
                  <a:lnTo>
                    <a:pt x="50863" y="1417497"/>
                  </a:lnTo>
                  <a:lnTo>
                    <a:pt x="31778" y="1417200"/>
                  </a:lnTo>
                  <a:lnTo>
                    <a:pt x="12712" y="1416304"/>
                  </a:lnTo>
                  <a:lnTo>
                    <a:pt x="0" y="1618399"/>
                  </a:lnTo>
                  <a:lnTo>
                    <a:pt x="47586" y="1620015"/>
                  </a:lnTo>
                  <a:lnTo>
                    <a:pt x="94619" y="1618892"/>
                  </a:lnTo>
                  <a:lnTo>
                    <a:pt x="141018" y="1615100"/>
                  </a:lnTo>
                  <a:lnTo>
                    <a:pt x="186702" y="1608711"/>
                  </a:lnTo>
                  <a:lnTo>
                    <a:pt x="231592" y="1599795"/>
                  </a:lnTo>
                  <a:lnTo>
                    <a:pt x="275606" y="1588424"/>
                  </a:lnTo>
                  <a:lnTo>
                    <a:pt x="318664" y="1574669"/>
                  </a:lnTo>
                  <a:lnTo>
                    <a:pt x="360684" y="1558600"/>
                  </a:lnTo>
                  <a:lnTo>
                    <a:pt x="401588" y="1540289"/>
                  </a:lnTo>
                  <a:lnTo>
                    <a:pt x="441293" y="1519807"/>
                  </a:lnTo>
                  <a:lnTo>
                    <a:pt x="479720" y="1497225"/>
                  </a:lnTo>
                  <a:lnTo>
                    <a:pt x="516788" y="1472613"/>
                  </a:lnTo>
                  <a:lnTo>
                    <a:pt x="552416" y="1446044"/>
                  </a:lnTo>
                  <a:lnTo>
                    <a:pt x="586524" y="1417588"/>
                  </a:lnTo>
                  <a:lnTo>
                    <a:pt x="619030" y="1387316"/>
                  </a:lnTo>
                  <a:lnTo>
                    <a:pt x="649855" y="1355298"/>
                  </a:lnTo>
                  <a:lnTo>
                    <a:pt x="678918" y="1321608"/>
                  </a:lnTo>
                  <a:lnTo>
                    <a:pt x="706138" y="1286314"/>
                  </a:lnTo>
                  <a:lnTo>
                    <a:pt x="731435" y="1249488"/>
                  </a:lnTo>
                  <a:lnTo>
                    <a:pt x="754728" y="1211202"/>
                  </a:lnTo>
                  <a:lnTo>
                    <a:pt x="775936" y="1171527"/>
                  </a:lnTo>
                  <a:lnTo>
                    <a:pt x="794979" y="1130532"/>
                  </a:lnTo>
                  <a:lnTo>
                    <a:pt x="811776" y="1088291"/>
                  </a:lnTo>
                  <a:lnTo>
                    <a:pt x="826247" y="1044873"/>
                  </a:lnTo>
                  <a:lnTo>
                    <a:pt x="838311" y="1000349"/>
                  </a:lnTo>
                  <a:lnTo>
                    <a:pt x="847888" y="954791"/>
                  </a:lnTo>
                  <a:lnTo>
                    <a:pt x="854896" y="908270"/>
                  </a:lnTo>
                  <a:lnTo>
                    <a:pt x="859256" y="860856"/>
                  </a:lnTo>
                  <a:lnTo>
                    <a:pt x="860873" y="813270"/>
                  </a:lnTo>
                  <a:lnTo>
                    <a:pt x="859749" y="766237"/>
                  </a:lnTo>
                  <a:lnTo>
                    <a:pt x="855958" y="719838"/>
                  </a:lnTo>
                  <a:lnTo>
                    <a:pt x="849568" y="674154"/>
                  </a:lnTo>
                  <a:lnTo>
                    <a:pt x="840653" y="629264"/>
                  </a:lnTo>
                  <a:lnTo>
                    <a:pt x="829282" y="585250"/>
                  </a:lnTo>
                  <a:lnTo>
                    <a:pt x="815526" y="542192"/>
                  </a:lnTo>
                  <a:lnTo>
                    <a:pt x="799458" y="500171"/>
                  </a:lnTo>
                  <a:lnTo>
                    <a:pt x="781147" y="459268"/>
                  </a:lnTo>
                  <a:lnTo>
                    <a:pt x="760665" y="419562"/>
                  </a:lnTo>
                  <a:lnTo>
                    <a:pt x="738083" y="381135"/>
                  </a:lnTo>
                  <a:lnTo>
                    <a:pt x="713472" y="344068"/>
                  </a:lnTo>
                  <a:lnTo>
                    <a:pt x="686903" y="308440"/>
                  </a:lnTo>
                  <a:lnTo>
                    <a:pt x="658447" y="274332"/>
                  </a:lnTo>
                  <a:lnTo>
                    <a:pt x="628175" y="241826"/>
                  </a:lnTo>
                  <a:lnTo>
                    <a:pt x="596158" y="211001"/>
                  </a:lnTo>
                  <a:lnTo>
                    <a:pt x="562468" y="181938"/>
                  </a:lnTo>
                  <a:lnTo>
                    <a:pt x="527175" y="154718"/>
                  </a:lnTo>
                  <a:lnTo>
                    <a:pt x="490350" y="129421"/>
                  </a:lnTo>
                  <a:lnTo>
                    <a:pt x="452064" y="106128"/>
                  </a:lnTo>
                  <a:lnTo>
                    <a:pt x="412390" y="84920"/>
                  </a:lnTo>
                  <a:lnTo>
                    <a:pt x="371396" y="65877"/>
                  </a:lnTo>
                  <a:lnTo>
                    <a:pt x="329155" y="49080"/>
                  </a:lnTo>
                  <a:lnTo>
                    <a:pt x="285738" y="34609"/>
                  </a:lnTo>
                  <a:lnTo>
                    <a:pt x="241215" y="22544"/>
                  </a:lnTo>
                  <a:lnTo>
                    <a:pt x="195659" y="12968"/>
                  </a:lnTo>
                  <a:lnTo>
                    <a:pt x="149139" y="5959"/>
                  </a:lnTo>
                  <a:lnTo>
                    <a:pt x="101727" y="1600"/>
                  </a:lnTo>
                  <a:lnTo>
                    <a:pt x="76304" y="400"/>
                  </a:lnTo>
                  <a:lnTo>
                    <a:pt x="5086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243961" y="2455642"/>
              <a:ext cx="810260" cy="1618615"/>
            </a:xfrm>
            <a:custGeom>
              <a:avLst/>
              <a:gdLst/>
              <a:ahLst/>
              <a:cxnLst/>
              <a:rect l="l" t="t" r="r" b="b"/>
              <a:pathLst>
                <a:path w="810260" h="1618614">
                  <a:moveTo>
                    <a:pt x="809993" y="0"/>
                  </a:moveTo>
                  <a:lnTo>
                    <a:pt x="762400" y="1375"/>
                  </a:lnTo>
                  <a:lnTo>
                    <a:pt x="715531" y="5449"/>
                  </a:lnTo>
                  <a:lnTo>
                    <a:pt x="669462" y="12147"/>
                  </a:lnTo>
                  <a:lnTo>
                    <a:pt x="624269" y="21392"/>
                  </a:lnTo>
                  <a:lnTo>
                    <a:pt x="580028" y="33109"/>
                  </a:lnTo>
                  <a:lnTo>
                    <a:pt x="536815" y="47221"/>
                  </a:lnTo>
                  <a:lnTo>
                    <a:pt x="494706" y="63653"/>
                  </a:lnTo>
                  <a:lnTo>
                    <a:pt x="453777" y="82329"/>
                  </a:lnTo>
                  <a:lnTo>
                    <a:pt x="414104" y="103172"/>
                  </a:lnTo>
                  <a:lnTo>
                    <a:pt x="375763" y="126107"/>
                  </a:lnTo>
                  <a:lnTo>
                    <a:pt x="338830" y="151057"/>
                  </a:lnTo>
                  <a:lnTo>
                    <a:pt x="303380" y="177948"/>
                  </a:lnTo>
                  <a:lnTo>
                    <a:pt x="269491" y="206702"/>
                  </a:lnTo>
                  <a:lnTo>
                    <a:pt x="237237" y="237243"/>
                  </a:lnTo>
                  <a:lnTo>
                    <a:pt x="206695" y="269497"/>
                  </a:lnTo>
                  <a:lnTo>
                    <a:pt x="177941" y="303387"/>
                  </a:lnTo>
                  <a:lnTo>
                    <a:pt x="151051" y="338836"/>
                  </a:lnTo>
                  <a:lnTo>
                    <a:pt x="126101" y="375769"/>
                  </a:lnTo>
                  <a:lnTo>
                    <a:pt x="103166" y="414111"/>
                  </a:lnTo>
                  <a:lnTo>
                    <a:pt x="82323" y="453784"/>
                  </a:lnTo>
                  <a:lnTo>
                    <a:pt x="63648" y="494713"/>
                  </a:lnTo>
                  <a:lnTo>
                    <a:pt x="47216" y="536822"/>
                  </a:lnTo>
                  <a:lnTo>
                    <a:pt x="33104" y="580036"/>
                  </a:lnTo>
                  <a:lnTo>
                    <a:pt x="21388" y="624277"/>
                  </a:lnTo>
                  <a:lnTo>
                    <a:pt x="12144" y="669471"/>
                  </a:lnTo>
                  <a:lnTo>
                    <a:pt x="5447" y="715541"/>
                  </a:lnTo>
                  <a:lnTo>
                    <a:pt x="1373" y="762411"/>
                  </a:lnTo>
                  <a:lnTo>
                    <a:pt x="0" y="810006"/>
                  </a:lnTo>
                  <a:lnTo>
                    <a:pt x="1461" y="859002"/>
                  </a:lnTo>
                  <a:lnTo>
                    <a:pt x="5791" y="907259"/>
                  </a:lnTo>
                  <a:lnTo>
                    <a:pt x="12909" y="954689"/>
                  </a:lnTo>
                  <a:lnTo>
                    <a:pt x="22733" y="1001205"/>
                  </a:lnTo>
                  <a:lnTo>
                    <a:pt x="35183" y="1046722"/>
                  </a:lnTo>
                  <a:lnTo>
                    <a:pt x="50176" y="1091153"/>
                  </a:lnTo>
                  <a:lnTo>
                    <a:pt x="67631" y="1134411"/>
                  </a:lnTo>
                  <a:lnTo>
                    <a:pt x="87468" y="1176409"/>
                  </a:lnTo>
                  <a:lnTo>
                    <a:pt x="109605" y="1217061"/>
                  </a:lnTo>
                  <a:lnTo>
                    <a:pt x="133961" y="1256282"/>
                  </a:lnTo>
                  <a:lnTo>
                    <a:pt x="160455" y="1293983"/>
                  </a:lnTo>
                  <a:lnTo>
                    <a:pt x="189005" y="1330079"/>
                  </a:lnTo>
                  <a:lnTo>
                    <a:pt x="219530" y="1364483"/>
                  </a:lnTo>
                  <a:lnTo>
                    <a:pt x="251949" y="1397108"/>
                  </a:lnTo>
                  <a:lnTo>
                    <a:pt x="286181" y="1427869"/>
                  </a:lnTo>
                  <a:lnTo>
                    <a:pt x="322144" y="1456678"/>
                  </a:lnTo>
                  <a:lnTo>
                    <a:pt x="359757" y="1483448"/>
                  </a:lnTo>
                  <a:lnTo>
                    <a:pt x="398939" y="1508095"/>
                  </a:lnTo>
                  <a:lnTo>
                    <a:pt x="439609" y="1530530"/>
                  </a:lnTo>
                  <a:lnTo>
                    <a:pt x="481686" y="1550668"/>
                  </a:lnTo>
                  <a:lnTo>
                    <a:pt x="525087" y="1568421"/>
                  </a:lnTo>
                  <a:lnTo>
                    <a:pt x="569733" y="1583704"/>
                  </a:lnTo>
                  <a:lnTo>
                    <a:pt x="615541" y="1596430"/>
                  </a:lnTo>
                  <a:lnTo>
                    <a:pt x="662430" y="1606512"/>
                  </a:lnTo>
                  <a:lnTo>
                    <a:pt x="710320" y="1613864"/>
                  </a:lnTo>
                  <a:lnTo>
                    <a:pt x="759129" y="1618399"/>
                  </a:lnTo>
                  <a:lnTo>
                    <a:pt x="771842" y="1416304"/>
                  </a:lnTo>
                  <a:lnTo>
                    <a:pt x="724575" y="1411498"/>
                  </a:lnTo>
                  <a:lnTo>
                    <a:pt x="678529" y="1403197"/>
                  </a:lnTo>
                  <a:lnTo>
                    <a:pt x="633831" y="1391543"/>
                  </a:lnTo>
                  <a:lnTo>
                    <a:pt x="590607" y="1376681"/>
                  </a:lnTo>
                  <a:lnTo>
                    <a:pt x="548983" y="1358752"/>
                  </a:lnTo>
                  <a:lnTo>
                    <a:pt x="509086" y="1337901"/>
                  </a:lnTo>
                  <a:lnTo>
                    <a:pt x="471041" y="1314271"/>
                  </a:lnTo>
                  <a:lnTo>
                    <a:pt x="434976" y="1288004"/>
                  </a:lnTo>
                  <a:lnTo>
                    <a:pt x="401015" y="1259245"/>
                  </a:lnTo>
                  <a:lnTo>
                    <a:pt x="369287" y="1228137"/>
                  </a:lnTo>
                  <a:lnTo>
                    <a:pt x="339917" y="1194822"/>
                  </a:lnTo>
                  <a:lnTo>
                    <a:pt x="313031" y="1159444"/>
                  </a:lnTo>
                  <a:lnTo>
                    <a:pt x="288756" y="1122147"/>
                  </a:lnTo>
                  <a:lnTo>
                    <a:pt x="267217" y="1083073"/>
                  </a:lnTo>
                  <a:lnTo>
                    <a:pt x="248542" y="1042367"/>
                  </a:lnTo>
                  <a:lnTo>
                    <a:pt x="232857" y="1000170"/>
                  </a:lnTo>
                  <a:lnTo>
                    <a:pt x="220288" y="956627"/>
                  </a:lnTo>
                  <a:lnTo>
                    <a:pt x="210960" y="911881"/>
                  </a:lnTo>
                  <a:lnTo>
                    <a:pt x="205001" y="866074"/>
                  </a:lnTo>
                  <a:lnTo>
                    <a:pt x="202538" y="819351"/>
                  </a:lnTo>
                  <a:lnTo>
                    <a:pt x="203695" y="771855"/>
                  </a:lnTo>
                  <a:lnTo>
                    <a:pt x="208531" y="724398"/>
                  </a:lnTo>
                  <a:lnTo>
                    <a:pt x="216904" y="678137"/>
                  </a:lnTo>
                  <a:lnTo>
                    <a:pt x="228672" y="633205"/>
                  </a:lnTo>
                  <a:lnTo>
                    <a:pt x="243692" y="589737"/>
                  </a:lnTo>
                  <a:lnTo>
                    <a:pt x="261823" y="547866"/>
                  </a:lnTo>
                  <a:lnTo>
                    <a:pt x="282920" y="507725"/>
                  </a:lnTo>
                  <a:lnTo>
                    <a:pt x="306842" y="469450"/>
                  </a:lnTo>
                  <a:lnTo>
                    <a:pt x="333446" y="433174"/>
                  </a:lnTo>
                  <a:lnTo>
                    <a:pt x="362589" y="399030"/>
                  </a:lnTo>
                  <a:lnTo>
                    <a:pt x="394130" y="367153"/>
                  </a:lnTo>
                  <a:lnTo>
                    <a:pt x="427924" y="337677"/>
                  </a:lnTo>
                  <a:lnTo>
                    <a:pt x="463831" y="310735"/>
                  </a:lnTo>
                  <a:lnTo>
                    <a:pt x="501706" y="286461"/>
                  </a:lnTo>
                  <a:lnTo>
                    <a:pt x="541408" y="264989"/>
                  </a:lnTo>
                  <a:lnTo>
                    <a:pt x="582794" y="246453"/>
                  </a:lnTo>
                  <a:lnTo>
                    <a:pt x="625721" y="230988"/>
                  </a:lnTo>
                  <a:lnTo>
                    <a:pt x="670047" y="218725"/>
                  </a:lnTo>
                  <a:lnTo>
                    <a:pt x="715630" y="209801"/>
                  </a:lnTo>
                  <a:lnTo>
                    <a:pt x="762326" y="204348"/>
                  </a:lnTo>
                  <a:lnTo>
                    <a:pt x="809993" y="202501"/>
                  </a:lnTo>
                  <a:lnTo>
                    <a:pt x="809993" y="0"/>
                  </a:lnTo>
                  <a:close/>
                </a:path>
              </a:pathLst>
            </a:custGeom>
            <a:solidFill>
              <a:srgbClr val="D91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4668033" y="2714780"/>
            <a:ext cx="7340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5" dirty="0">
                <a:solidFill>
                  <a:srgbClr val="D91046"/>
                </a:solidFill>
                <a:latin typeface="Arial Unicode MS"/>
                <a:cs typeface="Arial Unicode MS"/>
              </a:rPr>
              <a:t>51%</a:t>
            </a:r>
            <a:endParaRPr sz="2800">
              <a:latin typeface="Arial Unicode MS"/>
              <a:cs typeface="Arial Unicode M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632981" y="3091208"/>
            <a:ext cx="80391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5" dirty="0">
                <a:solidFill>
                  <a:srgbClr val="1D1C1C"/>
                </a:solidFill>
                <a:latin typeface="Arial Unicode MS"/>
                <a:cs typeface="Arial Unicode MS"/>
              </a:rPr>
              <a:t>reducerea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427749" y="3264944"/>
            <a:ext cx="124904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05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riscului </a:t>
            </a:r>
            <a:r>
              <a:rPr sz="1050" b="1" spc="-5" dirty="0">
                <a:solidFill>
                  <a:srgbClr val="1D1C1C"/>
                </a:solidFill>
                <a:latin typeface="Arial Unicode MS"/>
                <a:cs typeface="Arial Unicode MS"/>
              </a:rPr>
              <a:t>de</a:t>
            </a:r>
            <a:r>
              <a:rPr sz="1050" b="1" spc="-17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05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recădere</a:t>
            </a:r>
            <a:r>
              <a:rPr sz="1050" b="1" spc="-22" baseline="23809" dirty="0">
                <a:solidFill>
                  <a:srgbClr val="1D1C1C"/>
                </a:solidFill>
                <a:latin typeface="Arial Unicode MS"/>
                <a:cs typeface="Arial Unicode MS"/>
              </a:rPr>
              <a:t>†</a:t>
            </a:r>
            <a:endParaRPr sz="1050" baseline="23809">
              <a:latin typeface="Arial Unicode MS"/>
              <a:cs typeface="Arial Unicode MS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0" y="1440192"/>
            <a:ext cx="5257800" cy="2750820"/>
          </a:xfrm>
          <a:custGeom>
            <a:avLst/>
            <a:gdLst/>
            <a:ahLst/>
            <a:cxnLst/>
            <a:rect l="l" t="t" r="r" b="b"/>
            <a:pathLst>
              <a:path w="5257800" h="2750820">
                <a:moveTo>
                  <a:pt x="1325880" y="0"/>
                </a:moveTo>
                <a:lnTo>
                  <a:pt x="0" y="0"/>
                </a:lnTo>
                <a:lnTo>
                  <a:pt x="0" y="393179"/>
                </a:lnTo>
                <a:lnTo>
                  <a:pt x="1325880" y="393179"/>
                </a:lnTo>
                <a:lnTo>
                  <a:pt x="1325880" y="0"/>
                </a:lnTo>
                <a:close/>
              </a:path>
              <a:path w="5257800" h="2750820">
                <a:moveTo>
                  <a:pt x="5257800" y="2570975"/>
                </a:moveTo>
                <a:lnTo>
                  <a:pt x="4988052" y="2391143"/>
                </a:lnTo>
                <a:lnTo>
                  <a:pt x="4988052" y="2750807"/>
                </a:lnTo>
                <a:lnTo>
                  <a:pt x="5257800" y="2570975"/>
                </a:lnTo>
                <a:close/>
              </a:path>
            </a:pathLst>
          </a:custGeom>
          <a:solidFill>
            <a:srgbClr val="D91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7050942" y="3867706"/>
            <a:ext cx="10147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FFFFFF"/>
                </a:solidFill>
                <a:latin typeface="Arial Unicode MS"/>
                <a:cs typeface="Arial Unicode MS"/>
              </a:rPr>
              <a:t>635 de</a:t>
            </a:r>
            <a:r>
              <a:rPr sz="1600" b="1" spc="-9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600" b="1" spc="5" dirty="0">
                <a:solidFill>
                  <a:srgbClr val="FFFFFF"/>
                </a:solidFill>
                <a:latin typeface="Arial Unicode MS"/>
                <a:cs typeface="Arial Unicode MS"/>
              </a:rPr>
              <a:t>zile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410168" y="4774909"/>
            <a:ext cx="89661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 Unicode MS"/>
                <a:cs typeface="Arial Unicode MS"/>
              </a:rPr>
              <a:t>88 de</a:t>
            </a:r>
            <a:r>
              <a:rPr sz="1600" spc="-7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600" dirty="0">
                <a:solidFill>
                  <a:srgbClr val="FFFFFF"/>
                </a:solidFill>
                <a:latin typeface="Arial Unicode MS"/>
                <a:cs typeface="Arial Unicode MS"/>
              </a:rPr>
              <a:t>zile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053627" y="4449385"/>
            <a:ext cx="10096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FFFFFF"/>
                </a:solidFill>
                <a:latin typeface="Arial Unicode MS"/>
                <a:cs typeface="Arial Unicode MS"/>
              </a:rPr>
              <a:t>273 </a:t>
            </a:r>
            <a:r>
              <a:rPr sz="1600" spc="-5" dirty="0">
                <a:solidFill>
                  <a:srgbClr val="FFFFFF"/>
                </a:solidFill>
                <a:latin typeface="Arial Unicode MS"/>
                <a:cs typeface="Arial Unicode MS"/>
              </a:rPr>
              <a:t>de</a:t>
            </a:r>
            <a:r>
              <a:rPr sz="1600" spc="-5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600" dirty="0">
                <a:solidFill>
                  <a:srgbClr val="FFFFFF"/>
                </a:solidFill>
                <a:latin typeface="Arial Unicode MS"/>
                <a:cs typeface="Arial Unicode MS"/>
              </a:rPr>
              <a:t>zile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757127" y="3759170"/>
            <a:ext cx="10541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3510" marR="5080" indent="-131445">
              <a:lnSpc>
                <a:spcPct val="100000"/>
              </a:lnSpc>
              <a:spcBef>
                <a:spcPts val="100"/>
              </a:spcBef>
            </a:pPr>
            <a:r>
              <a:rPr sz="1500" b="1" dirty="0">
                <a:solidFill>
                  <a:srgbClr val="FFFFFF"/>
                </a:solidFill>
                <a:latin typeface="Arial Unicode MS"/>
                <a:cs typeface="Arial Unicode MS"/>
              </a:rPr>
              <a:t>Nu </a:t>
            </a:r>
            <a:r>
              <a:rPr sz="1500" b="1" spc="-5" dirty="0">
                <a:solidFill>
                  <a:srgbClr val="FFFFFF"/>
                </a:solidFill>
                <a:latin typeface="Arial Unicode MS"/>
                <a:cs typeface="Arial Unicode MS"/>
              </a:rPr>
              <a:t>a </a:t>
            </a:r>
            <a:r>
              <a:rPr sz="1500" b="1" spc="5" dirty="0">
                <a:solidFill>
                  <a:srgbClr val="FFFFFF"/>
                </a:solidFill>
                <a:latin typeface="Arial Unicode MS"/>
                <a:cs typeface="Arial Unicode MS"/>
              </a:rPr>
              <a:t>putut</a:t>
            </a:r>
            <a:r>
              <a:rPr sz="1500" b="1" spc="-14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500" b="1" spc="5" dirty="0">
                <a:solidFill>
                  <a:srgbClr val="FFFFFF"/>
                </a:solidFill>
                <a:latin typeface="Arial Unicode MS"/>
                <a:cs typeface="Arial Unicode MS"/>
              </a:rPr>
              <a:t>fi  </a:t>
            </a:r>
            <a:r>
              <a:rPr sz="1500" b="1" dirty="0">
                <a:solidFill>
                  <a:srgbClr val="FFFFFF"/>
                </a:solidFill>
                <a:latin typeface="Arial Unicode MS"/>
                <a:cs typeface="Arial Unicode MS"/>
              </a:rPr>
              <a:t>estimat**</a:t>
            </a:r>
            <a:endParaRPr sz="1500">
              <a:latin typeface="Arial Unicode MS"/>
              <a:cs typeface="Arial Unicode M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89101" y="1509433"/>
            <a:ext cx="94615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FFFFFF"/>
                </a:solidFill>
                <a:latin typeface="Arial Unicode MS"/>
                <a:cs typeface="Arial Unicode MS"/>
              </a:rPr>
              <a:t>SUSTAIN</a:t>
            </a:r>
            <a:r>
              <a:rPr sz="1400" b="1" spc="-9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 Unicode MS"/>
                <a:cs typeface="Arial Unicode MS"/>
              </a:rPr>
              <a:t>1</a:t>
            </a:r>
            <a:endParaRPr sz="1400">
              <a:latin typeface="Arial Unicode MS"/>
              <a:cs typeface="Arial Unicode MS"/>
            </a:endParaRP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8F20576E-EB95-47E1-41DA-09A6D48DA62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359408"/>
            <a:ext cx="9372600" cy="3939540"/>
            <a:chOff x="0" y="1359408"/>
            <a:chExt cx="9372600" cy="3939540"/>
          </a:xfrm>
        </p:grpSpPr>
        <p:sp>
          <p:nvSpPr>
            <p:cNvPr id="3" name="object 3"/>
            <p:cNvSpPr/>
            <p:nvPr/>
          </p:nvSpPr>
          <p:spPr>
            <a:xfrm>
              <a:off x="0" y="1359407"/>
              <a:ext cx="9372600" cy="3939540"/>
            </a:xfrm>
            <a:custGeom>
              <a:avLst/>
              <a:gdLst/>
              <a:ahLst/>
              <a:cxnLst/>
              <a:rect l="l" t="t" r="r" b="b"/>
              <a:pathLst>
                <a:path w="9372600" h="3939540">
                  <a:moveTo>
                    <a:pt x="9372600" y="0"/>
                  </a:moveTo>
                  <a:lnTo>
                    <a:pt x="0" y="0"/>
                  </a:lnTo>
                  <a:lnTo>
                    <a:pt x="0" y="3774948"/>
                  </a:lnTo>
                  <a:lnTo>
                    <a:pt x="0" y="3939540"/>
                  </a:lnTo>
                  <a:lnTo>
                    <a:pt x="9372600" y="3939540"/>
                  </a:lnTo>
                  <a:lnTo>
                    <a:pt x="9372600" y="3774948"/>
                  </a:lnTo>
                  <a:lnTo>
                    <a:pt x="9372600" y="0"/>
                  </a:lnTo>
                  <a:close/>
                </a:path>
              </a:pathLst>
            </a:custGeom>
            <a:solidFill>
              <a:srgbClr val="E2E2E2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996683" y="1988820"/>
              <a:ext cx="2376170" cy="721360"/>
            </a:xfrm>
            <a:custGeom>
              <a:avLst/>
              <a:gdLst/>
              <a:ahLst/>
              <a:cxnLst/>
              <a:rect l="l" t="t" r="r" b="b"/>
              <a:pathLst>
                <a:path w="2376170" h="721360">
                  <a:moveTo>
                    <a:pt x="2161971" y="0"/>
                  </a:moveTo>
                  <a:lnTo>
                    <a:pt x="0" y="0"/>
                  </a:lnTo>
                  <a:lnTo>
                    <a:pt x="0" y="720852"/>
                  </a:lnTo>
                  <a:lnTo>
                    <a:pt x="2161971" y="720852"/>
                  </a:lnTo>
                  <a:lnTo>
                    <a:pt x="2375916" y="360426"/>
                  </a:lnTo>
                  <a:lnTo>
                    <a:pt x="2161971" y="0"/>
                  </a:lnTo>
                  <a:close/>
                </a:path>
              </a:pathLst>
            </a:custGeom>
            <a:solidFill>
              <a:srgbClr val="522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7343309" y="2065012"/>
            <a:ext cx="1913255" cy="53784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algn="just">
              <a:lnSpc>
                <a:spcPts val="1300"/>
              </a:lnSpc>
              <a:spcBef>
                <a:spcPts val="260"/>
              </a:spcBef>
            </a:pPr>
            <a:r>
              <a:rPr sz="1200" b="1" dirty="0">
                <a:solidFill>
                  <a:srgbClr val="FFFFFF"/>
                </a:solidFill>
                <a:latin typeface="Arial Unicode MS"/>
                <a:cs typeface="Arial Unicode MS"/>
              </a:rPr>
              <a:t>URM </a:t>
            </a:r>
            <a:r>
              <a:rPr sz="1200" b="1" spc="5" dirty="0">
                <a:solidFill>
                  <a:srgbClr val="FFFFFF"/>
                </a:solidFill>
                <a:latin typeface="Arial Unicode MS"/>
                <a:cs typeface="Arial Unicode MS"/>
              </a:rPr>
              <a:t>sau </a:t>
            </a:r>
            <a:r>
              <a:rPr sz="1200" b="1" spc="-5" dirty="0">
                <a:solidFill>
                  <a:srgbClr val="FFFFFF"/>
                </a:solidFill>
                <a:latin typeface="Arial Unicode MS"/>
                <a:cs typeface="Arial Unicode MS"/>
              </a:rPr>
              <a:t>extensie</a:t>
            </a:r>
            <a:r>
              <a:rPr sz="1200" b="1" spc="-11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 Unicode MS"/>
                <a:cs typeface="Arial Unicode MS"/>
              </a:rPr>
              <a:t>deschisă  </a:t>
            </a:r>
            <a:r>
              <a:rPr sz="1200" dirty="0">
                <a:solidFill>
                  <a:srgbClr val="FFFFFF"/>
                </a:solidFill>
                <a:latin typeface="Arial Unicode MS"/>
                <a:cs typeface="Arial Unicode MS"/>
              </a:rPr>
              <a:t>Până </a:t>
            </a:r>
            <a:r>
              <a:rPr sz="1200" spc="-5" dirty="0">
                <a:solidFill>
                  <a:srgbClr val="FFFFFF"/>
                </a:solidFill>
                <a:latin typeface="Arial Unicode MS"/>
                <a:cs typeface="Arial Unicode MS"/>
              </a:rPr>
              <a:t>la </a:t>
            </a:r>
            <a:r>
              <a:rPr sz="1200" dirty="0">
                <a:solidFill>
                  <a:srgbClr val="FFFFFF"/>
                </a:solidFill>
                <a:latin typeface="Arial Unicode MS"/>
                <a:cs typeface="Arial Unicode MS"/>
              </a:rPr>
              <a:t>24 de </a:t>
            </a:r>
            <a:r>
              <a:rPr sz="1200" spc="-5" dirty="0">
                <a:solidFill>
                  <a:srgbClr val="FFFFFF"/>
                </a:solidFill>
                <a:latin typeface="Arial Unicode MS"/>
                <a:cs typeface="Arial Unicode MS"/>
              </a:rPr>
              <a:t>săptămâni </a:t>
            </a:r>
            <a:r>
              <a:rPr sz="1200" dirty="0">
                <a:solidFill>
                  <a:srgbClr val="FFFFFF"/>
                </a:solidFill>
                <a:latin typeface="Arial Unicode MS"/>
                <a:cs typeface="Arial Unicode MS"/>
              </a:rPr>
              <a:t>în  </a:t>
            </a:r>
            <a:r>
              <a:rPr sz="1200" spc="-5" dirty="0">
                <a:solidFill>
                  <a:srgbClr val="FFFFFF"/>
                </a:solidFill>
                <a:latin typeface="Arial Unicode MS"/>
                <a:cs typeface="Arial Unicode MS"/>
              </a:rPr>
              <a:t>urmărire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76144" y="2709671"/>
            <a:ext cx="2159635" cy="2519680"/>
          </a:xfrm>
          <a:custGeom>
            <a:avLst/>
            <a:gdLst/>
            <a:ahLst/>
            <a:cxnLst/>
            <a:rect l="l" t="t" r="r" b="b"/>
            <a:pathLst>
              <a:path w="2159635" h="2519679">
                <a:moveTo>
                  <a:pt x="2159508" y="0"/>
                </a:moveTo>
                <a:lnTo>
                  <a:pt x="0" y="0"/>
                </a:lnTo>
                <a:lnTo>
                  <a:pt x="0" y="2424684"/>
                </a:lnTo>
                <a:lnTo>
                  <a:pt x="0" y="2519184"/>
                </a:lnTo>
                <a:lnTo>
                  <a:pt x="2159508" y="2519184"/>
                </a:lnTo>
                <a:lnTo>
                  <a:pt x="2159508" y="2424684"/>
                </a:lnTo>
                <a:lnTo>
                  <a:pt x="2159508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807285" y="2797906"/>
            <a:ext cx="1929764" cy="214566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260"/>
              </a:spcBef>
            </a:pPr>
            <a:r>
              <a:rPr sz="1200" b="1" dirty="0">
                <a:latin typeface="Arial Unicode MS"/>
                <a:cs typeface="Arial Unicode MS"/>
              </a:rPr>
              <a:t>Incluşi direct şi </a:t>
            </a:r>
            <a:r>
              <a:rPr sz="1200" b="1" spc="-5" dirty="0">
                <a:latin typeface="Arial Unicode MS"/>
                <a:cs typeface="Arial Unicode MS"/>
              </a:rPr>
              <a:t>pacienţii</a:t>
            </a:r>
            <a:r>
              <a:rPr sz="1200" b="1" spc="-150" dirty="0">
                <a:latin typeface="Arial Unicode MS"/>
                <a:cs typeface="Arial Unicode MS"/>
              </a:rPr>
              <a:t> </a:t>
            </a:r>
            <a:r>
              <a:rPr sz="1200" b="1" dirty="0">
                <a:latin typeface="Arial Unicode MS"/>
                <a:cs typeface="Arial Unicode MS"/>
              </a:rPr>
              <a:t>fără  </a:t>
            </a:r>
            <a:r>
              <a:rPr sz="1200" b="1" spc="-5" dirty="0">
                <a:latin typeface="Arial Unicode MS"/>
                <a:cs typeface="Arial Unicode MS"/>
              </a:rPr>
              <a:t>răspuns* </a:t>
            </a:r>
            <a:r>
              <a:rPr sz="1200" b="1" dirty="0">
                <a:latin typeface="Arial Unicode MS"/>
                <a:cs typeface="Arial Unicode MS"/>
              </a:rPr>
              <a:t>din TRANSFORM  </a:t>
            </a:r>
            <a:r>
              <a:rPr sz="1200" b="1" spc="-5" dirty="0">
                <a:latin typeface="Arial Unicode MS"/>
                <a:cs typeface="Arial Unicode MS"/>
              </a:rPr>
              <a:t>3</a:t>
            </a:r>
            <a:endParaRPr sz="1200">
              <a:latin typeface="Arial Unicode MS"/>
              <a:cs typeface="Arial Unicode MS"/>
            </a:endParaRPr>
          </a:p>
          <a:p>
            <a:pPr marL="12700" marR="383540">
              <a:lnSpc>
                <a:spcPts val="1300"/>
              </a:lnSpc>
              <a:spcBef>
                <a:spcPts val="480"/>
              </a:spcBef>
            </a:pPr>
            <a:r>
              <a:rPr sz="1200" b="1" spc="-5" dirty="0">
                <a:latin typeface="Arial Unicode MS"/>
                <a:cs typeface="Arial Unicode MS"/>
              </a:rPr>
              <a:t>Administrat </a:t>
            </a:r>
            <a:r>
              <a:rPr sz="1200" b="1" spc="5" dirty="0">
                <a:latin typeface="Arial Unicode MS"/>
                <a:cs typeface="Arial Unicode MS"/>
              </a:rPr>
              <a:t>de </a:t>
            </a:r>
            <a:r>
              <a:rPr sz="1200" b="1" spc="-5" dirty="0">
                <a:latin typeface="Arial Unicode MS"/>
                <a:cs typeface="Arial Unicode MS"/>
              </a:rPr>
              <a:t>2 </a:t>
            </a:r>
            <a:r>
              <a:rPr sz="1200" b="1" spc="5" dirty="0">
                <a:latin typeface="Arial Unicode MS"/>
                <a:cs typeface="Arial Unicode MS"/>
              </a:rPr>
              <a:t>ori</a:t>
            </a:r>
            <a:r>
              <a:rPr sz="1200" b="1" spc="-130" dirty="0">
                <a:latin typeface="Arial Unicode MS"/>
                <a:cs typeface="Arial Unicode MS"/>
              </a:rPr>
              <a:t> </a:t>
            </a:r>
            <a:r>
              <a:rPr sz="1200" b="1" spc="10" dirty="0">
                <a:latin typeface="Arial Unicode MS"/>
                <a:cs typeface="Arial Unicode MS"/>
              </a:rPr>
              <a:t>pe  </a:t>
            </a:r>
            <a:r>
              <a:rPr sz="1200" b="1" spc="-5" dirty="0">
                <a:latin typeface="Arial Unicode MS"/>
                <a:cs typeface="Arial Unicode MS"/>
              </a:rPr>
              <a:t>săptămână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ts val="1200"/>
              </a:lnSpc>
            </a:pPr>
            <a:r>
              <a:rPr sz="1200" spc="-5" dirty="0">
                <a:latin typeface="Arial Unicode MS"/>
                <a:cs typeface="Arial Unicode MS"/>
              </a:rPr>
              <a:t>Doza</a:t>
            </a:r>
            <a:r>
              <a:rPr sz="1200" spc="-25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iniţială:</a:t>
            </a:r>
            <a:endParaRPr sz="1200">
              <a:latin typeface="Arial Unicode MS"/>
              <a:cs typeface="Arial Unicode MS"/>
            </a:endParaRPr>
          </a:p>
          <a:p>
            <a:pPr marL="139065" indent="-127000">
              <a:lnSpc>
                <a:spcPts val="1295"/>
              </a:lnSpc>
              <a:buClr>
                <a:srgbClr val="FCA606"/>
              </a:buClr>
              <a:buFont typeface="Arial"/>
              <a:buChar char="•"/>
              <a:tabLst>
                <a:tab pos="139700" algn="l"/>
              </a:tabLst>
            </a:pPr>
            <a:r>
              <a:rPr sz="1200" spc="-5" dirty="0">
                <a:latin typeface="Arial Unicode MS"/>
                <a:cs typeface="Arial Unicode MS"/>
              </a:rPr>
              <a:t>Pacienţi </a:t>
            </a:r>
            <a:r>
              <a:rPr sz="1200" dirty="0">
                <a:latin typeface="Arial Unicode MS"/>
                <a:cs typeface="Arial Unicode MS"/>
              </a:rPr>
              <a:t>18–64 de </a:t>
            </a:r>
            <a:r>
              <a:rPr sz="1200" spc="-5" dirty="0">
                <a:latin typeface="Arial Unicode MS"/>
                <a:cs typeface="Arial Unicode MS"/>
              </a:rPr>
              <a:t>ani:</a:t>
            </a:r>
            <a:r>
              <a:rPr sz="1200" spc="-12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56</a:t>
            </a:r>
            <a:endParaRPr sz="1200">
              <a:latin typeface="Arial Unicode MS"/>
              <a:cs typeface="Arial Unicode MS"/>
            </a:endParaRPr>
          </a:p>
          <a:p>
            <a:pPr marL="139065">
              <a:lnSpc>
                <a:spcPts val="1295"/>
              </a:lnSpc>
            </a:pPr>
            <a:r>
              <a:rPr sz="1200" spc="-5" dirty="0">
                <a:latin typeface="Arial Unicode MS"/>
                <a:cs typeface="Arial Unicode MS"/>
              </a:rPr>
              <a:t>mg</a:t>
            </a:r>
            <a:endParaRPr sz="1200">
              <a:latin typeface="Arial Unicode MS"/>
              <a:cs typeface="Arial Unicode MS"/>
            </a:endParaRPr>
          </a:p>
          <a:p>
            <a:pPr marL="139065" marR="231140" indent="-127000">
              <a:lnSpc>
                <a:spcPts val="1300"/>
              </a:lnSpc>
              <a:spcBef>
                <a:spcPts val="85"/>
              </a:spcBef>
              <a:buClr>
                <a:srgbClr val="FCA606"/>
              </a:buClr>
              <a:buFont typeface="Arial"/>
              <a:buChar char="•"/>
              <a:tabLst>
                <a:tab pos="139700" algn="l"/>
              </a:tabLst>
            </a:pPr>
            <a:r>
              <a:rPr sz="1200" spc="-5" dirty="0">
                <a:latin typeface="Arial Unicode MS"/>
                <a:cs typeface="Arial Unicode MS"/>
              </a:rPr>
              <a:t>Pacienţi ≥65 </a:t>
            </a:r>
            <a:r>
              <a:rPr sz="1200" dirty="0">
                <a:latin typeface="Arial Unicode MS"/>
                <a:cs typeface="Arial Unicode MS"/>
              </a:rPr>
              <a:t>de </a:t>
            </a:r>
            <a:r>
              <a:rPr sz="1200" spc="-5" dirty="0">
                <a:latin typeface="Arial Unicode MS"/>
                <a:cs typeface="Arial Unicode MS"/>
              </a:rPr>
              <a:t>ani:</a:t>
            </a:r>
            <a:r>
              <a:rPr sz="1200" spc="-10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28  </a:t>
            </a:r>
            <a:r>
              <a:rPr sz="1200" spc="-5" dirty="0">
                <a:latin typeface="Arial Unicode MS"/>
                <a:cs typeface="Arial Unicode MS"/>
              </a:rPr>
              <a:t>mg</a:t>
            </a:r>
            <a:endParaRPr sz="1200">
              <a:latin typeface="Arial Unicode MS"/>
              <a:cs typeface="Arial Unicode MS"/>
            </a:endParaRPr>
          </a:p>
          <a:p>
            <a:pPr marL="12700" marR="316865">
              <a:lnSpc>
                <a:spcPts val="1300"/>
              </a:lnSpc>
              <a:spcBef>
                <a:spcPts val="500"/>
              </a:spcBef>
            </a:pPr>
            <a:r>
              <a:rPr sz="1200" spc="-5" dirty="0">
                <a:latin typeface="Arial Unicode MS"/>
                <a:cs typeface="Arial Unicode MS"/>
              </a:rPr>
              <a:t>Urmată </a:t>
            </a:r>
            <a:r>
              <a:rPr sz="1200" dirty="0">
                <a:latin typeface="Arial Unicode MS"/>
                <a:cs typeface="Arial Unicode MS"/>
              </a:rPr>
              <a:t>de</a:t>
            </a:r>
            <a:r>
              <a:rPr sz="1200" spc="-55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administrare  flexibilă </a:t>
            </a:r>
            <a:r>
              <a:rPr sz="1200" dirty="0">
                <a:latin typeface="Arial Unicode MS"/>
                <a:cs typeface="Arial Unicode MS"/>
              </a:rPr>
              <a:t>de 2 </a:t>
            </a:r>
            <a:r>
              <a:rPr sz="1200" spc="-5" dirty="0">
                <a:latin typeface="Arial Unicode MS"/>
                <a:cs typeface="Arial Unicode MS"/>
              </a:rPr>
              <a:t>ori</a:t>
            </a:r>
            <a:r>
              <a:rPr sz="1200" spc="-6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pe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07285" y="4899502"/>
            <a:ext cx="18002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Unicode MS"/>
                <a:cs typeface="Arial Unicode MS"/>
              </a:rPr>
              <a:t>săptămână (28 mg, </a:t>
            </a:r>
            <a:r>
              <a:rPr sz="1200" dirty="0">
                <a:latin typeface="Arial Unicode MS"/>
                <a:cs typeface="Arial Unicode MS"/>
              </a:rPr>
              <a:t>56</a:t>
            </a:r>
            <a:r>
              <a:rPr sz="1200" spc="-80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mg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07285" y="5064094"/>
            <a:ext cx="7874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Unicode MS"/>
                <a:cs typeface="Arial Unicode MS"/>
              </a:rPr>
              <a:t>sau 84</a:t>
            </a:r>
            <a:r>
              <a:rPr sz="1200" spc="-105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mg)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77898" y="256122"/>
            <a:ext cx="11523392" cy="9696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3550"/>
              </a:lnSpc>
              <a:spcBef>
                <a:spcPts val="100"/>
              </a:spcBef>
              <a:tabLst>
                <a:tab pos="7458075" algn="l"/>
              </a:tabLst>
            </a:pPr>
            <a:r>
              <a:rPr spc="-20" dirty="0">
                <a:solidFill>
                  <a:srgbClr val="FF0000"/>
                </a:solidFill>
              </a:rPr>
              <a:t>Programul </a:t>
            </a:r>
            <a:r>
              <a:rPr spc="-10" dirty="0">
                <a:solidFill>
                  <a:srgbClr val="FF0000"/>
                </a:solidFill>
              </a:rPr>
              <a:t>de </a:t>
            </a:r>
            <a:r>
              <a:rPr spc="-15" dirty="0">
                <a:solidFill>
                  <a:srgbClr val="FF0000"/>
                </a:solidFill>
              </a:rPr>
              <a:t>studii </a:t>
            </a:r>
            <a:r>
              <a:rPr spc="-20" dirty="0">
                <a:solidFill>
                  <a:srgbClr val="FF0000"/>
                </a:solidFill>
              </a:rPr>
              <a:t>clinice </a:t>
            </a:r>
            <a:r>
              <a:rPr spc="-10" dirty="0">
                <a:solidFill>
                  <a:srgbClr val="FF0000"/>
                </a:solidFill>
              </a:rPr>
              <a:t>de </a:t>
            </a:r>
            <a:r>
              <a:rPr spc="-15" dirty="0">
                <a:solidFill>
                  <a:srgbClr val="FF0000"/>
                </a:solidFill>
              </a:rPr>
              <a:t>faza</a:t>
            </a:r>
            <a:r>
              <a:rPr spc="-195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III</a:t>
            </a:r>
            <a:r>
              <a:rPr spc="-55" dirty="0">
                <a:solidFill>
                  <a:srgbClr val="FF0000"/>
                </a:solidFill>
              </a:rPr>
              <a:t> </a:t>
            </a:r>
            <a:r>
              <a:rPr spc="-15" dirty="0">
                <a:solidFill>
                  <a:srgbClr val="FF0000"/>
                </a:solidFill>
              </a:rPr>
              <a:t>al</a:t>
            </a:r>
            <a:r>
              <a:rPr lang="en-US" spc="-15" dirty="0">
                <a:solidFill>
                  <a:srgbClr val="FF0000"/>
                </a:solidFill>
              </a:rPr>
              <a:t>  </a:t>
            </a:r>
            <a:r>
              <a:rPr lang="ro-RO" spc="-10" dirty="0">
                <a:solidFill>
                  <a:srgbClr val="FF0000"/>
                </a:solidFill>
              </a:rPr>
              <a:t>Esketamină</a:t>
            </a:r>
            <a:endParaRPr sz="3150" baseline="25132" dirty="0">
              <a:solidFill>
                <a:schemeClr val="accent2"/>
              </a:solidFill>
            </a:endParaRPr>
          </a:p>
          <a:p>
            <a:pPr marL="38100">
              <a:lnSpc>
                <a:spcPts val="3550"/>
              </a:lnSpc>
            </a:pPr>
            <a:r>
              <a:rPr spc="-40" dirty="0">
                <a:solidFill>
                  <a:schemeClr val="accent2"/>
                </a:solidFill>
              </a:rPr>
              <a:t>SUSTAIN</a:t>
            </a:r>
            <a:r>
              <a:rPr spc="-150" dirty="0">
                <a:solidFill>
                  <a:schemeClr val="accent2"/>
                </a:solidFill>
              </a:rPr>
              <a:t> </a:t>
            </a:r>
            <a:r>
              <a:rPr spc="-15" dirty="0">
                <a:solidFill>
                  <a:schemeClr val="accent2"/>
                </a:solidFill>
              </a:rPr>
              <a:t>2</a:t>
            </a:r>
            <a:r>
              <a:rPr sz="3150" b="0" spc="-22" baseline="25132" dirty="0">
                <a:solidFill>
                  <a:schemeClr val="accent2"/>
                </a:solidFill>
                <a:latin typeface="Arial Unicode MS"/>
                <a:cs typeface="Arial Unicode MS"/>
              </a:rPr>
              <a:t>1</a:t>
            </a:r>
            <a:endParaRPr sz="3150" baseline="25132" dirty="0">
              <a:solidFill>
                <a:schemeClr val="accent2"/>
              </a:solidFill>
              <a:latin typeface="Arial Unicode MS"/>
              <a:cs typeface="Arial Unicode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16636" y="2709672"/>
            <a:ext cx="2159635" cy="2519680"/>
          </a:xfrm>
          <a:custGeom>
            <a:avLst/>
            <a:gdLst/>
            <a:ahLst/>
            <a:cxnLst/>
            <a:rect l="l" t="t" r="r" b="b"/>
            <a:pathLst>
              <a:path w="2159635" h="2519679">
                <a:moveTo>
                  <a:pt x="2159508" y="0"/>
                </a:moveTo>
                <a:lnTo>
                  <a:pt x="0" y="0"/>
                </a:lnTo>
                <a:lnTo>
                  <a:pt x="0" y="2519172"/>
                </a:lnTo>
                <a:lnTo>
                  <a:pt x="2159508" y="2519172"/>
                </a:lnTo>
                <a:lnTo>
                  <a:pt x="2159508" y="0"/>
                </a:lnTo>
                <a:close/>
              </a:path>
            </a:pathLst>
          </a:custGeom>
          <a:solidFill>
            <a:srgbClr val="E7D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47260" y="2753710"/>
            <a:ext cx="1910714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9200"/>
              </a:lnSpc>
              <a:spcBef>
                <a:spcPts val="100"/>
              </a:spcBef>
            </a:pPr>
            <a:r>
              <a:rPr sz="1200" b="1" dirty="0">
                <a:latin typeface="Arial Unicode MS"/>
                <a:cs typeface="Arial Unicode MS"/>
              </a:rPr>
              <a:t>Numai </a:t>
            </a:r>
            <a:r>
              <a:rPr sz="1200" b="1" spc="-5" dirty="0">
                <a:latin typeface="Arial Unicode MS"/>
                <a:cs typeface="Arial Unicode MS"/>
              </a:rPr>
              <a:t>pacienţi </a:t>
            </a:r>
            <a:r>
              <a:rPr sz="1200" b="1" dirty="0">
                <a:latin typeface="Arial Unicode MS"/>
                <a:cs typeface="Arial Unicode MS"/>
              </a:rPr>
              <a:t>incluşi</a:t>
            </a:r>
            <a:r>
              <a:rPr sz="1200" b="1" spc="-140" dirty="0">
                <a:latin typeface="Arial Unicode MS"/>
                <a:cs typeface="Arial Unicode MS"/>
              </a:rPr>
              <a:t> </a:t>
            </a:r>
            <a:r>
              <a:rPr sz="1200" b="1" spc="-5" dirty="0">
                <a:latin typeface="Arial Unicode MS"/>
                <a:cs typeface="Arial Unicode MS"/>
              </a:rPr>
              <a:t>direct  </a:t>
            </a:r>
            <a:r>
              <a:rPr sz="1200" spc="-5" dirty="0">
                <a:latin typeface="Arial Unicode MS"/>
                <a:cs typeface="Arial Unicode MS"/>
              </a:rPr>
              <a:t>Pacienţi </a:t>
            </a:r>
            <a:r>
              <a:rPr sz="1200" dirty="0">
                <a:latin typeface="Arial Unicode MS"/>
                <a:cs typeface="Arial Unicode MS"/>
              </a:rPr>
              <a:t>cu </a:t>
            </a:r>
            <a:r>
              <a:rPr sz="1200" spc="-5" dirty="0">
                <a:latin typeface="Arial Unicode MS"/>
                <a:cs typeface="Arial Unicode MS"/>
              </a:rPr>
              <a:t>DRT (adulţi</a:t>
            </a:r>
            <a:r>
              <a:rPr sz="1200" spc="-7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cu</a:t>
            </a:r>
            <a:endParaRPr sz="1200">
              <a:latin typeface="Arial Unicode MS"/>
              <a:cs typeface="Arial Unicode MS"/>
            </a:endParaRPr>
          </a:p>
          <a:p>
            <a:pPr marL="12700" marR="70485">
              <a:lnSpc>
                <a:spcPts val="1220"/>
              </a:lnSpc>
              <a:spcBef>
                <a:spcPts val="5"/>
              </a:spcBef>
            </a:pPr>
            <a:r>
              <a:rPr sz="1200" spc="-5" dirty="0">
                <a:latin typeface="Arial Unicode MS"/>
                <a:cs typeface="Arial Unicode MS"/>
              </a:rPr>
              <a:t>TDM care </a:t>
            </a:r>
            <a:r>
              <a:rPr sz="1200" dirty="0">
                <a:latin typeface="Arial Unicode MS"/>
                <a:cs typeface="Arial Unicode MS"/>
              </a:rPr>
              <a:t>nu au </a:t>
            </a:r>
            <a:r>
              <a:rPr sz="1200" spc="-5" dirty="0">
                <a:latin typeface="Arial Unicode MS"/>
                <a:cs typeface="Arial Unicode MS"/>
              </a:rPr>
              <a:t>răspuns  adecvat la ≥2 </a:t>
            </a:r>
            <a:r>
              <a:rPr sz="1200" dirty="0">
                <a:latin typeface="Arial Unicode MS"/>
                <a:cs typeface="Arial Unicode MS"/>
              </a:rPr>
              <a:t>AD </a:t>
            </a:r>
            <a:r>
              <a:rPr sz="1200" spc="-5" dirty="0">
                <a:latin typeface="Arial Unicode MS"/>
                <a:cs typeface="Arial Unicode MS"/>
              </a:rPr>
              <a:t>diferite  adecvate </a:t>
            </a:r>
            <a:r>
              <a:rPr sz="1200" dirty="0">
                <a:latin typeface="Arial Unicode MS"/>
                <a:cs typeface="Arial Unicode MS"/>
              </a:rPr>
              <a:t>ca </a:t>
            </a:r>
            <a:r>
              <a:rPr sz="1200" spc="-5" dirty="0">
                <a:latin typeface="Arial Unicode MS"/>
                <a:cs typeface="Arial Unicode MS"/>
              </a:rPr>
              <a:t>doză </a:t>
            </a:r>
            <a:r>
              <a:rPr sz="1200" dirty="0">
                <a:latin typeface="Arial Unicode MS"/>
                <a:cs typeface="Arial Unicode MS"/>
              </a:rPr>
              <a:t>şi</a:t>
            </a:r>
            <a:r>
              <a:rPr sz="1200" spc="-85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durată  pentru tratamentul  episodului depresiv</a:t>
            </a:r>
            <a:r>
              <a:rPr sz="1200" spc="-95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actual)</a:t>
            </a:r>
            <a:endParaRPr sz="1200">
              <a:latin typeface="Arial Unicode MS"/>
              <a:cs typeface="Arial Unicode MS"/>
            </a:endParaRPr>
          </a:p>
          <a:p>
            <a:pPr marL="12700" marR="415925">
              <a:lnSpc>
                <a:spcPts val="1220"/>
              </a:lnSpc>
              <a:spcBef>
                <a:spcPts val="1125"/>
              </a:spcBef>
            </a:pPr>
            <a:r>
              <a:rPr sz="1200" spc="-5" dirty="0">
                <a:latin typeface="Arial Unicode MS"/>
                <a:cs typeface="Arial Unicode MS"/>
              </a:rPr>
              <a:t>Pacienţii care </a:t>
            </a:r>
            <a:r>
              <a:rPr sz="1200" dirty="0">
                <a:latin typeface="Arial Unicode MS"/>
                <a:cs typeface="Arial Unicode MS"/>
              </a:rPr>
              <a:t>nu au  </a:t>
            </a:r>
            <a:r>
              <a:rPr sz="1200" spc="-5" dirty="0">
                <a:latin typeface="Arial Unicode MS"/>
                <a:cs typeface="Arial Unicode MS"/>
              </a:rPr>
              <a:t>răspuns* la </a:t>
            </a:r>
            <a:r>
              <a:rPr sz="1200" dirty="0">
                <a:latin typeface="Arial Unicode MS"/>
                <a:cs typeface="Arial Unicode MS"/>
              </a:rPr>
              <a:t>AD </a:t>
            </a:r>
            <a:r>
              <a:rPr sz="1200" spc="-5" dirty="0">
                <a:latin typeface="Arial Unicode MS"/>
                <a:cs typeface="Arial Unicode MS"/>
              </a:rPr>
              <a:t>orale  curente </a:t>
            </a:r>
            <a:r>
              <a:rPr sz="1200" dirty="0">
                <a:latin typeface="Arial Unicode MS"/>
                <a:cs typeface="Arial Unicode MS"/>
              </a:rPr>
              <a:t>au </a:t>
            </a:r>
            <a:r>
              <a:rPr sz="1200" spc="-5" dirty="0">
                <a:latin typeface="Arial Unicode MS"/>
                <a:cs typeface="Arial Unicode MS"/>
              </a:rPr>
              <a:t>schimbat  tratamentul </a:t>
            </a:r>
            <a:r>
              <a:rPr sz="1200" dirty="0">
                <a:latin typeface="Arial Unicode MS"/>
                <a:cs typeface="Arial Unicode MS"/>
              </a:rPr>
              <a:t>cu un</a:t>
            </a:r>
            <a:r>
              <a:rPr sz="1200" spc="-10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nou  </a:t>
            </a:r>
            <a:r>
              <a:rPr sz="1200" spc="-5" dirty="0">
                <a:latin typeface="Arial Unicode MS"/>
                <a:cs typeface="Arial Unicode MS"/>
              </a:rPr>
              <a:t>SSRI/SNRI </a:t>
            </a:r>
            <a:r>
              <a:rPr sz="1200" dirty="0">
                <a:latin typeface="Arial Unicode MS"/>
                <a:cs typeface="Arial Unicode MS"/>
              </a:rPr>
              <a:t>înaintea  </a:t>
            </a:r>
            <a:r>
              <a:rPr sz="1200" spc="-5" dirty="0">
                <a:latin typeface="Arial Unicode MS"/>
                <a:cs typeface="Arial Unicode MS"/>
              </a:rPr>
              <a:t>inducţiei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996684" y="2709671"/>
            <a:ext cx="2159635" cy="2519680"/>
          </a:xfrm>
          <a:custGeom>
            <a:avLst/>
            <a:gdLst/>
            <a:ahLst/>
            <a:cxnLst/>
            <a:rect l="l" t="t" r="r" b="b"/>
            <a:pathLst>
              <a:path w="2159634" h="2519679">
                <a:moveTo>
                  <a:pt x="2159495" y="0"/>
                </a:moveTo>
                <a:lnTo>
                  <a:pt x="0" y="0"/>
                </a:lnTo>
                <a:lnTo>
                  <a:pt x="0" y="2424684"/>
                </a:lnTo>
                <a:lnTo>
                  <a:pt x="0" y="2519184"/>
                </a:lnTo>
                <a:lnTo>
                  <a:pt x="2159495" y="2519184"/>
                </a:lnTo>
                <a:lnTo>
                  <a:pt x="2159495" y="2424684"/>
                </a:lnTo>
                <a:lnTo>
                  <a:pt x="2159495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101909" y="2788762"/>
            <a:ext cx="2049145" cy="221234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38100" marR="30480">
              <a:lnSpc>
                <a:spcPts val="1220"/>
              </a:lnSpc>
              <a:spcBef>
                <a:spcPts val="325"/>
              </a:spcBef>
            </a:pPr>
            <a:r>
              <a:rPr sz="1200" spc="-5" dirty="0">
                <a:latin typeface="Arial Unicode MS"/>
                <a:cs typeface="Arial Unicode MS"/>
              </a:rPr>
              <a:t>Pacienţii care </a:t>
            </a:r>
            <a:r>
              <a:rPr sz="1200" dirty="0">
                <a:latin typeface="Arial Unicode MS"/>
                <a:cs typeface="Arial Unicode MS"/>
              </a:rPr>
              <a:t>nu au </a:t>
            </a:r>
            <a:r>
              <a:rPr sz="1200" spc="-5" dirty="0">
                <a:latin typeface="Arial Unicode MS"/>
                <a:cs typeface="Arial Unicode MS"/>
              </a:rPr>
              <a:t>răspuns  </a:t>
            </a:r>
            <a:r>
              <a:rPr sz="1200" dirty="0">
                <a:latin typeface="Arial Unicode MS"/>
                <a:cs typeface="Arial Unicode MS"/>
              </a:rPr>
              <a:t>în </a:t>
            </a:r>
            <a:r>
              <a:rPr sz="1200" spc="-5" dirty="0">
                <a:latin typeface="Arial Unicode MS"/>
                <a:cs typeface="Arial Unicode MS"/>
              </a:rPr>
              <a:t>faza </a:t>
            </a:r>
            <a:r>
              <a:rPr sz="1200" dirty="0">
                <a:latin typeface="Arial Unicode MS"/>
                <a:cs typeface="Arial Unicode MS"/>
              </a:rPr>
              <a:t>de </a:t>
            </a:r>
            <a:r>
              <a:rPr sz="1200" spc="-5" dirty="0">
                <a:latin typeface="Arial Unicode MS"/>
                <a:cs typeface="Arial Unicode MS"/>
              </a:rPr>
              <a:t>inducţie, </a:t>
            </a:r>
            <a:r>
              <a:rPr sz="1200" dirty="0">
                <a:latin typeface="Arial Unicode MS"/>
                <a:cs typeface="Arial Unicode MS"/>
              </a:rPr>
              <a:t>cei </a:t>
            </a:r>
            <a:r>
              <a:rPr sz="1200" spc="-5" dirty="0">
                <a:latin typeface="Arial Unicode MS"/>
                <a:cs typeface="Arial Unicode MS"/>
              </a:rPr>
              <a:t>care  </a:t>
            </a:r>
            <a:r>
              <a:rPr sz="1200" dirty="0">
                <a:latin typeface="Arial Unicode MS"/>
                <a:cs typeface="Arial Unicode MS"/>
              </a:rPr>
              <a:t>au </a:t>
            </a:r>
            <a:r>
              <a:rPr sz="1200" spc="-5" dirty="0">
                <a:latin typeface="Arial Unicode MS"/>
                <a:cs typeface="Arial Unicode MS"/>
              </a:rPr>
              <a:t>întrerupt </a:t>
            </a:r>
            <a:r>
              <a:rPr sz="1200" dirty="0">
                <a:latin typeface="Arial Unicode MS"/>
                <a:cs typeface="Arial Unicode MS"/>
              </a:rPr>
              <a:t>în </a:t>
            </a:r>
            <a:r>
              <a:rPr sz="1200" spc="-5" dirty="0">
                <a:latin typeface="Arial Unicode MS"/>
                <a:cs typeface="Arial Unicode MS"/>
              </a:rPr>
              <a:t>orice fază </a:t>
            </a:r>
            <a:r>
              <a:rPr sz="1200" dirty="0">
                <a:latin typeface="Arial Unicode MS"/>
                <a:cs typeface="Arial Unicode MS"/>
              </a:rPr>
              <a:t>sau  </a:t>
            </a:r>
            <a:r>
              <a:rPr sz="1200" spc="-5" dirty="0">
                <a:latin typeface="Arial Unicode MS"/>
                <a:cs typeface="Arial Unicode MS"/>
              </a:rPr>
              <a:t>pacienţii care </a:t>
            </a:r>
            <a:r>
              <a:rPr sz="1200" dirty="0">
                <a:latin typeface="Arial Unicode MS"/>
                <a:cs typeface="Arial Unicode MS"/>
              </a:rPr>
              <a:t>au </a:t>
            </a:r>
            <a:r>
              <a:rPr sz="1200" spc="-5" dirty="0">
                <a:latin typeface="Arial Unicode MS"/>
                <a:cs typeface="Arial Unicode MS"/>
              </a:rPr>
              <a:t>finalizat  faza </a:t>
            </a:r>
            <a:r>
              <a:rPr sz="1200" dirty="0">
                <a:latin typeface="Arial Unicode MS"/>
                <a:cs typeface="Arial Unicode MS"/>
              </a:rPr>
              <a:t>de </a:t>
            </a:r>
            <a:r>
              <a:rPr sz="1200" spc="-5" dirty="0">
                <a:latin typeface="Arial Unicode MS"/>
                <a:cs typeface="Arial Unicode MS"/>
              </a:rPr>
              <a:t>optimizare/întreţinere  </a:t>
            </a:r>
            <a:r>
              <a:rPr sz="1200" dirty="0">
                <a:latin typeface="Arial Unicode MS"/>
                <a:cs typeface="Arial Unicode MS"/>
              </a:rPr>
              <a:t>au putut fi </a:t>
            </a:r>
            <a:r>
              <a:rPr sz="1200" spc="-5" dirty="0">
                <a:latin typeface="Arial Unicode MS"/>
                <a:cs typeface="Arial Unicode MS"/>
              </a:rPr>
              <a:t>incluşi </a:t>
            </a:r>
            <a:r>
              <a:rPr sz="1200" dirty="0">
                <a:latin typeface="Arial Unicode MS"/>
                <a:cs typeface="Arial Unicode MS"/>
              </a:rPr>
              <a:t>în </a:t>
            </a:r>
            <a:r>
              <a:rPr sz="1200" spc="-5" dirty="0">
                <a:latin typeface="Arial Unicode MS"/>
                <a:cs typeface="Arial Unicode MS"/>
              </a:rPr>
              <a:t>faza </a:t>
            </a:r>
            <a:r>
              <a:rPr sz="1200" dirty="0">
                <a:latin typeface="Arial Unicode MS"/>
                <a:cs typeface="Arial Unicode MS"/>
              </a:rPr>
              <a:t>de  </a:t>
            </a:r>
            <a:r>
              <a:rPr sz="1200" spc="-5" dirty="0">
                <a:latin typeface="Arial Unicode MS"/>
                <a:cs typeface="Arial Unicode MS"/>
              </a:rPr>
              <a:t>urmărire. Pacienţii </a:t>
            </a:r>
            <a:r>
              <a:rPr sz="1200" dirty="0">
                <a:latin typeface="Arial Unicode MS"/>
                <a:cs typeface="Arial Unicode MS"/>
              </a:rPr>
              <a:t>au  </a:t>
            </a:r>
            <a:r>
              <a:rPr sz="1200" spc="-5" dirty="0">
                <a:latin typeface="Arial Unicode MS"/>
                <a:cs typeface="Arial Unicode MS"/>
              </a:rPr>
              <a:t>întrerupt</a:t>
            </a:r>
            <a:r>
              <a:rPr sz="1200" spc="-25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administrarea</a:t>
            </a:r>
            <a:endParaRPr sz="1200">
              <a:latin typeface="Arial Unicode MS"/>
              <a:cs typeface="Arial Unicode MS"/>
            </a:endParaRPr>
          </a:p>
          <a:p>
            <a:pPr marL="38100">
              <a:lnSpc>
                <a:spcPts val="1250"/>
              </a:lnSpc>
            </a:pPr>
            <a:r>
              <a:rPr sz="1200" spc="-5" dirty="0">
                <a:latin typeface="Arial Unicode MS"/>
                <a:cs typeface="Arial Unicode MS"/>
              </a:rPr>
              <a:t>spray-ului</a:t>
            </a:r>
            <a:r>
              <a:rPr sz="1200" spc="-45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nazal</a:t>
            </a:r>
            <a:endParaRPr sz="1200">
              <a:latin typeface="Arial Unicode MS"/>
              <a:cs typeface="Arial Unicode MS"/>
            </a:endParaRPr>
          </a:p>
          <a:p>
            <a:pPr marL="38100" marR="30480">
              <a:lnSpc>
                <a:spcPts val="1220"/>
              </a:lnSpc>
              <a:spcBef>
                <a:spcPts val="1100"/>
              </a:spcBef>
            </a:pPr>
            <a:r>
              <a:rPr sz="1200" spc="-5" dirty="0">
                <a:latin typeface="Arial Unicode MS"/>
                <a:cs typeface="Arial Unicode MS"/>
              </a:rPr>
              <a:t>Pacienţii care </a:t>
            </a:r>
            <a:r>
              <a:rPr sz="1200" dirty="0">
                <a:latin typeface="Arial Unicode MS"/>
                <a:cs typeface="Arial Unicode MS"/>
              </a:rPr>
              <a:t>au </a:t>
            </a:r>
            <a:r>
              <a:rPr sz="1200" spc="-5" dirty="0">
                <a:latin typeface="Arial Unicode MS"/>
                <a:cs typeface="Arial Unicode MS"/>
              </a:rPr>
              <a:t>finalizat  faza </a:t>
            </a:r>
            <a:r>
              <a:rPr sz="1200" dirty="0">
                <a:latin typeface="Arial Unicode MS"/>
                <a:cs typeface="Arial Unicode MS"/>
              </a:rPr>
              <a:t>de </a:t>
            </a:r>
            <a:r>
              <a:rPr sz="1200" spc="-5" dirty="0">
                <a:latin typeface="Arial Unicode MS"/>
                <a:cs typeface="Arial Unicode MS"/>
              </a:rPr>
              <a:t>optimizare/întreţinere  </a:t>
            </a:r>
            <a:r>
              <a:rPr sz="1200" dirty="0">
                <a:latin typeface="Arial Unicode MS"/>
                <a:cs typeface="Arial Unicode MS"/>
              </a:rPr>
              <a:t>au </a:t>
            </a:r>
            <a:r>
              <a:rPr sz="1200" spc="-5" dirty="0">
                <a:latin typeface="Arial Unicode MS"/>
                <a:cs typeface="Arial Unicode MS"/>
              </a:rPr>
              <a:t>fost eligibili pentru </a:t>
            </a:r>
            <a:r>
              <a:rPr sz="1200" dirty="0">
                <a:latin typeface="Arial Unicode MS"/>
                <a:cs typeface="Arial Unicode MS"/>
              </a:rPr>
              <a:t>a fi  </a:t>
            </a:r>
            <a:r>
              <a:rPr sz="1200" spc="-5" dirty="0">
                <a:latin typeface="Arial Unicode MS"/>
                <a:cs typeface="Arial Unicode MS"/>
              </a:rPr>
              <a:t>incluşi </a:t>
            </a:r>
            <a:r>
              <a:rPr sz="1200" dirty="0">
                <a:latin typeface="Arial Unicode MS"/>
                <a:cs typeface="Arial Unicode MS"/>
              </a:rPr>
              <a:t>în </a:t>
            </a:r>
            <a:r>
              <a:rPr sz="1200" spc="-5" dirty="0">
                <a:latin typeface="Arial Unicode MS"/>
                <a:cs typeface="Arial Unicode MS"/>
              </a:rPr>
              <a:t>SUSTAIN</a:t>
            </a:r>
            <a:r>
              <a:rPr sz="1200" spc="-4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3</a:t>
            </a:r>
            <a:r>
              <a:rPr sz="1200" baseline="24305" dirty="0">
                <a:latin typeface="Arial Unicode MS"/>
                <a:cs typeface="Arial Unicode MS"/>
              </a:rPr>
              <a:t>2</a:t>
            </a:r>
            <a:endParaRPr sz="1200" baseline="24305">
              <a:latin typeface="Arial Unicode MS"/>
              <a:cs typeface="Arial Unicode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3237" y="1509142"/>
            <a:ext cx="54260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Arial Unicode MS"/>
                <a:cs typeface="Arial Unicode MS"/>
              </a:rPr>
              <a:t>Studiu </a:t>
            </a:r>
            <a:r>
              <a:rPr sz="1800" spc="-15" dirty="0">
                <a:latin typeface="Arial Unicode MS"/>
                <a:cs typeface="Arial Unicode MS"/>
              </a:rPr>
              <a:t>de </a:t>
            </a:r>
            <a:r>
              <a:rPr sz="1800" spc="-20" dirty="0">
                <a:latin typeface="Arial Unicode MS"/>
                <a:cs typeface="Arial Unicode MS"/>
              </a:rPr>
              <a:t>faza III, </a:t>
            </a:r>
            <a:r>
              <a:rPr sz="1800" spc="-30" dirty="0">
                <a:latin typeface="Arial Unicode MS"/>
                <a:cs typeface="Arial Unicode MS"/>
              </a:rPr>
              <a:t>multicentric, </a:t>
            </a:r>
            <a:r>
              <a:rPr sz="1800" spc="-25" dirty="0">
                <a:latin typeface="Arial Unicode MS"/>
                <a:cs typeface="Arial Unicode MS"/>
              </a:rPr>
              <a:t>deschis, </a:t>
            </a:r>
            <a:r>
              <a:rPr sz="1800" spc="-15" dirty="0">
                <a:latin typeface="Arial Unicode MS"/>
                <a:cs typeface="Arial Unicode MS"/>
              </a:rPr>
              <a:t>pe </a:t>
            </a:r>
            <a:r>
              <a:rPr sz="1800" spc="-25" dirty="0">
                <a:latin typeface="Arial Unicode MS"/>
                <a:cs typeface="Arial Unicode MS"/>
              </a:rPr>
              <a:t>termen</a:t>
            </a:r>
            <a:r>
              <a:rPr sz="1800" spc="-5" dirty="0">
                <a:latin typeface="Arial Unicode MS"/>
                <a:cs typeface="Arial Unicode MS"/>
              </a:rPr>
              <a:t> </a:t>
            </a:r>
            <a:r>
              <a:rPr sz="1800" spc="-30" dirty="0">
                <a:latin typeface="Arial Unicode MS"/>
                <a:cs typeface="Arial Unicode MS"/>
              </a:rPr>
              <a:t>lung</a:t>
            </a:r>
            <a:endParaRPr sz="1800">
              <a:latin typeface="Arial Unicode MS"/>
              <a:cs typeface="Arial Unicode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835652" y="1988820"/>
            <a:ext cx="2376170" cy="721360"/>
          </a:xfrm>
          <a:custGeom>
            <a:avLst/>
            <a:gdLst/>
            <a:ahLst/>
            <a:cxnLst/>
            <a:rect l="l" t="t" r="r" b="b"/>
            <a:pathLst>
              <a:path w="2376170" h="721360">
                <a:moveTo>
                  <a:pt x="2161971" y="0"/>
                </a:moveTo>
                <a:lnTo>
                  <a:pt x="0" y="0"/>
                </a:lnTo>
                <a:lnTo>
                  <a:pt x="0" y="720852"/>
                </a:lnTo>
                <a:lnTo>
                  <a:pt x="2161971" y="720852"/>
                </a:lnTo>
                <a:lnTo>
                  <a:pt x="2375916" y="360426"/>
                </a:lnTo>
                <a:lnTo>
                  <a:pt x="2161971" y="0"/>
                </a:lnTo>
                <a:close/>
              </a:path>
            </a:pathLst>
          </a:custGeom>
          <a:solidFill>
            <a:srgbClr val="FCA60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183309" y="2134608"/>
            <a:ext cx="1154430" cy="388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dirty="0">
                <a:latin typeface="Arial Unicode MS"/>
                <a:cs typeface="Arial Unicode MS"/>
              </a:rPr>
              <a:t>OP/INT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ts val="1430"/>
              </a:lnSpc>
            </a:pPr>
            <a:r>
              <a:rPr sz="1200" dirty="0">
                <a:latin typeface="Arial Unicode MS"/>
                <a:cs typeface="Arial Unicode MS"/>
              </a:rPr>
              <a:t>48 de</a:t>
            </a:r>
            <a:r>
              <a:rPr sz="1200" spc="-75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săptămâni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835652" y="2709672"/>
            <a:ext cx="2161540" cy="2425065"/>
          </a:xfrm>
          <a:custGeom>
            <a:avLst/>
            <a:gdLst/>
            <a:ahLst/>
            <a:cxnLst/>
            <a:rect l="l" t="t" r="r" b="b"/>
            <a:pathLst>
              <a:path w="2161540" h="2425065">
                <a:moveTo>
                  <a:pt x="0" y="2424684"/>
                </a:moveTo>
                <a:lnTo>
                  <a:pt x="2161031" y="2424684"/>
                </a:lnTo>
                <a:lnTo>
                  <a:pt x="2161031" y="0"/>
                </a:lnTo>
                <a:lnTo>
                  <a:pt x="0" y="0"/>
                </a:lnTo>
                <a:lnTo>
                  <a:pt x="0" y="2424684"/>
                </a:lnTo>
                <a:close/>
              </a:path>
            </a:pathLst>
          </a:custGeom>
          <a:solidFill>
            <a:srgbClr val="E7D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941910" y="2797906"/>
            <a:ext cx="1991360" cy="190500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8100" marR="30480">
              <a:lnSpc>
                <a:spcPts val="1300"/>
              </a:lnSpc>
              <a:spcBef>
                <a:spcPts val="260"/>
              </a:spcBef>
            </a:pPr>
            <a:r>
              <a:rPr sz="1200" b="1" dirty="0">
                <a:latin typeface="Arial Unicode MS"/>
                <a:cs typeface="Arial Unicode MS"/>
              </a:rPr>
              <a:t>Pacienţi cu </a:t>
            </a:r>
            <a:r>
              <a:rPr sz="1200" b="1" spc="-5" dirty="0">
                <a:latin typeface="Arial Unicode MS"/>
                <a:cs typeface="Arial Unicode MS"/>
              </a:rPr>
              <a:t>răspuns**</a:t>
            </a:r>
            <a:r>
              <a:rPr sz="1200" b="1" spc="-150" dirty="0">
                <a:latin typeface="Arial Unicode MS"/>
                <a:cs typeface="Arial Unicode MS"/>
              </a:rPr>
              <a:t> </a:t>
            </a:r>
            <a:r>
              <a:rPr sz="1200" b="1" dirty="0">
                <a:latin typeface="Arial Unicode MS"/>
                <a:cs typeface="Arial Unicode MS"/>
              </a:rPr>
              <a:t>incluşi  direct sau pacienţi </a:t>
            </a:r>
            <a:r>
              <a:rPr sz="1200" b="1" spc="5" dirty="0">
                <a:latin typeface="Arial Unicode MS"/>
                <a:cs typeface="Arial Unicode MS"/>
              </a:rPr>
              <a:t>cu  </a:t>
            </a:r>
            <a:r>
              <a:rPr sz="1200" b="1" spc="-5" dirty="0">
                <a:latin typeface="Arial Unicode MS"/>
                <a:cs typeface="Arial Unicode MS"/>
              </a:rPr>
              <a:t>răspuns** </a:t>
            </a:r>
            <a:r>
              <a:rPr sz="1200" b="1" spc="5" dirty="0">
                <a:latin typeface="Arial Unicode MS"/>
                <a:cs typeface="Arial Unicode MS"/>
              </a:rPr>
              <a:t>din</a:t>
            </a:r>
            <a:r>
              <a:rPr sz="1200" b="1" spc="-110" dirty="0">
                <a:latin typeface="Arial Unicode MS"/>
                <a:cs typeface="Arial Unicode MS"/>
              </a:rPr>
              <a:t> </a:t>
            </a:r>
            <a:r>
              <a:rPr sz="1200" b="1" dirty="0">
                <a:latin typeface="Arial Unicode MS"/>
                <a:cs typeface="Arial Unicode MS"/>
              </a:rPr>
              <a:t>TRANSFORM  </a:t>
            </a:r>
            <a:r>
              <a:rPr sz="1200" b="1" spc="-5" dirty="0">
                <a:latin typeface="Arial Unicode MS"/>
                <a:cs typeface="Arial Unicode MS"/>
              </a:rPr>
              <a:t>3</a:t>
            </a:r>
            <a:endParaRPr sz="1200" dirty="0">
              <a:latin typeface="Arial Unicode MS"/>
              <a:cs typeface="Arial Unicode MS"/>
            </a:endParaRPr>
          </a:p>
          <a:p>
            <a:pPr marL="164465" marR="34925" indent="-127000">
              <a:lnSpc>
                <a:spcPts val="1300"/>
              </a:lnSpc>
              <a:spcBef>
                <a:spcPts val="175"/>
              </a:spcBef>
              <a:buFont typeface="Arial"/>
              <a:buChar char="•"/>
              <a:tabLst>
                <a:tab pos="165100" algn="l"/>
              </a:tabLst>
            </a:pPr>
            <a:r>
              <a:rPr sz="1200" spc="-5" dirty="0">
                <a:latin typeface="Arial Unicode MS"/>
                <a:cs typeface="Arial Unicode MS"/>
              </a:rPr>
              <a:t>Dozele </a:t>
            </a:r>
            <a:r>
              <a:rPr sz="1200" dirty="0">
                <a:latin typeface="Arial Unicode MS"/>
                <a:cs typeface="Arial Unicode MS"/>
              </a:rPr>
              <a:t>de </a:t>
            </a:r>
            <a:r>
              <a:rPr lang="ro-RO" sz="1200" spc="-5" dirty="0">
                <a:latin typeface="Arial Unicode MS"/>
                <a:cs typeface="Arial Unicode MS"/>
              </a:rPr>
              <a:t>Esketamină</a:t>
            </a:r>
            <a:r>
              <a:rPr sz="1200" spc="-7" baseline="2430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şi  AD au </a:t>
            </a:r>
            <a:r>
              <a:rPr sz="1200" spc="-5" dirty="0">
                <a:latin typeface="Arial Unicode MS"/>
                <a:cs typeface="Arial Unicode MS"/>
              </a:rPr>
              <a:t>rămas</a:t>
            </a:r>
            <a:r>
              <a:rPr sz="1200" spc="-50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aceleaşi</a:t>
            </a:r>
            <a:endParaRPr sz="1200" dirty="0">
              <a:latin typeface="Arial Unicode MS"/>
              <a:cs typeface="Arial Unicode MS"/>
            </a:endParaRPr>
          </a:p>
          <a:p>
            <a:pPr marL="164465" marR="57150" indent="-127000">
              <a:lnSpc>
                <a:spcPts val="1300"/>
              </a:lnSpc>
              <a:spcBef>
                <a:spcPts val="195"/>
              </a:spcBef>
              <a:buFont typeface="Arial"/>
              <a:buChar char="•"/>
              <a:tabLst>
                <a:tab pos="165100" algn="l"/>
              </a:tabLst>
            </a:pPr>
            <a:r>
              <a:rPr sz="1200" spc="-5" dirty="0">
                <a:latin typeface="Arial Unicode MS"/>
                <a:cs typeface="Arial Unicode MS"/>
              </a:rPr>
              <a:t>Frecvenţa </a:t>
            </a:r>
            <a:r>
              <a:rPr sz="1200" dirty="0">
                <a:latin typeface="Arial Unicode MS"/>
                <a:cs typeface="Arial Unicode MS"/>
              </a:rPr>
              <a:t>a </a:t>
            </a:r>
            <a:r>
              <a:rPr sz="1200" spc="-5" dirty="0">
                <a:latin typeface="Arial Unicode MS"/>
                <a:cs typeface="Arial Unicode MS"/>
              </a:rPr>
              <a:t>fost redusă la  </a:t>
            </a:r>
            <a:r>
              <a:rPr sz="1200" dirty="0">
                <a:latin typeface="Arial Unicode MS"/>
                <a:cs typeface="Arial Unicode MS"/>
              </a:rPr>
              <a:t>o dată pe </a:t>
            </a:r>
            <a:r>
              <a:rPr sz="1200" spc="-5" dirty="0">
                <a:latin typeface="Arial Unicode MS"/>
                <a:cs typeface="Arial Unicode MS"/>
              </a:rPr>
              <a:t>săptămână</a:t>
            </a:r>
            <a:r>
              <a:rPr sz="1200" spc="-95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timp  </a:t>
            </a:r>
            <a:r>
              <a:rPr sz="1200" dirty="0">
                <a:latin typeface="Arial Unicode MS"/>
                <a:cs typeface="Arial Unicode MS"/>
              </a:rPr>
              <a:t>de 4 </a:t>
            </a:r>
            <a:r>
              <a:rPr sz="1200" spc="-5" dirty="0">
                <a:latin typeface="Arial Unicode MS"/>
                <a:cs typeface="Arial Unicode MS"/>
              </a:rPr>
              <a:t>săptămâni, </a:t>
            </a:r>
            <a:r>
              <a:rPr sz="1200" dirty="0">
                <a:latin typeface="Arial Unicode MS"/>
                <a:cs typeface="Arial Unicode MS"/>
              </a:rPr>
              <a:t>apoi o  dată pe </a:t>
            </a:r>
            <a:r>
              <a:rPr sz="1200" spc="-5" dirty="0">
                <a:latin typeface="Arial Unicode MS"/>
                <a:cs typeface="Arial Unicode MS"/>
              </a:rPr>
              <a:t>săptămână </a:t>
            </a:r>
            <a:r>
              <a:rPr sz="1200" dirty="0">
                <a:latin typeface="Arial Unicode MS"/>
                <a:cs typeface="Arial Unicode MS"/>
              </a:rPr>
              <a:t>sau </a:t>
            </a:r>
            <a:r>
              <a:rPr sz="1200" spc="-5" dirty="0">
                <a:latin typeface="Arial Unicode MS"/>
                <a:cs typeface="Arial Unicode MS"/>
              </a:rPr>
              <a:t>la  fiecare </a:t>
            </a:r>
            <a:r>
              <a:rPr sz="1200" dirty="0">
                <a:latin typeface="Arial Unicode MS"/>
                <a:cs typeface="Arial Unicode MS"/>
              </a:rPr>
              <a:t>2</a:t>
            </a:r>
            <a:r>
              <a:rPr sz="1200" spc="-30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săptămâni</a:t>
            </a:r>
            <a:endParaRPr sz="1200" dirty="0">
              <a:latin typeface="Arial Unicode MS"/>
              <a:cs typeface="Arial Unicode M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756659" y="5134355"/>
            <a:ext cx="4319270" cy="342900"/>
          </a:xfrm>
          <a:custGeom>
            <a:avLst/>
            <a:gdLst/>
            <a:ahLst/>
            <a:cxnLst/>
            <a:rect l="l" t="t" r="r" b="b"/>
            <a:pathLst>
              <a:path w="4319270" h="342900">
                <a:moveTo>
                  <a:pt x="4319016" y="0"/>
                </a:moveTo>
                <a:lnTo>
                  <a:pt x="0" y="0"/>
                </a:lnTo>
                <a:lnTo>
                  <a:pt x="0" y="342900"/>
                </a:lnTo>
                <a:lnTo>
                  <a:pt x="4319016" y="342900"/>
                </a:lnTo>
                <a:lnTo>
                  <a:pt x="4319016" y="0"/>
                </a:lnTo>
                <a:close/>
              </a:path>
            </a:pathLst>
          </a:custGeom>
          <a:solidFill>
            <a:srgbClr val="A20B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861885" y="5103941"/>
            <a:ext cx="351218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Arial Unicode MS"/>
                <a:cs typeface="Arial Unicode MS"/>
              </a:rPr>
              <a:t>Administrare deschisă: </a:t>
            </a:r>
            <a:r>
              <a:rPr lang="ro-RO" sz="1200" b="1" dirty="0">
                <a:solidFill>
                  <a:srgbClr val="FFFFFF"/>
                </a:solidFill>
                <a:latin typeface="Arial Unicode MS"/>
                <a:cs typeface="Arial Unicode MS"/>
              </a:rPr>
              <a:t>Esketamină</a:t>
            </a:r>
            <a:r>
              <a:rPr sz="1200" b="1" baseline="2430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 Unicode MS"/>
                <a:cs typeface="Arial Unicode MS"/>
              </a:rPr>
              <a:t>spray nazal</a:t>
            </a:r>
            <a:r>
              <a:rPr sz="1200" b="1" spc="-4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 Unicode MS"/>
                <a:cs typeface="Arial Unicode MS"/>
              </a:rPr>
              <a:t>+</a:t>
            </a:r>
            <a:endParaRPr sz="1200" dirty="0">
              <a:latin typeface="Arial Unicode MS"/>
              <a:cs typeface="Arial Unicode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3610" y="5268534"/>
            <a:ext cx="10585661" cy="1313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635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Arial Unicode MS"/>
                <a:cs typeface="Arial Unicode MS"/>
              </a:rPr>
              <a:t>SSRI/SNRI</a:t>
            </a:r>
            <a:endParaRPr sz="1200" dirty="0">
              <a:latin typeface="Arial Unicode MS"/>
              <a:cs typeface="Arial Unicode MS"/>
            </a:endParaRPr>
          </a:p>
          <a:p>
            <a:pPr marL="50800" marR="57150">
              <a:lnSpc>
                <a:spcPts val="969"/>
              </a:lnSpc>
              <a:spcBef>
                <a:spcPts val="905"/>
              </a:spcBef>
            </a:pPr>
            <a:r>
              <a:rPr sz="900" spc="-10" dirty="0">
                <a:latin typeface="Calibri"/>
                <a:cs typeface="Calibri"/>
              </a:rPr>
              <a:t>*În </a:t>
            </a:r>
            <a:r>
              <a:rPr sz="900" spc="-25" dirty="0">
                <a:latin typeface="Calibri"/>
                <a:cs typeface="Calibri"/>
              </a:rPr>
              <a:t>studiile clinice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0" dirty="0">
                <a:latin typeface="Calibri"/>
                <a:cs typeface="Calibri"/>
              </a:rPr>
              <a:t>faza </a:t>
            </a:r>
            <a:r>
              <a:rPr sz="900" spc="-25" dirty="0">
                <a:latin typeface="Calibri"/>
                <a:cs typeface="Calibri"/>
              </a:rPr>
              <a:t>Ill, lipsa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răspuns </a:t>
            </a:r>
            <a:r>
              <a:rPr sz="900" spc="-15" dirty="0">
                <a:latin typeface="Calibri"/>
                <a:cs typeface="Calibri"/>
              </a:rPr>
              <a:t>la </a:t>
            </a:r>
            <a:r>
              <a:rPr sz="900" spc="-25" dirty="0">
                <a:latin typeface="Calibri"/>
                <a:cs typeface="Calibri"/>
              </a:rPr>
              <a:t>finalul </a:t>
            </a:r>
            <a:r>
              <a:rPr sz="900" spc="-20" dirty="0">
                <a:latin typeface="Calibri"/>
                <a:cs typeface="Calibri"/>
              </a:rPr>
              <a:t>fazei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screening/prospective observaţionale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0" dirty="0">
                <a:latin typeface="Calibri"/>
                <a:cs typeface="Calibri"/>
              </a:rPr>
              <a:t>fost </a:t>
            </a:r>
            <a:r>
              <a:rPr sz="900" spc="-30" dirty="0">
                <a:latin typeface="Calibri"/>
                <a:cs typeface="Calibri"/>
              </a:rPr>
              <a:t>definită </a:t>
            </a:r>
            <a:r>
              <a:rPr sz="900" spc="-25" dirty="0">
                <a:latin typeface="Calibri"/>
                <a:cs typeface="Calibri"/>
              </a:rPr>
              <a:t>prin îmbunătăţirea </a:t>
            </a:r>
            <a:r>
              <a:rPr sz="900" spc="-20" dirty="0">
                <a:latin typeface="Calibri"/>
                <a:cs typeface="Calibri"/>
              </a:rPr>
              <a:t>≤25%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5" dirty="0">
                <a:latin typeface="Calibri"/>
                <a:cs typeface="Calibri"/>
              </a:rPr>
              <a:t>scorului total MADRS </a:t>
            </a:r>
            <a:r>
              <a:rPr sz="900" spc="-20" dirty="0">
                <a:latin typeface="Calibri"/>
                <a:cs typeface="Calibri"/>
              </a:rPr>
              <a:t>din </a:t>
            </a:r>
            <a:r>
              <a:rPr sz="900" spc="-25" dirty="0">
                <a:latin typeface="Calibri"/>
                <a:cs typeface="Calibri"/>
              </a:rPr>
              <a:t>săptămâna </a:t>
            </a:r>
            <a:r>
              <a:rPr sz="900" dirty="0">
                <a:latin typeface="Calibri"/>
                <a:cs typeface="Calibri"/>
              </a:rPr>
              <a:t>1 </a:t>
            </a:r>
            <a:r>
              <a:rPr sz="900" spc="-25" dirty="0">
                <a:latin typeface="Calibri"/>
                <a:cs typeface="Calibri"/>
              </a:rPr>
              <a:t>până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5" dirty="0">
                <a:latin typeface="Calibri"/>
                <a:cs typeface="Calibri"/>
              </a:rPr>
              <a:t>săptămâna </a:t>
            </a:r>
            <a:r>
              <a:rPr sz="900" dirty="0">
                <a:latin typeface="Calibri"/>
                <a:cs typeface="Calibri"/>
              </a:rPr>
              <a:t>4 </a:t>
            </a:r>
            <a:r>
              <a:rPr sz="900" spc="-15" dirty="0">
                <a:latin typeface="Calibri"/>
                <a:cs typeface="Calibri"/>
              </a:rPr>
              <a:t>şi un </a:t>
            </a:r>
            <a:r>
              <a:rPr sz="900" spc="-20" dirty="0">
                <a:latin typeface="Calibri"/>
                <a:cs typeface="Calibri"/>
              </a:rPr>
              <a:t>scor </a:t>
            </a:r>
            <a:r>
              <a:rPr sz="900" spc="-25" dirty="0">
                <a:latin typeface="Calibri"/>
                <a:cs typeface="Calibri"/>
              </a:rPr>
              <a:t>total MADRS </a:t>
            </a:r>
            <a:r>
              <a:rPr sz="900" spc="-20" dirty="0">
                <a:latin typeface="Calibri"/>
                <a:cs typeface="Calibri"/>
              </a:rPr>
              <a:t>≥28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5" dirty="0">
                <a:latin typeface="Calibri"/>
                <a:cs typeface="Calibri"/>
              </a:rPr>
              <a:t>săptămânile </a:t>
            </a:r>
            <a:r>
              <a:rPr sz="900" dirty="0">
                <a:latin typeface="Calibri"/>
                <a:cs typeface="Calibri"/>
              </a:rPr>
              <a:t>2 </a:t>
            </a:r>
            <a:r>
              <a:rPr sz="900" spc="-15" dirty="0">
                <a:latin typeface="Calibri"/>
                <a:cs typeface="Calibri"/>
              </a:rPr>
              <a:t>şi </a:t>
            </a:r>
            <a:r>
              <a:rPr sz="900" dirty="0">
                <a:latin typeface="Calibri"/>
                <a:cs typeface="Calibri"/>
              </a:rPr>
              <a:t>4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5" dirty="0">
                <a:latin typeface="Calibri"/>
                <a:cs typeface="Calibri"/>
              </a:rPr>
              <a:t>TRANSFORM </a:t>
            </a:r>
            <a:r>
              <a:rPr sz="900" spc="-15" dirty="0">
                <a:latin typeface="Calibri"/>
                <a:cs typeface="Calibri"/>
              </a:rPr>
              <a:t>1,  </a:t>
            </a:r>
            <a:r>
              <a:rPr sz="900" spc="-25" dirty="0">
                <a:latin typeface="Calibri"/>
                <a:cs typeface="Calibri"/>
              </a:rPr>
              <a:t>TRANSFORM </a:t>
            </a:r>
            <a:r>
              <a:rPr sz="900" dirty="0">
                <a:latin typeface="Calibri"/>
                <a:cs typeface="Calibri"/>
              </a:rPr>
              <a:t>2 </a:t>
            </a:r>
            <a:r>
              <a:rPr sz="900" spc="-15" dirty="0">
                <a:latin typeface="Calibri"/>
                <a:cs typeface="Calibri"/>
              </a:rPr>
              <a:t>şi </a:t>
            </a:r>
            <a:r>
              <a:rPr sz="900" spc="-25" dirty="0">
                <a:latin typeface="Calibri"/>
                <a:cs typeface="Calibri"/>
              </a:rPr>
              <a:t>SUSTAIN </a:t>
            </a:r>
            <a:r>
              <a:rPr sz="900" spc="-20" dirty="0">
                <a:latin typeface="Calibri"/>
                <a:cs typeface="Calibri"/>
              </a:rPr>
              <a:t>1</a:t>
            </a:r>
            <a:r>
              <a:rPr sz="900" spc="-30" baseline="27777" dirty="0">
                <a:latin typeface="Calibri"/>
                <a:cs typeface="Calibri"/>
              </a:rPr>
              <a:t>4-6</a:t>
            </a:r>
            <a:r>
              <a:rPr sz="900" spc="-20" dirty="0">
                <a:latin typeface="Calibri"/>
                <a:cs typeface="Calibri"/>
              </a:rPr>
              <a:t>, </a:t>
            </a:r>
            <a:r>
              <a:rPr sz="900" spc="-15" dirty="0">
                <a:latin typeface="Calibri"/>
                <a:cs typeface="Calibri"/>
              </a:rPr>
              <a:t>un </a:t>
            </a:r>
            <a:r>
              <a:rPr sz="900" spc="-20" dirty="0">
                <a:latin typeface="Calibri"/>
                <a:cs typeface="Calibri"/>
              </a:rPr>
              <a:t>scor </a:t>
            </a:r>
            <a:r>
              <a:rPr sz="900" spc="-25" dirty="0">
                <a:latin typeface="Calibri"/>
                <a:cs typeface="Calibri"/>
              </a:rPr>
              <a:t>total MADRS </a:t>
            </a:r>
            <a:r>
              <a:rPr sz="900" spc="-20" dirty="0">
                <a:latin typeface="Calibri"/>
                <a:cs typeface="Calibri"/>
              </a:rPr>
              <a:t>≥24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5" dirty="0">
                <a:latin typeface="Calibri"/>
                <a:cs typeface="Calibri"/>
              </a:rPr>
              <a:t>TRANSFORM </a:t>
            </a:r>
            <a:r>
              <a:rPr sz="900" dirty="0">
                <a:latin typeface="Calibri"/>
                <a:cs typeface="Calibri"/>
              </a:rPr>
              <a:t>3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30" dirty="0">
                <a:latin typeface="Calibri"/>
                <a:cs typeface="Calibri"/>
              </a:rPr>
              <a:t>săptămânile </a:t>
            </a:r>
            <a:r>
              <a:rPr sz="900" dirty="0">
                <a:latin typeface="Calibri"/>
                <a:cs typeface="Calibri"/>
              </a:rPr>
              <a:t>2 </a:t>
            </a:r>
            <a:r>
              <a:rPr sz="900" spc="-15" dirty="0">
                <a:latin typeface="Calibri"/>
                <a:cs typeface="Calibri"/>
              </a:rPr>
              <a:t>şi 4</a:t>
            </a:r>
            <a:r>
              <a:rPr sz="900" spc="-22" baseline="27777" dirty="0">
                <a:latin typeface="Calibri"/>
                <a:cs typeface="Calibri"/>
              </a:rPr>
              <a:t>7 </a:t>
            </a:r>
            <a:r>
              <a:rPr sz="900" spc="-15" dirty="0">
                <a:latin typeface="Calibri"/>
                <a:cs typeface="Calibri"/>
              </a:rPr>
              <a:t>şi un </a:t>
            </a:r>
            <a:r>
              <a:rPr sz="900" spc="-20" dirty="0">
                <a:latin typeface="Calibri"/>
                <a:cs typeface="Calibri"/>
              </a:rPr>
              <a:t>scor </a:t>
            </a:r>
            <a:r>
              <a:rPr sz="900" spc="-25" dirty="0">
                <a:latin typeface="Calibri"/>
                <a:cs typeface="Calibri"/>
              </a:rPr>
              <a:t>total MADRS </a:t>
            </a:r>
            <a:r>
              <a:rPr sz="900" spc="-20" dirty="0">
                <a:latin typeface="Calibri"/>
                <a:cs typeface="Calibri"/>
              </a:rPr>
              <a:t>≥22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5" dirty="0">
                <a:latin typeface="Calibri"/>
                <a:cs typeface="Calibri"/>
              </a:rPr>
              <a:t>SUSTAIN </a:t>
            </a:r>
            <a:r>
              <a:rPr sz="900" dirty="0">
                <a:latin typeface="Calibri"/>
                <a:cs typeface="Calibri"/>
              </a:rPr>
              <a:t>2 </a:t>
            </a:r>
            <a:r>
              <a:rPr sz="900" spc="-25" dirty="0">
                <a:latin typeface="Calibri"/>
                <a:cs typeface="Calibri"/>
              </a:rPr>
              <a:t>până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5" dirty="0">
                <a:latin typeface="Calibri"/>
                <a:cs typeface="Calibri"/>
              </a:rPr>
              <a:t>săptămâna </a:t>
            </a:r>
            <a:r>
              <a:rPr sz="900" spc="-15" dirty="0">
                <a:latin typeface="Calibri"/>
                <a:cs typeface="Calibri"/>
              </a:rPr>
              <a:t>4</a:t>
            </a:r>
            <a:r>
              <a:rPr sz="900" spc="-22" baseline="27777" dirty="0">
                <a:latin typeface="Calibri"/>
                <a:cs typeface="Calibri"/>
              </a:rPr>
              <a:t>1</a:t>
            </a:r>
            <a:r>
              <a:rPr sz="900" spc="-15" dirty="0">
                <a:latin typeface="Calibri"/>
                <a:cs typeface="Calibri"/>
              </a:rPr>
              <a:t>. </a:t>
            </a:r>
            <a:r>
              <a:rPr sz="900" b="1" spc="-15" dirty="0">
                <a:latin typeface="Calibri"/>
                <a:cs typeface="Calibri"/>
              </a:rPr>
              <a:t>** </a:t>
            </a:r>
            <a:r>
              <a:rPr sz="900" spc="-25" dirty="0">
                <a:latin typeface="Calibri"/>
                <a:cs typeface="Calibri"/>
              </a:rPr>
              <a:t>Răspusul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5" dirty="0">
                <a:latin typeface="Calibri"/>
                <a:cs typeface="Calibri"/>
              </a:rPr>
              <a:t>TRANSFORM </a:t>
            </a:r>
            <a:r>
              <a:rPr sz="900" dirty="0">
                <a:latin typeface="Calibri"/>
                <a:cs typeface="Calibri"/>
              </a:rPr>
              <a:t>3 </a:t>
            </a:r>
            <a:r>
              <a:rPr sz="900" spc="-15" dirty="0">
                <a:latin typeface="Calibri"/>
                <a:cs typeface="Calibri"/>
              </a:rPr>
              <a:t>şi </a:t>
            </a:r>
            <a:r>
              <a:rPr sz="900" spc="-25" dirty="0">
                <a:latin typeface="Calibri"/>
                <a:cs typeface="Calibri"/>
              </a:rPr>
              <a:t>SUSTAIN </a:t>
            </a:r>
            <a:r>
              <a:rPr sz="900" dirty="0">
                <a:latin typeface="Calibri"/>
                <a:cs typeface="Calibri"/>
              </a:rPr>
              <a:t>2 a </a:t>
            </a:r>
            <a:r>
              <a:rPr sz="900" spc="-20" dirty="0">
                <a:latin typeface="Calibri"/>
                <a:cs typeface="Calibri"/>
              </a:rPr>
              <a:t>fost </a:t>
            </a:r>
            <a:r>
              <a:rPr sz="900" spc="-25" dirty="0">
                <a:latin typeface="Calibri"/>
                <a:cs typeface="Calibri"/>
              </a:rPr>
              <a:t>definit prin </a:t>
            </a:r>
            <a:r>
              <a:rPr sz="900" spc="-30" dirty="0">
                <a:latin typeface="Calibri"/>
                <a:cs typeface="Calibri"/>
              </a:rPr>
              <a:t>reducerea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sz="900" spc="-20" dirty="0">
                <a:latin typeface="Calibri"/>
                <a:cs typeface="Calibri"/>
              </a:rPr>
              <a:t>≥50% faţă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momentul iniţial </a:t>
            </a:r>
            <a:r>
              <a:rPr sz="900" dirty="0">
                <a:latin typeface="Calibri"/>
                <a:cs typeface="Calibri"/>
              </a:rPr>
              <a:t>a  </a:t>
            </a:r>
            <a:r>
              <a:rPr sz="900" spc="-25" dirty="0">
                <a:latin typeface="Calibri"/>
                <a:cs typeface="Calibri"/>
              </a:rPr>
              <a:t>scorului total MADRS</a:t>
            </a:r>
            <a:r>
              <a:rPr sz="900" spc="-37" baseline="27777" dirty="0">
                <a:latin typeface="Calibri"/>
                <a:cs typeface="Calibri"/>
              </a:rPr>
              <a:t>1,7</a:t>
            </a:r>
            <a:r>
              <a:rPr sz="900" spc="-25" dirty="0">
                <a:latin typeface="Calibri"/>
                <a:cs typeface="Calibri"/>
              </a:rPr>
              <a:t>. Notă: </a:t>
            </a:r>
            <a:r>
              <a:rPr sz="900" spc="-15" dirty="0">
                <a:latin typeface="Calibri"/>
                <a:cs typeface="Calibri"/>
              </a:rPr>
              <a:t>la </a:t>
            </a:r>
            <a:r>
              <a:rPr sz="900" spc="-30" dirty="0">
                <a:latin typeface="Calibri"/>
                <a:cs typeface="Calibri"/>
              </a:rPr>
              <a:t>includerea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5" dirty="0">
                <a:latin typeface="Calibri"/>
                <a:cs typeface="Calibri"/>
              </a:rPr>
              <a:t>acest </a:t>
            </a:r>
            <a:r>
              <a:rPr sz="900" spc="-30" dirty="0">
                <a:latin typeface="Calibri"/>
                <a:cs typeface="Calibri"/>
              </a:rPr>
              <a:t>studiu, pacienţii </a:t>
            </a:r>
            <a:r>
              <a:rPr sz="900" spc="-25" dirty="0">
                <a:latin typeface="Calibri"/>
                <a:cs typeface="Calibri"/>
              </a:rPr>
              <a:t>incluşi prin transfer </a:t>
            </a:r>
            <a:r>
              <a:rPr sz="900" spc="-20" dirty="0">
                <a:latin typeface="Calibri"/>
                <a:cs typeface="Calibri"/>
              </a:rPr>
              <a:t>din </a:t>
            </a:r>
            <a:r>
              <a:rPr sz="900" spc="-25" dirty="0">
                <a:latin typeface="Calibri"/>
                <a:cs typeface="Calibri"/>
              </a:rPr>
              <a:t>TRANSFORM </a:t>
            </a:r>
            <a:r>
              <a:rPr sz="900" dirty="0">
                <a:latin typeface="Calibri"/>
                <a:cs typeface="Calibri"/>
              </a:rPr>
              <a:t>3 </a:t>
            </a:r>
            <a:r>
              <a:rPr sz="900" spc="-15" dirty="0">
                <a:latin typeface="Calibri"/>
                <a:cs typeface="Calibri"/>
              </a:rPr>
              <a:t>au </a:t>
            </a:r>
            <a:r>
              <a:rPr sz="900" spc="-25" dirty="0">
                <a:latin typeface="Calibri"/>
                <a:cs typeface="Calibri"/>
              </a:rPr>
              <a:t>continuat </a:t>
            </a:r>
            <a:r>
              <a:rPr sz="900" spc="-15" dirty="0">
                <a:latin typeface="Calibri"/>
                <a:cs typeface="Calibri"/>
              </a:rPr>
              <a:t>să </a:t>
            </a:r>
            <a:r>
              <a:rPr sz="900" spc="-25" dirty="0">
                <a:latin typeface="Calibri"/>
                <a:cs typeface="Calibri"/>
              </a:rPr>
              <a:t>primească acelaşi SSRI/SNRI iniţiat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5" dirty="0">
                <a:latin typeface="Calibri"/>
                <a:cs typeface="Calibri"/>
              </a:rPr>
              <a:t>studiul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0" dirty="0">
                <a:latin typeface="Calibri"/>
                <a:cs typeface="Calibri"/>
              </a:rPr>
              <a:t>faza III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scurtă durată. </a:t>
            </a:r>
            <a:r>
              <a:rPr sz="900" spc="-15" dirty="0">
                <a:latin typeface="Calibri"/>
                <a:cs typeface="Calibri"/>
              </a:rPr>
              <a:t>Un </a:t>
            </a:r>
            <a:r>
              <a:rPr sz="900" spc="-25" dirty="0">
                <a:latin typeface="Calibri"/>
                <a:cs typeface="Calibri"/>
              </a:rPr>
              <a:t>SSRI/SNRI </a:t>
            </a:r>
            <a:r>
              <a:rPr sz="900" spc="-20" dirty="0">
                <a:latin typeface="Calibri"/>
                <a:cs typeface="Calibri"/>
              </a:rPr>
              <a:t>nou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0" dirty="0">
                <a:latin typeface="Calibri"/>
                <a:cs typeface="Calibri"/>
              </a:rPr>
              <a:t>fost </a:t>
            </a:r>
            <a:r>
              <a:rPr sz="900" spc="-25" dirty="0">
                <a:latin typeface="Calibri"/>
                <a:cs typeface="Calibri"/>
              </a:rPr>
              <a:t>iniţiat numai </a:t>
            </a:r>
            <a:r>
              <a:rPr sz="900" spc="-15" dirty="0">
                <a:latin typeface="Calibri"/>
                <a:cs typeface="Calibri"/>
              </a:rPr>
              <a:t>la </a:t>
            </a:r>
            <a:r>
              <a:rPr sz="900" spc="-30" dirty="0">
                <a:latin typeface="Calibri"/>
                <a:cs typeface="Calibri"/>
              </a:rPr>
              <a:t>pacienţii </a:t>
            </a:r>
            <a:r>
              <a:rPr sz="900" spc="-25" dirty="0">
                <a:latin typeface="Calibri"/>
                <a:cs typeface="Calibri"/>
              </a:rPr>
              <a:t>incluşi</a:t>
            </a:r>
            <a:r>
              <a:rPr sz="900" spc="14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direct</a:t>
            </a:r>
            <a:r>
              <a:rPr sz="900" spc="-37" baseline="27777" dirty="0">
                <a:latin typeface="Calibri"/>
                <a:cs typeface="Calibri"/>
              </a:rPr>
              <a:t>1</a:t>
            </a:r>
            <a:r>
              <a:rPr sz="900" spc="-25" dirty="0">
                <a:latin typeface="Calibri"/>
                <a:cs typeface="Calibri"/>
              </a:rPr>
              <a:t>.</a:t>
            </a:r>
            <a:endParaRPr sz="900" dirty="0">
              <a:latin typeface="Calibri"/>
              <a:cs typeface="Calibri"/>
            </a:endParaRPr>
          </a:p>
          <a:p>
            <a:pPr marL="50800">
              <a:lnSpc>
                <a:spcPts val="910"/>
              </a:lnSpc>
            </a:pPr>
            <a:r>
              <a:rPr sz="900" b="1" dirty="0">
                <a:latin typeface="Calibri"/>
                <a:cs typeface="Calibri"/>
              </a:rPr>
              <a:t>1</a:t>
            </a:r>
            <a:r>
              <a:rPr sz="900" dirty="0">
                <a:latin typeface="Calibri"/>
                <a:cs typeface="Calibri"/>
              </a:rPr>
              <a:t>.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Wajs E,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et al.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J </a:t>
            </a:r>
            <a:r>
              <a:rPr sz="900" i="1" spc="-5" dirty="0">
                <a:solidFill>
                  <a:srgbClr val="1D1C1C"/>
                </a:solidFill>
                <a:latin typeface="Calibri"/>
                <a:cs typeface="Calibri"/>
              </a:rPr>
              <a:t>Clin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Psychiatry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2020;81(3):19m12891</a:t>
            </a:r>
            <a:r>
              <a:rPr sz="900" spc="-5" dirty="0">
                <a:latin typeface="Calibri"/>
                <a:cs typeface="Calibri"/>
              </a:rPr>
              <a:t>; </a:t>
            </a:r>
            <a:r>
              <a:rPr sz="900" b="1" dirty="0">
                <a:latin typeface="Calibri"/>
                <a:cs typeface="Calibri"/>
              </a:rPr>
              <a:t>2. </a:t>
            </a:r>
            <a:r>
              <a:rPr sz="900" spc="-5" dirty="0">
                <a:latin typeface="Calibri"/>
                <a:cs typeface="Calibri"/>
              </a:rPr>
              <a:t>ClinicalTrials.gov. NCT02782104. Available at: https://clinicaltrials.gov/ct2/show/NCT02782104; </a:t>
            </a:r>
            <a:r>
              <a:rPr sz="900" b="1" dirty="0">
                <a:latin typeface="Calibri"/>
                <a:cs typeface="Calibri"/>
              </a:rPr>
              <a:t>3. </a:t>
            </a:r>
            <a:r>
              <a:rPr sz="900" spc="-5" dirty="0">
                <a:latin typeface="Calibri"/>
                <a:cs typeface="Calibri"/>
              </a:rPr>
              <a:t>ClinicalTrials.gov. NCT02497287. Available at:</a:t>
            </a:r>
            <a:r>
              <a:rPr sz="900" spc="-5" dirty="0">
                <a:solidFill>
                  <a:srgbClr val="F16F20"/>
                </a:solidFill>
                <a:latin typeface="Calibri"/>
                <a:cs typeface="Calibri"/>
              </a:rPr>
              <a:t> </a:t>
            </a:r>
            <a:r>
              <a:rPr sz="900" u="sng" spc="-5" dirty="0">
                <a:solidFill>
                  <a:srgbClr val="F16F20"/>
                </a:solidFill>
                <a:uFill>
                  <a:solidFill>
                    <a:srgbClr val="F16F20"/>
                  </a:solidFill>
                </a:uFill>
                <a:latin typeface="Calibri"/>
                <a:cs typeface="Calibri"/>
                <a:hlinkClick r:id="rId2"/>
              </a:rPr>
              <a:t>https://clinicaltrials.gov/ct2/show/NCT02497287</a:t>
            </a:r>
            <a:r>
              <a:rPr sz="900" spc="-5" dirty="0">
                <a:latin typeface="Calibri"/>
                <a:cs typeface="Calibri"/>
              </a:rPr>
              <a:t>;</a:t>
            </a:r>
            <a:r>
              <a:rPr sz="900" spc="150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4.</a:t>
            </a:r>
            <a:endParaRPr sz="900" dirty="0">
              <a:latin typeface="Calibri"/>
              <a:cs typeface="Calibri"/>
            </a:endParaRPr>
          </a:p>
          <a:p>
            <a:pPr marL="50800">
              <a:lnSpc>
                <a:spcPts val="1025"/>
              </a:lnSpc>
            </a:pPr>
            <a:r>
              <a:rPr sz="900" spc="-5" dirty="0">
                <a:latin typeface="Calibri"/>
                <a:cs typeface="Calibri"/>
              </a:rPr>
              <a:t>Fedgchin M, et al. </a:t>
            </a:r>
            <a:r>
              <a:rPr sz="900" i="1" dirty="0">
                <a:latin typeface="Calibri"/>
                <a:cs typeface="Calibri"/>
              </a:rPr>
              <a:t>Int J </a:t>
            </a:r>
            <a:r>
              <a:rPr sz="900" i="1" spc="-5" dirty="0">
                <a:latin typeface="Calibri"/>
                <a:cs typeface="Calibri"/>
              </a:rPr>
              <a:t>Neuropsychopharmacol. </a:t>
            </a:r>
            <a:r>
              <a:rPr sz="900" spc="-5" dirty="0">
                <a:latin typeface="Calibri"/>
                <a:cs typeface="Calibri"/>
              </a:rPr>
              <a:t>2019;22:616–30; </a:t>
            </a:r>
            <a:r>
              <a:rPr sz="900" b="1" dirty="0">
                <a:latin typeface="Calibri"/>
                <a:cs typeface="Calibri"/>
              </a:rPr>
              <a:t>5</a:t>
            </a:r>
            <a:r>
              <a:rPr sz="900" dirty="0">
                <a:latin typeface="Calibri"/>
                <a:cs typeface="Calibri"/>
              </a:rPr>
              <a:t>. Popova V, </a:t>
            </a:r>
            <a:r>
              <a:rPr sz="900" spc="-5" dirty="0">
                <a:latin typeface="Calibri"/>
                <a:cs typeface="Calibri"/>
              </a:rPr>
              <a:t>et al. Am </a:t>
            </a:r>
            <a:r>
              <a:rPr sz="900" dirty="0">
                <a:latin typeface="Calibri"/>
                <a:cs typeface="Calibri"/>
              </a:rPr>
              <a:t>J </a:t>
            </a:r>
            <a:r>
              <a:rPr sz="900" spc="-5" dirty="0">
                <a:latin typeface="Calibri"/>
                <a:cs typeface="Calibri"/>
              </a:rPr>
              <a:t>Psychiatry. </a:t>
            </a:r>
            <a:r>
              <a:rPr sz="900" spc="-10" dirty="0">
                <a:latin typeface="Calibri"/>
                <a:cs typeface="Calibri"/>
              </a:rPr>
              <a:t>2019;176:428–38; </a:t>
            </a:r>
            <a:r>
              <a:rPr sz="900" b="1" dirty="0">
                <a:latin typeface="Calibri"/>
                <a:cs typeface="Calibri"/>
              </a:rPr>
              <a:t>6</a:t>
            </a:r>
            <a:r>
              <a:rPr sz="900" dirty="0">
                <a:latin typeface="Calibri"/>
                <a:cs typeface="Calibri"/>
              </a:rPr>
              <a:t>. </a:t>
            </a:r>
            <a:r>
              <a:rPr sz="900" spc="-5" dirty="0">
                <a:latin typeface="Calibri"/>
                <a:cs typeface="Calibri"/>
              </a:rPr>
              <a:t>Daly </a:t>
            </a:r>
            <a:r>
              <a:rPr sz="900" dirty="0">
                <a:latin typeface="Calibri"/>
                <a:cs typeface="Calibri"/>
              </a:rPr>
              <a:t>E, </a:t>
            </a:r>
            <a:r>
              <a:rPr sz="900" spc="-5" dirty="0">
                <a:latin typeface="Calibri"/>
                <a:cs typeface="Calibri"/>
              </a:rPr>
              <a:t>et al. </a:t>
            </a:r>
            <a:r>
              <a:rPr sz="900" i="1" spc="-5" dirty="0">
                <a:latin typeface="Calibri"/>
                <a:cs typeface="Calibri"/>
              </a:rPr>
              <a:t>JAMA </a:t>
            </a:r>
            <a:r>
              <a:rPr sz="900" i="1" dirty="0">
                <a:latin typeface="Calibri"/>
                <a:cs typeface="Calibri"/>
              </a:rPr>
              <a:t>Psychiatry</a:t>
            </a:r>
            <a:r>
              <a:rPr sz="900" dirty="0">
                <a:latin typeface="Calibri"/>
                <a:cs typeface="Calibri"/>
              </a:rPr>
              <a:t>. </a:t>
            </a:r>
            <a:r>
              <a:rPr sz="900" spc="-5" dirty="0">
                <a:latin typeface="Calibri"/>
                <a:cs typeface="Calibri"/>
              </a:rPr>
              <a:t>2019;76:893–903; </a:t>
            </a:r>
            <a:r>
              <a:rPr sz="900" b="1" dirty="0">
                <a:latin typeface="Calibri"/>
                <a:cs typeface="Calibri"/>
              </a:rPr>
              <a:t>7. </a:t>
            </a:r>
            <a:r>
              <a:rPr sz="900" spc="-5" dirty="0">
                <a:latin typeface="Calibri"/>
                <a:cs typeface="Calibri"/>
              </a:rPr>
              <a:t>Ochs-Ross </a:t>
            </a:r>
            <a:r>
              <a:rPr sz="900" dirty="0">
                <a:latin typeface="Calibri"/>
                <a:cs typeface="Calibri"/>
              </a:rPr>
              <a:t>R, </a:t>
            </a:r>
            <a:r>
              <a:rPr sz="900" spc="-5" dirty="0">
                <a:latin typeface="Calibri"/>
                <a:cs typeface="Calibri"/>
              </a:rPr>
              <a:t>et al. </a:t>
            </a:r>
            <a:r>
              <a:rPr sz="900" i="1" spc="-5" dirty="0">
                <a:latin typeface="Calibri"/>
                <a:cs typeface="Calibri"/>
              </a:rPr>
              <a:t>Am </a:t>
            </a:r>
            <a:r>
              <a:rPr sz="900" i="1" dirty="0">
                <a:latin typeface="Calibri"/>
                <a:cs typeface="Calibri"/>
              </a:rPr>
              <a:t>J </a:t>
            </a:r>
            <a:r>
              <a:rPr sz="900" i="1" spc="-5" dirty="0">
                <a:latin typeface="Calibri"/>
                <a:cs typeface="Calibri"/>
              </a:rPr>
              <a:t>Geriatr </a:t>
            </a:r>
            <a:r>
              <a:rPr sz="900" i="1" dirty="0">
                <a:latin typeface="Calibri"/>
                <a:cs typeface="Calibri"/>
              </a:rPr>
              <a:t>Psychiatry.</a:t>
            </a:r>
            <a:r>
              <a:rPr sz="900" i="1" spc="-9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2019;27:S180–S181.</a:t>
            </a:r>
            <a:endParaRPr sz="900" dirty="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676144" y="1359408"/>
            <a:ext cx="9516110" cy="3939540"/>
            <a:chOff x="2676144" y="1359408"/>
            <a:chExt cx="9516110" cy="3939540"/>
          </a:xfrm>
        </p:grpSpPr>
        <p:sp>
          <p:nvSpPr>
            <p:cNvPr id="24" name="object 24"/>
            <p:cNvSpPr/>
            <p:nvPr/>
          </p:nvSpPr>
          <p:spPr>
            <a:xfrm>
              <a:off x="9372600" y="1359408"/>
              <a:ext cx="2819400" cy="3939540"/>
            </a:xfrm>
            <a:custGeom>
              <a:avLst/>
              <a:gdLst/>
              <a:ahLst/>
              <a:cxnLst/>
              <a:rect l="l" t="t" r="r" b="b"/>
              <a:pathLst>
                <a:path w="2819400" h="3939540">
                  <a:moveTo>
                    <a:pt x="2819400" y="0"/>
                  </a:moveTo>
                  <a:lnTo>
                    <a:pt x="0" y="0"/>
                  </a:lnTo>
                  <a:lnTo>
                    <a:pt x="0" y="3939540"/>
                  </a:lnTo>
                  <a:lnTo>
                    <a:pt x="2819400" y="3939540"/>
                  </a:lnTo>
                  <a:lnTo>
                    <a:pt x="2819400" y="0"/>
                  </a:lnTo>
                  <a:close/>
                </a:path>
              </a:pathLst>
            </a:custGeom>
            <a:solidFill>
              <a:srgbClr val="FBE1D2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676144" y="1988820"/>
              <a:ext cx="2376170" cy="721360"/>
            </a:xfrm>
            <a:custGeom>
              <a:avLst/>
              <a:gdLst/>
              <a:ahLst/>
              <a:cxnLst/>
              <a:rect l="l" t="t" r="r" b="b"/>
              <a:pathLst>
                <a:path w="2376170" h="721360">
                  <a:moveTo>
                    <a:pt x="2161971" y="0"/>
                  </a:moveTo>
                  <a:lnTo>
                    <a:pt x="0" y="0"/>
                  </a:lnTo>
                  <a:lnTo>
                    <a:pt x="0" y="720852"/>
                  </a:lnTo>
                  <a:lnTo>
                    <a:pt x="2161971" y="720852"/>
                  </a:lnTo>
                  <a:lnTo>
                    <a:pt x="2375916" y="360426"/>
                  </a:lnTo>
                  <a:lnTo>
                    <a:pt x="2161971" y="0"/>
                  </a:lnTo>
                  <a:close/>
                </a:path>
              </a:pathLst>
            </a:custGeom>
            <a:solidFill>
              <a:srgbClr val="F16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3023285" y="2134608"/>
            <a:ext cx="858519" cy="388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b="1" dirty="0">
                <a:solidFill>
                  <a:srgbClr val="1D1C1C"/>
                </a:solidFill>
                <a:latin typeface="Arial Unicode MS"/>
                <a:cs typeface="Arial Unicode MS"/>
              </a:rPr>
              <a:t>Inducţie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ts val="1430"/>
              </a:lnSpc>
            </a:pPr>
            <a:r>
              <a:rPr sz="1200" dirty="0">
                <a:solidFill>
                  <a:srgbClr val="1D1C1C"/>
                </a:solidFill>
                <a:latin typeface="Arial Unicode MS"/>
                <a:cs typeface="Arial Unicode MS"/>
              </a:rPr>
              <a:t>4</a:t>
            </a:r>
            <a:r>
              <a:rPr sz="1200" spc="-5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200" spc="-5" dirty="0">
                <a:solidFill>
                  <a:srgbClr val="1D1C1C"/>
                </a:solidFill>
                <a:latin typeface="Arial Unicode MS"/>
                <a:cs typeface="Arial Unicode MS"/>
              </a:rPr>
              <a:t>săptămâni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16636" y="1988820"/>
            <a:ext cx="2376170" cy="721360"/>
          </a:xfrm>
          <a:custGeom>
            <a:avLst/>
            <a:gdLst/>
            <a:ahLst/>
            <a:cxnLst/>
            <a:rect l="l" t="t" r="r" b="b"/>
            <a:pathLst>
              <a:path w="2376170" h="721360">
                <a:moveTo>
                  <a:pt x="2161971" y="0"/>
                </a:moveTo>
                <a:lnTo>
                  <a:pt x="0" y="0"/>
                </a:lnTo>
                <a:lnTo>
                  <a:pt x="0" y="720852"/>
                </a:lnTo>
                <a:lnTo>
                  <a:pt x="2161971" y="720852"/>
                </a:lnTo>
                <a:lnTo>
                  <a:pt x="2375916" y="360426"/>
                </a:lnTo>
                <a:lnTo>
                  <a:pt x="2161971" y="0"/>
                </a:lnTo>
                <a:close/>
              </a:path>
            </a:pathLst>
          </a:custGeom>
          <a:solidFill>
            <a:srgbClr val="A20B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47238" y="2061964"/>
            <a:ext cx="2024380" cy="54102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260"/>
              </a:spcBef>
            </a:pPr>
            <a:r>
              <a:rPr sz="1200" b="1" spc="5" dirty="0">
                <a:solidFill>
                  <a:srgbClr val="FFFFFF"/>
                </a:solidFill>
                <a:latin typeface="Arial Unicode MS"/>
                <a:cs typeface="Arial Unicode MS"/>
              </a:rPr>
              <a:t>Faza de</a:t>
            </a:r>
            <a:r>
              <a:rPr sz="1200" b="1" spc="-10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screening/prospectivă  observaţională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295"/>
              </a:lnSpc>
            </a:pPr>
            <a:r>
              <a:rPr sz="1200" dirty="0">
                <a:solidFill>
                  <a:srgbClr val="FFFFFF"/>
                </a:solidFill>
                <a:latin typeface="Arial Unicode MS"/>
                <a:cs typeface="Arial Unicode MS"/>
              </a:rPr>
              <a:t>Până </a:t>
            </a:r>
            <a:r>
              <a:rPr sz="1200" spc="-5" dirty="0">
                <a:solidFill>
                  <a:srgbClr val="FFFFFF"/>
                </a:solidFill>
                <a:latin typeface="Arial Unicode MS"/>
                <a:cs typeface="Arial Unicode MS"/>
              </a:rPr>
              <a:t>la </a:t>
            </a:r>
            <a:r>
              <a:rPr sz="1200" dirty="0">
                <a:solidFill>
                  <a:srgbClr val="FFFFFF"/>
                </a:solidFill>
                <a:latin typeface="Arial Unicode MS"/>
                <a:cs typeface="Arial Unicode MS"/>
              </a:rPr>
              <a:t>4</a:t>
            </a:r>
            <a:r>
              <a:rPr sz="1200" spc="-4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 Unicode MS"/>
                <a:cs typeface="Arial Unicode MS"/>
              </a:rPr>
              <a:t>săptămâni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425349" y="1735179"/>
            <a:ext cx="2418080" cy="13100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spc="-25" dirty="0">
                <a:solidFill>
                  <a:srgbClr val="6C0722"/>
                </a:solidFill>
                <a:latin typeface="Arial Unicode MS"/>
                <a:cs typeface="Arial Unicode MS"/>
              </a:rPr>
              <a:t>Criteriul final principal</a:t>
            </a:r>
            <a:r>
              <a:rPr sz="1600" spc="-35" dirty="0">
                <a:solidFill>
                  <a:srgbClr val="6C0722"/>
                </a:solidFill>
                <a:latin typeface="Arial Unicode MS"/>
                <a:cs typeface="Arial Unicode MS"/>
              </a:rPr>
              <a:t> </a:t>
            </a:r>
            <a:r>
              <a:rPr sz="1600" spc="-30" dirty="0">
                <a:solidFill>
                  <a:srgbClr val="6C0722"/>
                </a:solidFill>
                <a:latin typeface="Arial Unicode MS"/>
                <a:cs typeface="Arial Unicode MS"/>
              </a:rPr>
              <a:t>de</a:t>
            </a:r>
            <a:endParaRPr sz="1600">
              <a:latin typeface="Arial Unicode MS"/>
              <a:cs typeface="Arial Unicode MS"/>
            </a:endParaRPr>
          </a:p>
          <a:p>
            <a:pPr marL="38100">
              <a:lnSpc>
                <a:spcPct val="100000"/>
              </a:lnSpc>
            </a:pPr>
            <a:r>
              <a:rPr sz="1600" spc="-25" dirty="0">
                <a:solidFill>
                  <a:srgbClr val="6C0722"/>
                </a:solidFill>
                <a:latin typeface="Arial Unicode MS"/>
                <a:cs typeface="Arial Unicode MS"/>
              </a:rPr>
              <a:t>evaluare</a:t>
            </a:r>
            <a:r>
              <a:rPr sz="1575" spc="-37" baseline="26455" dirty="0">
                <a:solidFill>
                  <a:srgbClr val="6C0722"/>
                </a:solidFill>
                <a:latin typeface="Arial Unicode MS"/>
                <a:cs typeface="Arial Unicode MS"/>
              </a:rPr>
              <a:t>1</a:t>
            </a:r>
            <a:endParaRPr sz="1575" baseline="26455">
              <a:latin typeface="Arial Unicode MS"/>
              <a:cs typeface="Arial Unicode MS"/>
            </a:endParaRPr>
          </a:p>
          <a:p>
            <a:pPr marL="38100">
              <a:lnSpc>
                <a:spcPct val="100000"/>
              </a:lnSpc>
              <a:spcBef>
                <a:spcPts val="15"/>
              </a:spcBef>
            </a:pPr>
            <a:r>
              <a:rPr sz="1200" spc="-5" dirty="0">
                <a:latin typeface="Arial Unicode MS"/>
                <a:cs typeface="Arial Unicode MS"/>
              </a:rPr>
              <a:t>Siguranţa </a:t>
            </a:r>
            <a:r>
              <a:rPr sz="1200" dirty="0">
                <a:latin typeface="Arial Unicode MS"/>
                <a:cs typeface="Arial Unicode MS"/>
              </a:rPr>
              <a:t>pe </a:t>
            </a:r>
            <a:r>
              <a:rPr sz="1200" spc="-5" dirty="0">
                <a:latin typeface="Arial Unicode MS"/>
                <a:cs typeface="Arial Unicode MS"/>
              </a:rPr>
              <a:t>termen</a:t>
            </a:r>
            <a:r>
              <a:rPr sz="1200" spc="-70" dirty="0">
                <a:latin typeface="Arial Unicode MS"/>
                <a:cs typeface="Arial Unicode MS"/>
              </a:rPr>
              <a:t> </a:t>
            </a:r>
            <a:r>
              <a:rPr sz="1200" spc="-5" dirty="0">
                <a:latin typeface="Arial Unicode MS"/>
                <a:cs typeface="Arial Unicode MS"/>
              </a:rPr>
              <a:t>lung</a:t>
            </a:r>
            <a:endParaRPr sz="1200">
              <a:latin typeface="Arial Unicode MS"/>
              <a:cs typeface="Arial Unicode MS"/>
            </a:endParaRPr>
          </a:p>
          <a:p>
            <a:pPr marL="38100">
              <a:lnSpc>
                <a:spcPct val="100000"/>
              </a:lnSpc>
              <a:spcBef>
                <a:spcPts val="980"/>
              </a:spcBef>
            </a:pPr>
            <a:r>
              <a:rPr sz="1600" spc="-25" dirty="0">
                <a:solidFill>
                  <a:srgbClr val="6C0722"/>
                </a:solidFill>
                <a:latin typeface="Arial Unicode MS"/>
                <a:cs typeface="Arial Unicode MS"/>
              </a:rPr>
              <a:t>Criterii finale secundare</a:t>
            </a:r>
            <a:r>
              <a:rPr sz="1600" spc="-40" dirty="0">
                <a:solidFill>
                  <a:srgbClr val="6C0722"/>
                </a:solidFill>
                <a:latin typeface="Arial Unicode MS"/>
                <a:cs typeface="Arial Unicode MS"/>
              </a:rPr>
              <a:t> </a:t>
            </a:r>
            <a:r>
              <a:rPr sz="1600" spc="-30" dirty="0">
                <a:solidFill>
                  <a:srgbClr val="6C0722"/>
                </a:solidFill>
                <a:latin typeface="Arial Unicode MS"/>
                <a:cs typeface="Arial Unicode MS"/>
              </a:rPr>
              <a:t>de</a:t>
            </a:r>
            <a:endParaRPr sz="1600">
              <a:latin typeface="Arial Unicode MS"/>
              <a:cs typeface="Arial Unicode MS"/>
            </a:endParaRPr>
          </a:p>
          <a:p>
            <a:pPr marL="38100">
              <a:lnSpc>
                <a:spcPct val="100000"/>
              </a:lnSpc>
            </a:pPr>
            <a:r>
              <a:rPr sz="1600" spc="-20" dirty="0">
                <a:solidFill>
                  <a:srgbClr val="6C0722"/>
                </a:solidFill>
                <a:latin typeface="Arial Unicode MS"/>
                <a:cs typeface="Arial Unicode MS"/>
              </a:rPr>
              <a:t>evaluare</a:t>
            </a:r>
            <a:r>
              <a:rPr sz="1575" spc="-30" baseline="26455" dirty="0">
                <a:solidFill>
                  <a:srgbClr val="6C0722"/>
                </a:solidFill>
                <a:latin typeface="Arial Unicode MS"/>
                <a:cs typeface="Arial Unicode MS"/>
              </a:rPr>
              <a:t>1,3</a:t>
            </a:r>
            <a:endParaRPr sz="1575" baseline="26455">
              <a:latin typeface="Arial Unicode MS"/>
              <a:cs typeface="Arial Unicode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450749" y="3021435"/>
            <a:ext cx="2649855" cy="1703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3675" indent="-181610">
              <a:lnSpc>
                <a:spcPct val="100000"/>
              </a:lnSpc>
              <a:spcBef>
                <a:spcPts val="105"/>
              </a:spcBef>
              <a:buClr>
                <a:srgbClr val="FCA606"/>
              </a:buClr>
              <a:buFont typeface="Arial"/>
              <a:buChar char="•"/>
              <a:tabLst>
                <a:tab pos="193675" algn="l"/>
                <a:tab pos="194310" algn="l"/>
              </a:tabLst>
            </a:pPr>
            <a:r>
              <a:rPr sz="1100" spc="-5" dirty="0">
                <a:latin typeface="Arial Unicode MS"/>
                <a:cs typeface="Arial Unicode MS"/>
              </a:rPr>
              <a:t>Eficacitatea pe </a:t>
            </a:r>
            <a:r>
              <a:rPr sz="1100" dirty="0">
                <a:latin typeface="Arial Unicode MS"/>
                <a:cs typeface="Arial Unicode MS"/>
              </a:rPr>
              <a:t>termen</a:t>
            </a:r>
            <a:r>
              <a:rPr sz="1100" spc="-75" dirty="0">
                <a:latin typeface="Arial Unicode MS"/>
                <a:cs typeface="Arial Unicode MS"/>
              </a:rPr>
              <a:t> </a:t>
            </a:r>
            <a:r>
              <a:rPr sz="1100" spc="-5" dirty="0">
                <a:latin typeface="Arial Unicode MS"/>
                <a:cs typeface="Arial Unicode MS"/>
              </a:rPr>
              <a:t>lung</a:t>
            </a:r>
            <a:endParaRPr sz="1100">
              <a:latin typeface="Arial Unicode MS"/>
              <a:cs typeface="Arial Unicode MS"/>
            </a:endParaRPr>
          </a:p>
          <a:p>
            <a:pPr marL="193675" indent="-181610">
              <a:lnSpc>
                <a:spcPct val="100000"/>
              </a:lnSpc>
              <a:buClr>
                <a:srgbClr val="FCA606"/>
              </a:buClr>
              <a:buFont typeface="Arial"/>
              <a:buChar char="•"/>
              <a:tabLst>
                <a:tab pos="193675" algn="l"/>
                <a:tab pos="194310" algn="l"/>
              </a:tabLst>
            </a:pPr>
            <a:r>
              <a:rPr sz="1100" spc="-5" dirty="0">
                <a:latin typeface="Arial Unicode MS"/>
                <a:cs typeface="Arial Unicode MS"/>
              </a:rPr>
              <a:t>Modificarea scorului </a:t>
            </a:r>
            <a:r>
              <a:rPr sz="1100" dirty="0">
                <a:latin typeface="Arial Unicode MS"/>
                <a:cs typeface="Arial Unicode MS"/>
              </a:rPr>
              <a:t>total CGI- S </a:t>
            </a:r>
            <a:r>
              <a:rPr sz="1100" spc="-5" dirty="0">
                <a:latin typeface="Arial Unicode MS"/>
                <a:cs typeface="Arial Unicode MS"/>
              </a:rPr>
              <a:t>de</a:t>
            </a:r>
            <a:r>
              <a:rPr sz="1100" spc="-90" dirty="0">
                <a:latin typeface="Arial Unicode MS"/>
                <a:cs typeface="Arial Unicode MS"/>
              </a:rPr>
              <a:t> </a:t>
            </a:r>
            <a:r>
              <a:rPr sz="1100" spc="-5" dirty="0">
                <a:latin typeface="Arial Unicode MS"/>
                <a:cs typeface="Arial Unicode MS"/>
              </a:rPr>
              <a:t>la</a:t>
            </a:r>
            <a:endParaRPr sz="1100">
              <a:latin typeface="Arial Unicode MS"/>
              <a:cs typeface="Arial Unicode MS"/>
            </a:endParaRPr>
          </a:p>
          <a:p>
            <a:pPr marL="193675">
              <a:lnSpc>
                <a:spcPct val="100000"/>
              </a:lnSpc>
            </a:pPr>
            <a:r>
              <a:rPr sz="1100" spc="-5" dirty="0">
                <a:latin typeface="Arial Unicode MS"/>
                <a:cs typeface="Arial Unicode MS"/>
              </a:rPr>
              <a:t>momentul iniţial până </a:t>
            </a:r>
            <a:r>
              <a:rPr sz="1100" dirty="0">
                <a:latin typeface="Arial Unicode MS"/>
                <a:cs typeface="Arial Unicode MS"/>
              </a:rPr>
              <a:t>în </a:t>
            </a:r>
            <a:r>
              <a:rPr sz="1100" spc="-5" dirty="0">
                <a:latin typeface="Arial Unicode MS"/>
                <a:cs typeface="Arial Unicode MS"/>
              </a:rPr>
              <a:t>săptămâna</a:t>
            </a:r>
            <a:r>
              <a:rPr sz="1100" spc="-65" dirty="0">
                <a:latin typeface="Arial Unicode MS"/>
                <a:cs typeface="Arial Unicode MS"/>
              </a:rPr>
              <a:t> </a:t>
            </a:r>
            <a:r>
              <a:rPr sz="1100" spc="-5" dirty="0">
                <a:latin typeface="Arial Unicode MS"/>
                <a:cs typeface="Arial Unicode MS"/>
              </a:rPr>
              <a:t>56</a:t>
            </a:r>
            <a:endParaRPr sz="1100">
              <a:latin typeface="Arial Unicode MS"/>
              <a:cs typeface="Arial Unicode MS"/>
            </a:endParaRPr>
          </a:p>
          <a:p>
            <a:pPr marL="193675" marR="52069" indent="-181610">
              <a:lnSpc>
                <a:spcPct val="100000"/>
              </a:lnSpc>
              <a:buClr>
                <a:srgbClr val="FCA606"/>
              </a:buClr>
              <a:buFont typeface="Arial"/>
              <a:buChar char="•"/>
              <a:tabLst>
                <a:tab pos="193675" algn="l"/>
                <a:tab pos="194310" algn="l"/>
              </a:tabLst>
            </a:pPr>
            <a:r>
              <a:rPr sz="1100" spc="-5" dirty="0">
                <a:latin typeface="Arial Unicode MS"/>
                <a:cs typeface="Arial Unicode MS"/>
              </a:rPr>
              <a:t>Modificarea scorului </a:t>
            </a:r>
            <a:r>
              <a:rPr sz="1100" dirty="0">
                <a:latin typeface="Arial Unicode MS"/>
                <a:cs typeface="Arial Unicode MS"/>
              </a:rPr>
              <a:t>total PHQ-9 </a:t>
            </a:r>
            <a:r>
              <a:rPr sz="1100" spc="-5" dirty="0">
                <a:latin typeface="Arial Unicode MS"/>
                <a:cs typeface="Arial Unicode MS"/>
              </a:rPr>
              <a:t>de la  momentul iniţial până </a:t>
            </a:r>
            <a:r>
              <a:rPr sz="1100" dirty="0">
                <a:latin typeface="Arial Unicode MS"/>
                <a:cs typeface="Arial Unicode MS"/>
              </a:rPr>
              <a:t>în </a:t>
            </a:r>
            <a:r>
              <a:rPr sz="1100" spc="-5" dirty="0">
                <a:latin typeface="Arial Unicode MS"/>
                <a:cs typeface="Arial Unicode MS"/>
              </a:rPr>
              <a:t>săptămâna</a:t>
            </a:r>
            <a:r>
              <a:rPr sz="1100" spc="-60" dirty="0">
                <a:latin typeface="Arial Unicode MS"/>
                <a:cs typeface="Arial Unicode MS"/>
              </a:rPr>
              <a:t> </a:t>
            </a:r>
            <a:r>
              <a:rPr sz="1100" spc="-5" dirty="0">
                <a:latin typeface="Arial Unicode MS"/>
                <a:cs typeface="Arial Unicode MS"/>
              </a:rPr>
              <a:t>56</a:t>
            </a:r>
            <a:endParaRPr sz="1100">
              <a:latin typeface="Arial Unicode MS"/>
              <a:cs typeface="Arial Unicode MS"/>
            </a:endParaRPr>
          </a:p>
          <a:p>
            <a:pPr marL="193675" marR="5080" indent="-181610">
              <a:lnSpc>
                <a:spcPct val="100000"/>
              </a:lnSpc>
              <a:buClr>
                <a:srgbClr val="FCA606"/>
              </a:buClr>
              <a:buFont typeface="Arial"/>
              <a:buChar char="•"/>
              <a:tabLst>
                <a:tab pos="193675" algn="l"/>
                <a:tab pos="194310" algn="l"/>
              </a:tabLst>
            </a:pPr>
            <a:r>
              <a:rPr sz="1100" spc="-5" dirty="0">
                <a:latin typeface="Arial Unicode MS"/>
                <a:cs typeface="Arial Unicode MS"/>
              </a:rPr>
              <a:t>Modificarea scorului </a:t>
            </a:r>
            <a:r>
              <a:rPr sz="1100" dirty="0">
                <a:latin typeface="Arial Unicode MS"/>
                <a:cs typeface="Arial Unicode MS"/>
              </a:rPr>
              <a:t>total EQ- </a:t>
            </a:r>
            <a:r>
              <a:rPr sz="1100" spc="-5" dirty="0">
                <a:latin typeface="Arial Unicode MS"/>
                <a:cs typeface="Arial Unicode MS"/>
              </a:rPr>
              <a:t>5D-5L de  la momentul iniţial până </a:t>
            </a:r>
            <a:r>
              <a:rPr sz="1100" dirty="0">
                <a:latin typeface="Arial Unicode MS"/>
                <a:cs typeface="Arial Unicode MS"/>
              </a:rPr>
              <a:t>în </a:t>
            </a:r>
            <a:r>
              <a:rPr sz="1100" spc="-5" dirty="0">
                <a:latin typeface="Arial Unicode MS"/>
                <a:cs typeface="Arial Unicode MS"/>
              </a:rPr>
              <a:t>săptămâna  52</a:t>
            </a:r>
            <a:endParaRPr sz="1100">
              <a:latin typeface="Arial Unicode MS"/>
              <a:cs typeface="Arial Unicode MS"/>
            </a:endParaRPr>
          </a:p>
          <a:p>
            <a:pPr marL="193675" marR="51435" indent="-181610">
              <a:lnSpc>
                <a:spcPct val="100000"/>
              </a:lnSpc>
              <a:buClr>
                <a:srgbClr val="FCA606"/>
              </a:buClr>
              <a:buFont typeface="Arial"/>
              <a:buChar char="•"/>
              <a:tabLst>
                <a:tab pos="193675" algn="l"/>
                <a:tab pos="194310" algn="l"/>
              </a:tabLst>
            </a:pPr>
            <a:r>
              <a:rPr sz="1100" spc="-5" dirty="0">
                <a:latin typeface="Arial Unicode MS"/>
                <a:cs typeface="Arial Unicode MS"/>
              </a:rPr>
              <a:t>Modificarea scorului </a:t>
            </a:r>
            <a:r>
              <a:rPr sz="1100" dirty="0">
                <a:latin typeface="Arial Unicode MS"/>
                <a:cs typeface="Arial Unicode MS"/>
              </a:rPr>
              <a:t>total </a:t>
            </a:r>
            <a:r>
              <a:rPr sz="1100" spc="-5" dirty="0">
                <a:latin typeface="Arial Unicode MS"/>
                <a:cs typeface="Arial Unicode MS"/>
              </a:rPr>
              <a:t>SDS de la  momentul iniţial până </a:t>
            </a:r>
            <a:r>
              <a:rPr sz="1100" dirty="0">
                <a:latin typeface="Arial Unicode MS"/>
                <a:cs typeface="Arial Unicode MS"/>
              </a:rPr>
              <a:t>în </a:t>
            </a:r>
            <a:r>
              <a:rPr sz="1100" spc="-5" dirty="0">
                <a:latin typeface="Arial Unicode MS"/>
                <a:cs typeface="Arial Unicode MS"/>
              </a:rPr>
              <a:t>săptămâna</a:t>
            </a:r>
            <a:r>
              <a:rPr sz="1100" spc="-60" dirty="0">
                <a:latin typeface="Arial Unicode MS"/>
                <a:cs typeface="Arial Unicode MS"/>
              </a:rPr>
              <a:t> </a:t>
            </a:r>
            <a:r>
              <a:rPr sz="1100" spc="-5" dirty="0">
                <a:latin typeface="Arial Unicode MS"/>
                <a:cs typeface="Arial Unicode MS"/>
              </a:rPr>
              <a:t>52</a:t>
            </a:r>
            <a:endParaRPr sz="1100">
              <a:latin typeface="Arial Unicode MS"/>
              <a:cs typeface="Arial Unicode MS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585D50FE-9A2D-F487-1E56-477E5681AD6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7898" y="271928"/>
            <a:ext cx="10973435" cy="938077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8100" marR="30480">
              <a:lnSpc>
                <a:spcPts val="3260"/>
              </a:lnSpc>
              <a:spcBef>
                <a:spcPts val="695"/>
              </a:spcBef>
            </a:pPr>
            <a:r>
              <a:rPr lang="ro-RO" spc="-15" dirty="0">
                <a:solidFill>
                  <a:srgbClr val="FF0000"/>
                </a:solidFill>
              </a:rPr>
              <a:t>Esketamină</a:t>
            </a:r>
            <a:r>
              <a:rPr sz="3150" spc="-22" baseline="25132" dirty="0">
                <a:solidFill>
                  <a:srgbClr val="FF0000"/>
                </a:solidFill>
              </a:rPr>
              <a:t> </a:t>
            </a:r>
            <a:r>
              <a:rPr sz="3200" dirty="0">
                <a:solidFill>
                  <a:srgbClr val="FF0000"/>
                </a:solidFill>
              </a:rPr>
              <a:t>a </a:t>
            </a:r>
            <a:r>
              <a:rPr sz="3200" spc="-20" dirty="0">
                <a:solidFill>
                  <a:srgbClr val="FF0000"/>
                </a:solidFill>
              </a:rPr>
              <a:t>demonstrat </a:t>
            </a:r>
            <a:r>
              <a:rPr sz="3200" spc="-10" dirty="0">
                <a:solidFill>
                  <a:srgbClr val="FF0000"/>
                </a:solidFill>
              </a:rPr>
              <a:t>un </a:t>
            </a:r>
            <a:r>
              <a:rPr sz="3200" spc="-20" dirty="0">
                <a:solidFill>
                  <a:srgbClr val="FF0000"/>
                </a:solidFill>
              </a:rPr>
              <a:t>profil </a:t>
            </a:r>
            <a:r>
              <a:rPr sz="3200" spc="-10" dirty="0">
                <a:solidFill>
                  <a:srgbClr val="FF0000"/>
                </a:solidFill>
              </a:rPr>
              <a:t>de </a:t>
            </a:r>
            <a:r>
              <a:rPr sz="3200" spc="-20" dirty="0">
                <a:solidFill>
                  <a:srgbClr val="FF0000"/>
                </a:solidFill>
              </a:rPr>
              <a:t>siguranţă </a:t>
            </a:r>
            <a:r>
              <a:rPr sz="3200" spc="-15" dirty="0">
                <a:solidFill>
                  <a:srgbClr val="FF0000"/>
                </a:solidFill>
              </a:rPr>
              <a:t>constant </a:t>
            </a:r>
            <a:r>
              <a:rPr sz="3200" spc="-20" dirty="0">
                <a:solidFill>
                  <a:srgbClr val="FF0000"/>
                </a:solidFill>
              </a:rPr>
              <a:t>pe  </a:t>
            </a:r>
            <a:r>
              <a:rPr sz="3200" dirty="0">
                <a:solidFill>
                  <a:srgbClr val="FF0000"/>
                </a:solidFill>
              </a:rPr>
              <a:t>o </a:t>
            </a:r>
            <a:r>
              <a:rPr sz="3200" spc="-20" dirty="0">
                <a:solidFill>
                  <a:srgbClr val="FF0000"/>
                </a:solidFill>
              </a:rPr>
              <a:t>perioadă </a:t>
            </a:r>
            <a:r>
              <a:rPr sz="3200" spc="-10" dirty="0">
                <a:solidFill>
                  <a:srgbClr val="FF0000"/>
                </a:solidFill>
              </a:rPr>
              <a:t>de </a:t>
            </a:r>
            <a:r>
              <a:rPr sz="3200" spc="-20" dirty="0">
                <a:solidFill>
                  <a:srgbClr val="FF0000"/>
                </a:solidFill>
              </a:rPr>
              <a:t>tratament </a:t>
            </a:r>
            <a:r>
              <a:rPr sz="3200" spc="-10" dirty="0">
                <a:solidFill>
                  <a:srgbClr val="FF0000"/>
                </a:solidFill>
              </a:rPr>
              <a:t>de </a:t>
            </a:r>
            <a:r>
              <a:rPr sz="3200" spc="-15" dirty="0">
                <a:solidFill>
                  <a:srgbClr val="FF0000"/>
                </a:solidFill>
              </a:rPr>
              <a:t>până </a:t>
            </a:r>
            <a:r>
              <a:rPr sz="3200" spc="-10" dirty="0">
                <a:solidFill>
                  <a:srgbClr val="FF0000"/>
                </a:solidFill>
              </a:rPr>
              <a:t>la </a:t>
            </a:r>
            <a:r>
              <a:rPr sz="3200" dirty="0">
                <a:solidFill>
                  <a:srgbClr val="FF0000"/>
                </a:solidFill>
              </a:rPr>
              <a:t>1</a:t>
            </a:r>
            <a:r>
              <a:rPr sz="3200" spc="-265" dirty="0">
                <a:solidFill>
                  <a:srgbClr val="FF0000"/>
                </a:solidFill>
              </a:rPr>
              <a:t> </a:t>
            </a:r>
            <a:r>
              <a:rPr sz="3200" spc="-15" dirty="0">
                <a:solidFill>
                  <a:srgbClr val="FF0000"/>
                </a:solidFill>
              </a:rPr>
              <a:t>an*</a:t>
            </a:r>
            <a:endParaRPr sz="320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4997550" y="4357482"/>
            <a:ext cx="0" cy="1329690"/>
          </a:xfrm>
          <a:custGeom>
            <a:avLst/>
            <a:gdLst/>
            <a:ahLst/>
            <a:cxnLst/>
            <a:rect l="l" t="t" r="r" b="b"/>
            <a:pathLst>
              <a:path h="1329689">
                <a:moveTo>
                  <a:pt x="0" y="0"/>
                </a:moveTo>
                <a:lnTo>
                  <a:pt x="0" y="1329220"/>
                </a:lnTo>
              </a:path>
            </a:pathLst>
          </a:custGeom>
          <a:ln w="12700">
            <a:solidFill>
              <a:srgbClr val="FCA60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680134"/>
              </p:ext>
            </p:extLst>
          </p:nvPr>
        </p:nvGraphicFramePr>
        <p:xfrm>
          <a:off x="0" y="1280160"/>
          <a:ext cx="12190726" cy="45277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6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21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5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58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196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19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5507">
                <a:tc gridSpan="6">
                  <a:txBody>
                    <a:bodyPr/>
                    <a:lstStyle/>
                    <a:p>
                      <a:pPr marL="22542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SUSTAIN</a:t>
                      </a:r>
                      <a:r>
                        <a:rPr sz="1400" b="1" spc="-45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2</a:t>
                      </a:r>
                      <a:endParaRPr sz="1400" dirty="0">
                        <a:latin typeface="Arial Unicode MS"/>
                        <a:cs typeface="Arial Unicode MS"/>
                      </a:endParaRPr>
                    </a:p>
                  </a:txBody>
                  <a:tcPr marL="0" marR="0" marT="82550" marB="0">
                    <a:solidFill>
                      <a:srgbClr val="E9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1145"/>
                        </a:spcBef>
                      </a:pPr>
                      <a:r>
                        <a:rPr sz="1700" b="1" spc="5" dirty="0">
                          <a:latin typeface="Arial Unicode MS"/>
                          <a:cs typeface="Arial Unicode MS"/>
                        </a:rPr>
                        <a:t>TEAE, </a:t>
                      </a:r>
                      <a:r>
                        <a:rPr sz="1700" b="1" dirty="0">
                          <a:latin typeface="Arial Unicode MS"/>
                          <a:cs typeface="Arial Unicode MS"/>
                        </a:rPr>
                        <a:t>n</a:t>
                      </a:r>
                      <a:r>
                        <a:rPr sz="1700" b="1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700" b="1" dirty="0">
                          <a:latin typeface="Arial Unicode MS"/>
                          <a:cs typeface="Arial Unicode MS"/>
                        </a:rPr>
                        <a:t>(</a:t>
                      </a:r>
                      <a:endParaRPr sz="1700">
                        <a:latin typeface="Arial Unicode MS"/>
                        <a:cs typeface="Arial Unicode MS"/>
                      </a:endParaRPr>
                    </a:p>
                  </a:txBody>
                  <a:tcPr marL="0" marR="0" marT="145415" marB="0"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16F2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45"/>
                        </a:spcBef>
                      </a:pPr>
                      <a:r>
                        <a:rPr sz="1700" b="1" dirty="0">
                          <a:latin typeface="Arial Unicode MS"/>
                          <a:cs typeface="Arial Unicode MS"/>
                        </a:rPr>
                        <a:t>%)</a:t>
                      </a:r>
                      <a:endParaRPr sz="1700">
                        <a:latin typeface="Arial Unicode MS"/>
                        <a:cs typeface="Arial Unicode MS"/>
                      </a:endParaRPr>
                    </a:p>
                  </a:txBody>
                  <a:tcPr marL="0" marR="0" marT="145415" marB="0">
                    <a:lnR w="12700">
                      <a:solidFill>
                        <a:srgbClr val="FCA606"/>
                      </a:solidFill>
                      <a:prstDash val="solid"/>
                    </a:lnR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16F20"/>
                    </a:solidFill>
                  </a:tcPr>
                </a:tc>
                <a:tc>
                  <a:txBody>
                    <a:bodyPr/>
                    <a:lstStyle/>
                    <a:p>
                      <a:pPr marL="722630" marR="708025" indent="-63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700" b="1" spc="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I</a:t>
                      </a:r>
                      <a:r>
                        <a:rPr sz="1700" b="1" spc="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ndu</a:t>
                      </a:r>
                      <a:r>
                        <a:rPr sz="1700" b="1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c</a:t>
                      </a:r>
                      <a:r>
                        <a:rPr sz="1700" b="1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ţ</a:t>
                      </a:r>
                      <a:r>
                        <a:rPr sz="1700" b="1" spc="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i</a:t>
                      </a:r>
                      <a:r>
                        <a:rPr sz="17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e  </a:t>
                      </a:r>
                      <a:r>
                        <a:rPr sz="17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(n</a:t>
                      </a:r>
                      <a:r>
                        <a:rPr sz="17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=</a:t>
                      </a:r>
                      <a:r>
                        <a:rPr sz="17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779)</a:t>
                      </a:r>
                      <a:endParaRPr sz="1700">
                        <a:latin typeface="Arial Unicode MS"/>
                        <a:cs typeface="Arial Unicode MS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FCA606"/>
                      </a:solidFill>
                      <a:prstDash val="solid"/>
                    </a:lnL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9B50"/>
                    </a:solidFill>
                  </a:tcPr>
                </a:tc>
                <a:tc>
                  <a:txBody>
                    <a:bodyPr/>
                    <a:lstStyle/>
                    <a:p>
                      <a:pPr marL="721995" marR="714375" indent="12065">
                        <a:lnSpc>
                          <a:spcPts val="1739"/>
                        </a:lnSpc>
                        <a:spcBef>
                          <a:spcPts val="430"/>
                        </a:spcBef>
                      </a:pPr>
                      <a:r>
                        <a:rPr sz="1700" b="1" dirty="0">
                          <a:latin typeface="Arial Unicode MS"/>
                          <a:cs typeface="Arial Unicode MS"/>
                        </a:rPr>
                        <a:t>OP/INT  </a:t>
                      </a:r>
                      <a:r>
                        <a:rPr sz="1700" spc="-5" dirty="0">
                          <a:latin typeface="Arial Unicode MS"/>
                          <a:cs typeface="Arial Unicode MS"/>
                        </a:rPr>
                        <a:t>(n=603)</a:t>
                      </a:r>
                      <a:endParaRPr sz="1700">
                        <a:latin typeface="Arial Unicode MS"/>
                        <a:cs typeface="Arial Unicode MS"/>
                      </a:endParaRPr>
                    </a:p>
                  </a:txBody>
                  <a:tcPr marL="0" marR="0" marT="54610" marB="0">
                    <a:solidFill>
                      <a:srgbClr val="FCA606"/>
                    </a:solidFill>
                  </a:tcPr>
                </a:tc>
                <a:tc>
                  <a:txBody>
                    <a:bodyPr/>
                    <a:lstStyle/>
                    <a:p>
                      <a:pPr marL="883919" marR="382905" indent="-494030">
                        <a:lnSpc>
                          <a:spcPts val="1739"/>
                        </a:lnSpc>
                        <a:spcBef>
                          <a:spcPts val="430"/>
                        </a:spcBef>
                      </a:pPr>
                      <a:r>
                        <a:rPr sz="1700" b="1" spc="-10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Inducţie </a:t>
                      </a:r>
                      <a:r>
                        <a:rPr sz="1700" b="1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şi</a:t>
                      </a:r>
                      <a:r>
                        <a:rPr sz="1700" b="1" spc="-135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700" b="1" spc="-5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OP/INT  </a:t>
                      </a:r>
                      <a:r>
                        <a:rPr sz="1700" spc="-5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(n=802)</a:t>
                      </a:r>
                      <a:endParaRPr sz="1700">
                        <a:latin typeface="Arial Unicode MS"/>
                        <a:cs typeface="Arial Unicode MS"/>
                      </a:endParaRPr>
                    </a:p>
                  </a:txBody>
                  <a:tcPr marL="0" marR="0" marT="54610" marB="0"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52284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7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ts val="1855"/>
                        </a:lnSpc>
                      </a:pPr>
                      <a:r>
                        <a:rPr sz="1600" b="1" spc="-10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Pacienţi</a:t>
                      </a:r>
                      <a:r>
                        <a:rPr sz="1600" b="1" spc="-45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cu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1855"/>
                        </a:lnSpc>
                      </a:pPr>
                      <a:r>
                        <a:rPr sz="1600" b="1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≥1</a:t>
                      </a:r>
                      <a:r>
                        <a:rPr sz="1600" b="1" spc="-20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TEAE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653</a:t>
                      </a:r>
                      <a:r>
                        <a:rPr sz="1600" spc="-1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(83,8%)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CA606"/>
                      </a:solidFill>
                      <a:prstDash val="solid"/>
                    </a:lnL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516</a:t>
                      </a:r>
                      <a:r>
                        <a:rPr sz="1600" spc="-1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(85,6%)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CA606"/>
                      </a:solidFill>
                      <a:prstDash val="solid"/>
                    </a:lnL>
                    <a:lnR w="12700">
                      <a:solidFill>
                        <a:srgbClr val="FCA606"/>
                      </a:solidFill>
                      <a:prstDash val="solid"/>
                    </a:lnR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723 (90,1%)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CA606"/>
                      </a:solidFill>
                      <a:prstDash val="solid"/>
                    </a:lnL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7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ts val="1855"/>
                        </a:lnSpc>
                      </a:pPr>
                      <a:r>
                        <a:rPr sz="1600" b="1" spc="-10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Pacienţi</a:t>
                      </a:r>
                      <a:r>
                        <a:rPr sz="1600" b="1" spc="-45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cu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1855"/>
                        </a:lnSpc>
                      </a:pPr>
                      <a:r>
                        <a:rPr sz="1600" b="1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≥1 </a:t>
                      </a:r>
                      <a:r>
                        <a:rPr sz="1600" b="1" spc="-5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TEAE</a:t>
                      </a:r>
                      <a:r>
                        <a:rPr sz="1600" b="1" spc="-55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grav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-5" dirty="0">
                          <a:latin typeface="Arial Unicode MS"/>
                          <a:cs typeface="Arial Unicode MS"/>
                        </a:rPr>
                        <a:t>17</a:t>
                      </a:r>
                      <a:r>
                        <a:rPr sz="1600" spc="-1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(2,2%)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CA606"/>
                      </a:solidFill>
                      <a:prstDash val="solid"/>
                    </a:lnL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-5" dirty="0">
                          <a:latin typeface="Arial Unicode MS"/>
                          <a:cs typeface="Arial Unicode MS"/>
                        </a:rPr>
                        <a:t>38</a:t>
                      </a:r>
                      <a:r>
                        <a:rPr sz="1600" spc="-1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(6,3%)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CA606"/>
                      </a:solidFill>
                      <a:prstDash val="solid"/>
                    </a:lnL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-5" dirty="0">
                          <a:latin typeface="Arial Unicode MS"/>
                          <a:cs typeface="Arial Unicode MS"/>
                        </a:rPr>
                        <a:t>55</a:t>
                      </a:r>
                      <a:r>
                        <a:rPr sz="1600" spc="-1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(6,9%)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CA606"/>
                      </a:solidFill>
                      <a:prstDash val="solid"/>
                    </a:lnL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0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ts val="1820"/>
                        </a:lnSpc>
                      </a:pPr>
                      <a:r>
                        <a:rPr sz="1600" b="1" spc="-5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TEAE</a:t>
                      </a:r>
                      <a:r>
                        <a:rPr sz="1600" b="1" spc="-80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care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>
                        <a:lnSpc>
                          <a:spcPts val="1820"/>
                        </a:lnSpc>
                      </a:pPr>
                      <a:r>
                        <a:rPr sz="1600" b="1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au </a:t>
                      </a:r>
                      <a:r>
                        <a:rPr sz="1600" b="1" spc="-5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dus </a:t>
                      </a:r>
                      <a:r>
                        <a:rPr sz="1600" b="1" spc="5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la </a:t>
                      </a:r>
                      <a:r>
                        <a:rPr sz="1600" b="1" spc="-5" dirty="0" err="1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oprirea</a:t>
                      </a:r>
                      <a:r>
                        <a:rPr sz="1600" b="1" spc="-85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lang="ro-RO" sz="1600" b="1" spc="-40" dirty="0">
                          <a:solidFill>
                            <a:srgbClr val="565353"/>
                          </a:solidFill>
                          <a:latin typeface="Calibri"/>
                          <a:cs typeface="Calibri"/>
                        </a:rPr>
                        <a:t>Esketamină</a:t>
                      </a:r>
                      <a:endParaRPr sz="1600" dirty="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1600" spc="-5" dirty="0">
                          <a:latin typeface="Arial Unicode MS"/>
                          <a:cs typeface="Arial Unicode MS"/>
                        </a:rPr>
                        <a:t>53</a:t>
                      </a:r>
                      <a:r>
                        <a:rPr sz="1600" spc="-1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(6,8%)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6680" marB="0">
                    <a:lnL w="12700">
                      <a:solidFill>
                        <a:srgbClr val="FCA606"/>
                      </a:solidFill>
                      <a:prstDash val="solid"/>
                    </a:lnL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1600" spc="-5" dirty="0">
                          <a:latin typeface="Arial Unicode MS"/>
                          <a:cs typeface="Arial Unicode MS"/>
                        </a:rPr>
                        <a:t>23</a:t>
                      </a:r>
                      <a:r>
                        <a:rPr sz="1600" spc="-1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(3,8%)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6680" marB="0">
                    <a:lnL w="12700">
                      <a:solidFill>
                        <a:srgbClr val="FCA606"/>
                      </a:solidFill>
                      <a:prstDash val="solid"/>
                    </a:lnL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1600" spc="-5" dirty="0">
                          <a:latin typeface="Arial Unicode MS"/>
                          <a:cs typeface="Arial Unicode MS"/>
                        </a:rPr>
                        <a:t>76</a:t>
                      </a:r>
                      <a:r>
                        <a:rPr sz="1600" spc="-1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(9,5%)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6680" marB="0">
                    <a:lnL w="12700">
                      <a:solidFill>
                        <a:srgbClr val="FCA606"/>
                      </a:solidFill>
                      <a:prstDash val="solid"/>
                    </a:lnL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7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ts val="1855"/>
                        </a:lnSpc>
                      </a:pPr>
                      <a:r>
                        <a:rPr sz="1600" b="1" spc="-5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TEAE</a:t>
                      </a:r>
                      <a:r>
                        <a:rPr sz="1600" b="1" spc="-80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care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>
                        <a:lnSpc>
                          <a:spcPts val="1855"/>
                        </a:lnSpc>
                      </a:pPr>
                      <a:r>
                        <a:rPr sz="1600" b="1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au </a:t>
                      </a:r>
                      <a:r>
                        <a:rPr sz="1600" b="1" spc="-5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dus </a:t>
                      </a:r>
                      <a:r>
                        <a:rPr sz="1600" b="1" spc="5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la </a:t>
                      </a:r>
                      <a:r>
                        <a:rPr sz="1600" b="1" spc="-5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oprirea</a:t>
                      </a:r>
                      <a:r>
                        <a:rPr sz="1600" b="1" spc="-80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AD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-5" dirty="0">
                          <a:latin typeface="Arial Unicode MS"/>
                          <a:cs typeface="Arial Unicode MS"/>
                        </a:rPr>
                        <a:t>20</a:t>
                      </a:r>
                      <a:r>
                        <a:rPr sz="1600" spc="-1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(2,6%)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CA606"/>
                      </a:solidFill>
                      <a:prstDash val="solid"/>
                    </a:lnL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-5" dirty="0">
                          <a:latin typeface="Arial Unicode MS"/>
                          <a:cs typeface="Arial Unicode MS"/>
                        </a:rPr>
                        <a:t>14</a:t>
                      </a:r>
                      <a:r>
                        <a:rPr sz="1600" spc="-1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(2,3%)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CA606"/>
                      </a:solidFill>
                      <a:prstDash val="solid"/>
                    </a:lnL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-5" dirty="0">
                          <a:latin typeface="Arial Unicode MS"/>
                          <a:cs typeface="Arial Unicode MS"/>
                        </a:rPr>
                        <a:t>33</a:t>
                      </a:r>
                      <a:r>
                        <a:rPr sz="1600" spc="-1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(4,1%)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CA606"/>
                      </a:solidFill>
                      <a:prstDash val="solid"/>
                    </a:lnL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7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ts val="1855"/>
                        </a:lnSpc>
                      </a:pPr>
                      <a:r>
                        <a:rPr sz="1600" b="1" spc="-5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TEAE</a:t>
                      </a:r>
                      <a:r>
                        <a:rPr sz="1600" b="1" spc="-95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care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>
                        <a:lnSpc>
                          <a:spcPts val="1855"/>
                        </a:lnSpc>
                      </a:pPr>
                      <a:r>
                        <a:rPr sz="1600" b="1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au </a:t>
                      </a:r>
                      <a:r>
                        <a:rPr sz="1600" b="1" spc="-5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dus </a:t>
                      </a:r>
                      <a:r>
                        <a:rPr sz="1600" b="1" spc="5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la</a:t>
                      </a:r>
                      <a:r>
                        <a:rPr sz="1600" b="1" spc="-55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deces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dirty="0">
                          <a:latin typeface="Arial Unicode MS"/>
                          <a:cs typeface="Arial Unicode MS"/>
                        </a:rPr>
                        <a:t>0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CA606"/>
                      </a:solidFill>
                      <a:prstDash val="solid"/>
                    </a:lnL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-5" dirty="0">
                          <a:latin typeface="Arial Unicode MS"/>
                          <a:cs typeface="Arial Unicode MS"/>
                        </a:rPr>
                        <a:t>2</a:t>
                      </a:r>
                      <a:r>
                        <a:rPr sz="1600" spc="-1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5" dirty="0">
                          <a:latin typeface="Arial Unicode MS"/>
                          <a:cs typeface="Arial Unicode MS"/>
                        </a:rPr>
                        <a:t>(0,3%)</a:t>
                      </a:r>
                      <a:r>
                        <a:rPr sz="1575" spc="-7" baseline="26455" dirty="0">
                          <a:latin typeface="Arial Unicode MS"/>
                          <a:cs typeface="Arial Unicode MS"/>
                        </a:rPr>
                        <a:t>*</a:t>
                      </a:r>
                      <a:endParaRPr sz="1575" baseline="26455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CA606"/>
                      </a:solidFill>
                      <a:prstDash val="solid"/>
                    </a:lnL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-5" dirty="0">
                          <a:latin typeface="Arial Unicode MS"/>
                          <a:cs typeface="Arial Unicode MS"/>
                        </a:rPr>
                        <a:t>2</a:t>
                      </a:r>
                      <a:r>
                        <a:rPr sz="1600" spc="-1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5" dirty="0">
                          <a:latin typeface="Arial Unicode MS"/>
                          <a:cs typeface="Arial Unicode MS"/>
                        </a:rPr>
                        <a:t>(0,2%)</a:t>
                      </a:r>
                      <a:r>
                        <a:rPr sz="1575" spc="-7" baseline="26455" dirty="0">
                          <a:latin typeface="Arial Unicode MS"/>
                          <a:cs typeface="Arial Unicode MS"/>
                        </a:rPr>
                        <a:t>*</a:t>
                      </a:r>
                      <a:endParaRPr sz="1575" baseline="26455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CA606"/>
                      </a:solidFill>
                      <a:prstDash val="solid"/>
                    </a:lnL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716">
                <a:tc gridSpan="6">
                  <a:txBody>
                    <a:bodyPr/>
                    <a:lstStyle/>
                    <a:p>
                      <a:pPr marL="35306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700" b="1" spc="5" dirty="0">
                          <a:latin typeface="Arial Unicode MS"/>
                          <a:cs typeface="Arial Unicode MS"/>
                        </a:rPr>
                        <a:t>TEAE </a:t>
                      </a:r>
                      <a:r>
                        <a:rPr sz="1700" b="1" dirty="0">
                          <a:latin typeface="Arial Unicode MS"/>
                          <a:cs typeface="Arial Unicode MS"/>
                        </a:rPr>
                        <a:t>raportate </a:t>
                      </a:r>
                      <a:r>
                        <a:rPr sz="1700" b="1" spc="5" dirty="0">
                          <a:latin typeface="Arial Unicode MS"/>
                          <a:cs typeface="Arial Unicode MS"/>
                        </a:rPr>
                        <a:t>de ≥10% </a:t>
                      </a:r>
                      <a:r>
                        <a:rPr sz="1700" b="1" dirty="0">
                          <a:latin typeface="Arial Unicode MS"/>
                          <a:cs typeface="Arial Unicode MS"/>
                        </a:rPr>
                        <a:t>dintre pacienţii </a:t>
                      </a:r>
                      <a:r>
                        <a:rPr sz="1700" b="1" spc="5" dirty="0">
                          <a:latin typeface="Arial Unicode MS"/>
                          <a:cs typeface="Arial Unicode MS"/>
                        </a:rPr>
                        <a:t>din fazele </a:t>
                      </a:r>
                      <a:r>
                        <a:rPr sz="1700" b="1" dirty="0">
                          <a:latin typeface="Arial Unicode MS"/>
                          <a:cs typeface="Arial Unicode MS"/>
                        </a:rPr>
                        <a:t>combinate, n</a:t>
                      </a:r>
                      <a:r>
                        <a:rPr sz="1700" b="1" spc="-2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700" b="1" spc="5" dirty="0">
                          <a:latin typeface="Arial Unicode MS"/>
                          <a:cs typeface="Arial Unicode MS"/>
                        </a:rPr>
                        <a:t>(%)</a:t>
                      </a:r>
                      <a:endParaRPr sz="1700">
                        <a:latin typeface="Arial Unicode MS"/>
                        <a:cs typeface="Arial Unicode MS"/>
                      </a:endParaRPr>
                    </a:p>
                  </a:txBody>
                  <a:tcPr marL="0" marR="0" marT="27305" marB="0">
                    <a:solidFill>
                      <a:srgbClr val="F16F2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7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275"/>
                        </a:spcBef>
                        <a:tabLst>
                          <a:tab pos="5333365" algn="l"/>
                        </a:tabLst>
                      </a:pPr>
                      <a:r>
                        <a:rPr sz="2400" b="1" spc="-7" baseline="12152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Ameţeli	</a:t>
                      </a: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228</a:t>
                      </a:r>
                      <a:r>
                        <a:rPr sz="1600" spc="-1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(29,3%)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R w="12700">
                      <a:solidFill>
                        <a:srgbClr val="FCA606"/>
                      </a:solidFill>
                      <a:prstDash val="solid"/>
                    </a:lnR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135</a:t>
                      </a:r>
                      <a:r>
                        <a:rPr sz="1600" spc="-1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(22,4%)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CA606"/>
                      </a:solidFill>
                      <a:prstDash val="solid"/>
                    </a:lnL>
                    <a:lnR w="12700">
                      <a:solidFill>
                        <a:srgbClr val="FCA606"/>
                      </a:solidFill>
                      <a:prstDash val="solid"/>
                    </a:lnR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264 (32,9%)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CA606"/>
                      </a:solidFill>
                      <a:prstDash val="solid"/>
                    </a:lnL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7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275"/>
                        </a:spcBef>
                        <a:tabLst>
                          <a:tab pos="5333365" algn="l"/>
                        </a:tabLst>
                      </a:pPr>
                      <a:r>
                        <a:rPr sz="2400" b="1" spc="-7" baseline="12152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Disociere	</a:t>
                      </a: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182</a:t>
                      </a:r>
                      <a:r>
                        <a:rPr sz="1600" spc="-1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(23,4%)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113</a:t>
                      </a:r>
                      <a:r>
                        <a:rPr sz="1600" spc="-1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(18,7%)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CA606"/>
                      </a:solidFill>
                      <a:prstDash val="solid"/>
                    </a:lnL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221 (27,6%)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CA606"/>
                      </a:solidFill>
                      <a:prstDash val="solid"/>
                    </a:lnL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7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275"/>
                        </a:spcBef>
                        <a:tabLst>
                          <a:tab pos="5333365" algn="l"/>
                        </a:tabLst>
                      </a:pPr>
                      <a:r>
                        <a:rPr sz="2400" b="1" spc="-15" baseline="12152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Greaţă	</a:t>
                      </a: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157</a:t>
                      </a:r>
                      <a:r>
                        <a:rPr sz="1600" spc="-1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(20,2%)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-5" dirty="0">
                          <a:latin typeface="Arial Unicode MS"/>
                          <a:cs typeface="Arial Unicode MS"/>
                        </a:rPr>
                        <a:t>84</a:t>
                      </a:r>
                      <a:r>
                        <a:rPr sz="1600" spc="-1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(13,9%)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CA606"/>
                      </a:solidFill>
                      <a:prstDash val="solid"/>
                    </a:lnL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201 (25,1%)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CA606"/>
                      </a:solidFill>
                      <a:prstDash val="solid"/>
                    </a:lnL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275"/>
                        </a:spcBef>
                        <a:tabLst>
                          <a:tab pos="5333365" algn="l"/>
                        </a:tabLst>
                      </a:pPr>
                      <a:r>
                        <a:rPr sz="2400" b="1" spc="-7" baseline="12152" dirty="0">
                          <a:solidFill>
                            <a:srgbClr val="565353"/>
                          </a:solidFill>
                          <a:latin typeface="Arial Unicode MS"/>
                          <a:cs typeface="Arial Unicode MS"/>
                        </a:rPr>
                        <a:t>Cefalee	</a:t>
                      </a: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137</a:t>
                      </a:r>
                      <a:r>
                        <a:rPr sz="1600" spc="-1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(17,6%)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114</a:t>
                      </a:r>
                      <a:r>
                        <a:rPr sz="1600" spc="-1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(18,9%)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CA606"/>
                      </a:solidFill>
                      <a:prstDash val="solid"/>
                    </a:lnL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-10" dirty="0">
                          <a:latin typeface="Arial Unicode MS"/>
                          <a:cs typeface="Arial Unicode MS"/>
                        </a:rPr>
                        <a:t>200 (24,9%)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CA606"/>
                      </a:solidFill>
                      <a:prstDash val="solid"/>
                    </a:lnL>
                    <a:lnT w="12700">
                      <a:solidFill>
                        <a:srgbClr val="FCA606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12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21748" y="5920828"/>
            <a:ext cx="7800975" cy="28638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ts val="969"/>
              </a:lnSpc>
              <a:spcBef>
                <a:spcPts val="220"/>
              </a:spcBef>
            </a:pPr>
            <a:r>
              <a:rPr sz="900" b="1" spc="-25" dirty="0">
                <a:solidFill>
                  <a:srgbClr val="1D1C1C"/>
                </a:solidFill>
                <a:latin typeface="Calibri"/>
                <a:cs typeface="Calibri"/>
              </a:rPr>
              <a:t>INT: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întreţinere; </a:t>
            </a:r>
            <a:r>
              <a:rPr sz="900" b="1" spc="-20" dirty="0">
                <a:solidFill>
                  <a:srgbClr val="1D1C1C"/>
                </a:solidFill>
                <a:latin typeface="Calibri"/>
                <a:cs typeface="Calibri"/>
              </a:rPr>
              <a:t>OP: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optimizare; </a:t>
            </a:r>
            <a:r>
              <a:rPr sz="900" b="1" spc="-20" dirty="0">
                <a:solidFill>
                  <a:srgbClr val="1D1C1C"/>
                </a:solidFill>
                <a:latin typeface="Calibri"/>
                <a:cs typeface="Calibri"/>
              </a:rPr>
              <a:t>TEAE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: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treatment-emergent adverse event (</a:t>
            </a:r>
            <a:r>
              <a:rPr sz="900" i="1" spc="-25" dirty="0">
                <a:solidFill>
                  <a:srgbClr val="1D1C1C"/>
                </a:solidFill>
                <a:latin typeface="Calibri"/>
                <a:cs typeface="Calibri"/>
              </a:rPr>
              <a:t>eveniment </a:t>
            </a:r>
            <a:r>
              <a:rPr sz="900" i="1" spc="-20" dirty="0">
                <a:solidFill>
                  <a:srgbClr val="1D1C1C"/>
                </a:solidFill>
                <a:latin typeface="Calibri"/>
                <a:cs typeface="Calibri"/>
              </a:rPr>
              <a:t>advers indus </a:t>
            </a:r>
            <a:r>
              <a:rPr sz="900" i="1" spc="-10" dirty="0">
                <a:solidFill>
                  <a:srgbClr val="1D1C1C"/>
                </a:solidFill>
                <a:latin typeface="Calibri"/>
                <a:cs typeface="Calibri"/>
              </a:rPr>
              <a:t>de </a:t>
            </a:r>
            <a:r>
              <a:rPr sz="900" i="1" spc="-25" dirty="0">
                <a:solidFill>
                  <a:srgbClr val="1D1C1C"/>
                </a:solidFill>
                <a:latin typeface="Calibri"/>
                <a:cs typeface="Calibri"/>
              </a:rPr>
              <a:t>tratament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). *Expunerea mediană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la </a:t>
            </a:r>
            <a:r>
              <a:rPr lang="ro-RO" sz="900" spc="-25" dirty="0">
                <a:solidFill>
                  <a:srgbClr val="1D1C1C"/>
                </a:solidFill>
                <a:latin typeface="Calibri"/>
                <a:cs typeface="Calibri"/>
              </a:rPr>
              <a:t>Esketamină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a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fost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de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22,9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săptămâni. 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Wajs </a:t>
            </a:r>
            <a:r>
              <a:rPr sz="900" spc="-10" dirty="0">
                <a:solidFill>
                  <a:srgbClr val="1D1C1C"/>
                </a:solidFill>
                <a:latin typeface="Calibri"/>
                <a:cs typeface="Calibri"/>
              </a:rPr>
              <a:t>E,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et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al.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J</a:t>
            </a:r>
            <a:r>
              <a:rPr sz="900" i="1" spc="-14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i="1" spc="-25" dirty="0">
                <a:solidFill>
                  <a:srgbClr val="1D1C1C"/>
                </a:solidFill>
                <a:latin typeface="Calibri"/>
                <a:cs typeface="Calibri"/>
              </a:rPr>
              <a:t>Clin Psychiatry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. </a:t>
            </a:r>
            <a:r>
              <a:rPr sz="900" spc="-30" dirty="0">
                <a:solidFill>
                  <a:srgbClr val="1D1C1C"/>
                </a:solidFill>
                <a:latin typeface="Calibri"/>
                <a:cs typeface="Calibri"/>
              </a:rPr>
              <a:t>2020;81(3):19m12891.</a:t>
            </a:r>
            <a:endParaRPr sz="900" dirty="0">
              <a:latin typeface="Calibri"/>
              <a:cs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FD02896-9823-3CE4-E72B-6B7B7942CE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49324"/>
            <a:ext cx="7266940" cy="4139565"/>
          </a:xfrm>
          <a:custGeom>
            <a:avLst/>
            <a:gdLst/>
            <a:ahLst/>
            <a:cxnLst/>
            <a:rect l="l" t="t" r="r" b="b"/>
            <a:pathLst>
              <a:path w="7266940" h="4139565">
                <a:moveTo>
                  <a:pt x="0" y="4139184"/>
                </a:moveTo>
                <a:lnTo>
                  <a:pt x="7266432" y="4139184"/>
                </a:lnTo>
                <a:lnTo>
                  <a:pt x="7266432" y="0"/>
                </a:lnTo>
                <a:lnTo>
                  <a:pt x="0" y="0"/>
                </a:lnTo>
                <a:lnTo>
                  <a:pt x="0" y="4139184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9170" y="54166"/>
            <a:ext cx="1176019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sz="2800" b="1" spc="-15" dirty="0">
                <a:solidFill>
                  <a:srgbClr val="FF0000"/>
                </a:solidFill>
              </a:rPr>
              <a:t>Răspuns susţinut </a:t>
            </a:r>
            <a:r>
              <a:rPr sz="2800" b="1" spc="-10" dirty="0">
                <a:solidFill>
                  <a:srgbClr val="FF0000"/>
                </a:solidFill>
              </a:rPr>
              <a:t>cu </a:t>
            </a:r>
            <a:r>
              <a:rPr lang="ro-RO" sz="2800" b="1" spc="-20" dirty="0">
                <a:solidFill>
                  <a:srgbClr val="FF0000"/>
                </a:solidFill>
              </a:rPr>
              <a:t>Esketamină</a:t>
            </a:r>
            <a:r>
              <a:rPr sz="2775" b="1" spc="-30" baseline="25525" dirty="0">
                <a:solidFill>
                  <a:srgbClr val="FF0000"/>
                </a:solidFill>
              </a:rPr>
              <a:t> </a:t>
            </a:r>
            <a:r>
              <a:rPr sz="2800" b="1" spc="-5" dirty="0">
                <a:solidFill>
                  <a:srgbClr val="FF0000"/>
                </a:solidFill>
              </a:rPr>
              <a:t>+ </a:t>
            </a:r>
            <a:r>
              <a:rPr sz="2800" b="1" spc="-20" dirty="0">
                <a:solidFill>
                  <a:srgbClr val="FF0000"/>
                </a:solidFill>
              </a:rPr>
              <a:t>SSRI/SNRI </a:t>
            </a:r>
            <a:r>
              <a:rPr sz="2800" b="1" spc="-10" dirty="0">
                <a:solidFill>
                  <a:srgbClr val="FF0000"/>
                </a:solidFill>
              </a:rPr>
              <a:t>pe </a:t>
            </a:r>
            <a:r>
              <a:rPr sz="2800" b="1" spc="-5" dirty="0">
                <a:solidFill>
                  <a:srgbClr val="FF0000"/>
                </a:solidFill>
              </a:rPr>
              <a:t>o </a:t>
            </a:r>
            <a:r>
              <a:rPr sz="2800" b="1" spc="-15" dirty="0">
                <a:solidFill>
                  <a:srgbClr val="FF0000"/>
                </a:solidFill>
              </a:rPr>
              <a:t>perioadă </a:t>
            </a:r>
            <a:r>
              <a:rPr sz="2800" b="1" spc="-10" dirty="0">
                <a:solidFill>
                  <a:srgbClr val="FF0000"/>
                </a:solidFill>
              </a:rPr>
              <a:t>de </a:t>
            </a:r>
            <a:r>
              <a:rPr sz="2800" b="1" spc="-5" dirty="0">
                <a:solidFill>
                  <a:srgbClr val="FF0000"/>
                </a:solidFill>
              </a:rPr>
              <a:t>1</a:t>
            </a:r>
            <a:r>
              <a:rPr sz="2800" b="1" spc="-215" dirty="0">
                <a:solidFill>
                  <a:srgbClr val="FF0000"/>
                </a:solidFill>
              </a:rPr>
              <a:t> </a:t>
            </a:r>
            <a:r>
              <a:rPr sz="2800" b="1" spc="-10" dirty="0">
                <a:solidFill>
                  <a:srgbClr val="FF0000"/>
                </a:solidFill>
              </a:rPr>
              <a:t>an</a:t>
            </a:r>
            <a:r>
              <a:rPr sz="2775" b="1" spc="-15" baseline="16516" dirty="0">
                <a:solidFill>
                  <a:srgbClr val="FF0000"/>
                </a:solidFill>
                <a:latin typeface="Arial Unicode MS"/>
                <a:cs typeface="Arial Unicode MS"/>
              </a:rPr>
              <a:t>*</a:t>
            </a:r>
            <a:endParaRPr sz="2775" b="1" baseline="16516" dirty="0">
              <a:solidFill>
                <a:srgbClr val="FF0000"/>
              </a:solidFill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1871" y="409258"/>
            <a:ext cx="11732895" cy="683895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 marR="5080">
              <a:lnSpc>
                <a:spcPts val="2300"/>
              </a:lnSpc>
              <a:spcBef>
                <a:spcPts val="660"/>
              </a:spcBef>
            </a:pPr>
            <a:r>
              <a:rPr sz="2400" b="1" spc="-25" dirty="0">
                <a:solidFill>
                  <a:srgbClr val="F16F20"/>
                </a:solidFill>
                <a:latin typeface="Arial Unicode MS"/>
                <a:cs typeface="Arial Unicode MS"/>
              </a:rPr>
              <a:t>La</a:t>
            </a:r>
            <a:r>
              <a:rPr sz="2400" b="1" spc="-10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400" b="1" spc="-45" dirty="0">
                <a:solidFill>
                  <a:srgbClr val="F16F20"/>
                </a:solidFill>
                <a:latin typeface="Arial Unicode MS"/>
                <a:cs typeface="Arial Unicode MS"/>
              </a:rPr>
              <a:t>pacienţii</a:t>
            </a:r>
            <a:r>
              <a:rPr sz="2400" b="1" spc="-12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400" b="1" spc="-25" dirty="0">
                <a:solidFill>
                  <a:srgbClr val="F16F20"/>
                </a:solidFill>
                <a:latin typeface="Arial Unicode MS"/>
                <a:cs typeface="Arial Unicode MS"/>
              </a:rPr>
              <a:t>cu</a:t>
            </a:r>
            <a:r>
              <a:rPr sz="2400" b="1" spc="-110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400" b="1" spc="-30" dirty="0">
                <a:solidFill>
                  <a:srgbClr val="F16F20"/>
                </a:solidFill>
                <a:latin typeface="Arial Unicode MS"/>
                <a:cs typeface="Arial Unicode MS"/>
              </a:rPr>
              <a:t>TDM</a:t>
            </a:r>
            <a:r>
              <a:rPr sz="2400" b="1" spc="-120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400" b="1" spc="-35" dirty="0">
                <a:solidFill>
                  <a:srgbClr val="F16F20"/>
                </a:solidFill>
                <a:latin typeface="Arial Unicode MS"/>
                <a:cs typeface="Arial Unicode MS"/>
              </a:rPr>
              <a:t>care</a:t>
            </a:r>
            <a:r>
              <a:rPr sz="2400" b="1" spc="-12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400" b="1" spc="-25" dirty="0">
                <a:solidFill>
                  <a:srgbClr val="F16F20"/>
                </a:solidFill>
                <a:latin typeface="Arial Unicode MS"/>
                <a:cs typeface="Arial Unicode MS"/>
              </a:rPr>
              <a:t>nu</a:t>
            </a:r>
            <a:r>
              <a:rPr sz="2400" b="1" spc="-110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400" b="1" spc="-25" dirty="0">
                <a:solidFill>
                  <a:srgbClr val="F16F20"/>
                </a:solidFill>
                <a:latin typeface="Arial Unicode MS"/>
                <a:cs typeface="Arial Unicode MS"/>
              </a:rPr>
              <a:t>au</a:t>
            </a:r>
            <a:r>
              <a:rPr sz="2400" b="1" spc="-100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400" b="1" spc="-45" dirty="0">
                <a:solidFill>
                  <a:srgbClr val="F16F20"/>
                </a:solidFill>
                <a:latin typeface="Arial Unicode MS"/>
                <a:cs typeface="Arial Unicode MS"/>
              </a:rPr>
              <a:t>răspuns</a:t>
            </a:r>
            <a:r>
              <a:rPr sz="2400" b="1" spc="-13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400" b="1" spc="-25" dirty="0">
                <a:solidFill>
                  <a:srgbClr val="F16F20"/>
                </a:solidFill>
                <a:latin typeface="Arial Unicode MS"/>
                <a:cs typeface="Arial Unicode MS"/>
              </a:rPr>
              <a:t>la</a:t>
            </a:r>
            <a:r>
              <a:rPr sz="2400" b="1" spc="-100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400" b="1" spc="-30" dirty="0">
                <a:solidFill>
                  <a:srgbClr val="F16F20"/>
                </a:solidFill>
                <a:latin typeface="Arial Unicode MS"/>
                <a:cs typeface="Arial Unicode MS"/>
              </a:rPr>
              <a:t>cel</a:t>
            </a:r>
            <a:r>
              <a:rPr sz="2400" b="1" spc="-110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400" b="1" spc="-40" dirty="0">
                <a:solidFill>
                  <a:srgbClr val="F16F20"/>
                </a:solidFill>
                <a:latin typeface="Arial Unicode MS"/>
                <a:cs typeface="Arial Unicode MS"/>
              </a:rPr>
              <a:t>puţin</a:t>
            </a:r>
            <a:r>
              <a:rPr sz="2400" b="1" spc="-120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400" b="1" spc="-5" dirty="0">
                <a:solidFill>
                  <a:srgbClr val="F16F20"/>
                </a:solidFill>
                <a:latin typeface="Arial Unicode MS"/>
                <a:cs typeface="Arial Unicode MS"/>
              </a:rPr>
              <a:t>2</a:t>
            </a:r>
            <a:r>
              <a:rPr sz="2400" b="1" spc="-10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400" b="1" spc="-50" dirty="0">
                <a:solidFill>
                  <a:srgbClr val="F16F20"/>
                </a:solidFill>
                <a:latin typeface="Arial Unicode MS"/>
                <a:cs typeface="Arial Unicode MS"/>
              </a:rPr>
              <a:t>tratamente</a:t>
            </a:r>
            <a:r>
              <a:rPr sz="2400" b="1" spc="-12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400" b="1" spc="-25" dirty="0">
                <a:solidFill>
                  <a:srgbClr val="F16F20"/>
                </a:solidFill>
                <a:latin typeface="Arial Unicode MS"/>
                <a:cs typeface="Arial Unicode MS"/>
              </a:rPr>
              <a:t>AD</a:t>
            </a:r>
            <a:r>
              <a:rPr sz="2400" b="1" spc="-114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400" b="1" spc="-45" dirty="0">
                <a:solidFill>
                  <a:srgbClr val="F16F20"/>
                </a:solidFill>
                <a:latin typeface="Arial Unicode MS"/>
                <a:cs typeface="Arial Unicode MS"/>
              </a:rPr>
              <a:t>(studiu</a:t>
            </a:r>
            <a:r>
              <a:rPr sz="2400" b="1" spc="-140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400" b="1" spc="-45" dirty="0">
                <a:solidFill>
                  <a:srgbClr val="F16F20"/>
                </a:solidFill>
                <a:latin typeface="Arial Unicode MS"/>
                <a:cs typeface="Arial Unicode MS"/>
              </a:rPr>
              <a:t>deschis,</a:t>
            </a:r>
            <a:r>
              <a:rPr sz="2400" b="1" spc="-140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400" b="1" spc="-25" dirty="0">
                <a:solidFill>
                  <a:srgbClr val="F16F20"/>
                </a:solidFill>
                <a:latin typeface="Arial Unicode MS"/>
                <a:cs typeface="Arial Unicode MS"/>
              </a:rPr>
              <a:t>cu</a:t>
            </a:r>
            <a:r>
              <a:rPr sz="2400" b="1" spc="-100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400" b="1" spc="-25" dirty="0">
                <a:solidFill>
                  <a:srgbClr val="F16F20"/>
                </a:solidFill>
                <a:latin typeface="Arial Unicode MS"/>
                <a:cs typeface="Arial Unicode MS"/>
              </a:rPr>
              <a:t>un  </a:t>
            </a:r>
            <a:r>
              <a:rPr sz="2400" b="1" spc="-40" dirty="0">
                <a:solidFill>
                  <a:srgbClr val="F16F20"/>
                </a:solidFill>
                <a:latin typeface="Arial Unicode MS"/>
                <a:cs typeface="Arial Unicode MS"/>
              </a:rPr>
              <a:t>singur</a:t>
            </a:r>
            <a:r>
              <a:rPr sz="2400" b="1" spc="-14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400" b="1" spc="-40" dirty="0">
                <a:solidFill>
                  <a:srgbClr val="F16F20"/>
                </a:solidFill>
                <a:latin typeface="Arial Unicode MS"/>
                <a:cs typeface="Arial Unicode MS"/>
              </a:rPr>
              <a:t>braţ)</a:t>
            </a:r>
            <a:endParaRPr sz="2400" dirty="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30134" y="1505592"/>
            <a:ext cx="5477510" cy="4738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839"/>
              </a:lnSpc>
              <a:spcBef>
                <a:spcPts val="95"/>
              </a:spcBef>
            </a:pPr>
            <a:r>
              <a:rPr sz="1600" spc="-55" dirty="0">
                <a:solidFill>
                  <a:srgbClr val="1D1C1C"/>
                </a:solidFill>
                <a:latin typeface="Arial Unicode MS"/>
                <a:cs typeface="Arial Unicode MS"/>
              </a:rPr>
              <a:t>Scorul </a:t>
            </a:r>
            <a:r>
              <a:rPr sz="1600" spc="-50" dirty="0">
                <a:solidFill>
                  <a:srgbClr val="1D1C1C"/>
                </a:solidFill>
                <a:latin typeface="Arial Unicode MS"/>
                <a:cs typeface="Arial Unicode MS"/>
              </a:rPr>
              <a:t>total </a:t>
            </a:r>
            <a:r>
              <a:rPr sz="1600" spc="-55" dirty="0">
                <a:solidFill>
                  <a:srgbClr val="1D1C1C"/>
                </a:solidFill>
                <a:latin typeface="Arial Unicode MS"/>
                <a:cs typeface="Arial Unicode MS"/>
              </a:rPr>
              <a:t>MADRS </a:t>
            </a:r>
            <a:r>
              <a:rPr sz="1600" spc="-50" dirty="0">
                <a:solidFill>
                  <a:srgbClr val="1D1C1C"/>
                </a:solidFill>
                <a:latin typeface="Arial Unicode MS"/>
                <a:cs typeface="Arial Unicode MS"/>
              </a:rPr>
              <a:t>mediu </a:t>
            </a:r>
            <a:r>
              <a:rPr sz="1600" spc="-55" dirty="0">
                <a:solidFill>
                  <a:srgbClr val="1D1C1C"/>
                </a:solidFill>
                <a:latin typeface="Arial Unicode MS"/>
                <a:cs typeface="Arial Unicode MS"/>
              </a:rPr>
              <a:t>(</a:t>
            </a:r>
            <a:r>
              <a:rPr sz="1600" spc="-55" dirty="0">
                <a:solidFill>
                  <a:srgbClr val="1D1C1C"/>
                </a:solidFill>
                <a:latin typeface="Calibri"/>
                <a:cs typeface="Calibri"/>
              </a:rPr>
              <a:t>±</a:t>
            </a:r>
            <a:r>
              <a:rPr sz="1600" spc="-55" dirty="0">
                <a:solidFill>
                  <a:srgbClr val="1D1C1C"/>
                </a:solidFill>
                <a:latin typeface="Arial Unicode MS"/>
                <a:cs typeface="Arial Unicode MS"/>
              </a:rPr>
              <a:t>ES) </a:t>
            </a:r>
            <a:r>
              <a:rPr sz="1600" spc="-30" dirty="0">
                <a:solidFill>
                  <a:srgbClr val="1D1C1C"/>
                </a:solidFill>
                <a:latin typeface="Arial Unicode MS"/>
                <a:cs typeface="Arial Unicode MS"/>
              </a:rPr>
              <a:t>cu </a:t>
            </a:r>
            <a:r>
              <a:rPr lang="ro-RO" sz="1600" spc="-60" dirty="0">
                <a:solidFill>
                  <a:srgbClr val="1D1C1C"/>
                </a:solidFill>
                <a:latin typeface="Arial Unicode MS"/>
                <a:cs typeface="Arial Unicode MS"/>
              </a:rPr>
              <a:t>Esketamină</a:t>
            </a:r>
            <a:r>
              <a:rPr sz="1575" spc="-89" baseline="2645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spc="-5" dirty="0">
                <a:solidFill>
                  <a:srgbClr val="1D1C1C"/>
                </a:solidFill>
                <a:latin typeface="Arial Unicode MS"/>
                <a:cs typeface="Arial Unicode MS"/>
              </a:rPr>
              <a:t>+</a:t>
            </a:r>
            <a:r>
              <a:rPr sz="1600" spc="-1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spc="-60" dirty="0">
                <a:solidFill>
                  <a:srgbClr val="1D1C1C"/>
                </a:solidFill>
                <a:latin typeface="Arial Unicode MS"/>
                <a:cs typeface="Arial Unicode MS"/>
              </a:rPr>
              <a:t>SSRI/SNRI</a:t>
            </a:r>
            <a:endParaRPr sz="1600" dirty="0">
              <a:latin typeface="Arial Unicode MS"/>
              <a:cs typeface="Arial Unicode MS"/>
            </a:endParaRPr>
          </a:p>
          <a:p>
            <a:pPr marL="1270" algn="ctr">
              <a:lnSpc>
                <a:spcPts val="1839"/>
              </a:lnSpc>
            </a:pPr>
            <a:r>
              <a:rPr sz="1600" spc="-35" dirty="0">
                <a:solidFill>
                  <a:srgbClr val="1D1C1C"/>
                </a:solidFill>
                <a:latin typeface="Arial Unicode MS"/>
                <a:cs typeface="Arial Unicode MS"/>
              </a:rPr>
              <a:t>în </a:t>
            </a:r>
            <a:r>
              <a:rPr sz="1600" spc="-50" dirty="0">
                <a:solidFill>
                  <a:srgbClr val="1D1C1C"/>
                </a:solidFill>
                <a:latin typeface="Arial Unicode MS"/>
                <a:cs typeface="Arial Unicode MS"/>
              </a:rPr>
              <a:t>timp </a:t>
            </a:r>
            <a:r>
              <a:rPr sz="1600" spc="-55" dirty="0">
                <a:solidFill>
                  <a:srgbClr val="1D1C1C"/>
                </a:solidFill>
                <a:latin typeface="Arial Unicode MS"/>
                <a:cs typeface="Arial Unicode MS"/>
              </a:rPr>
              <a:t>(criteriu </a:t>
            </a:r>
            <a:r>
              <a:rPr sz="1600" spc="-50" dirty="0">
                <a:solidFill>
                  <a:srgbClr val="1D1C1C"/>
                </a:solidFill>
                <a:latin typeface="Arial Unicode MS"/>
                <a:cs typeface="Arial Unicode MS"/>
              </a:rPr>
              <a:t>final</a:t>
            </a:r>
            <a:r>
              <a:rPr sz="1600" spc="-33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spc="-55" dirty="0">
                <a:solidFill>
                  <a:srgbClr val="1D1C1C"/>
                </a:solidFill>
                <a:latin typeface="Arial Unicode MS"/>
                <a:cs typeface="Arial Unicode MS"/>
              </a:rPr>
              <a:t>secundar)</a:t>
            </a:r>
            <a:endParaRPr sz="1600" dirty="0">
              <a:latin typeface="Arial Unicode MS"/>
              <a:cs typeface="Arial Unicode M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353058" y="2102989"/>
            <a:ext cx="5691505" cy="2454910"/>
            <a:chOff x="1353058" y="2102989"/>
            <a:chExt cx="5691505" cy="2454910"/>
          </a:xfrm>
        </p:grpSpPr>
        <p:sp>
          <p:nvSpPr>
            <p:cNvPr id="7" name="object 7"/>
            <p:cNvSpPr/>
            <p:nvPr/>
          </p:nvSpPr>
          <p:spPr>
            <a:xfrm>
              <a:off x="2297430" y="2117594"/>
              <a:ext cx="0" cy="2409190"/>
            </a:xfrm>
            <a:custGeom>
              <a:avLst/>
              <a:gdLst/>
              <a:ahLst/>
              <a:cxnLst/>
              <a:rect l="l" t="t" r="r" b="b"/>
              <a:pathLst>
                <a:path h="2409190">
                  <a:moveTo>
                    <a:pt x="0" y="2409113"/>
                  </a:moveTo>
                  <a:lnTo>
                    <a:pt x="0" y="0"/>
                  </a:lnTo>
                </a:path>
              </a:pathLst>
            </a:custGeom>
            <a:ln w="28956">
              <a:solidFill>
                <a:srgbClr val="0000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63218" y="4546854"/>
              <a:ext cx="5671185" cy="0"/>
            </a:xfrm>
            <a:custGeom>
              <a:avLst/>
              <a:gdLst/>
              <a:ahLst/>
              <a:cxnLst/>
              <a:rect l="l" t="t" r="r" b="b"/>
              <a:pathLst>
                <a:path w="5671184">
                  <a:moveTo>
                    <a:pt x="0" y="0"/>
                  </a:moveTo>
                  <a:lnTo>
                    <a:pt x="5671032" y="0"/>
                  </a:lnTo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63218" y="2117593"/>
              <a:ext cx="0" cy="2430145"/>
            </a:xfrm>
            <a:custGeom>
              <a:avLst/>
              <a:gdLst/>
              <a:ahLst/>
              <a:cxnLst/>
              <a:rect l="l" t="t" r="r" b="b"/>
              <a:pathLst>
                <a:path h="2430145">
                  <a:moveTo>
                    <a:pt x="0" y="2430005"/>
                  </a:moveTo>
                  <a:lnTo>
                    <a:pt x="0" y="0"/>
                  </a:lnTo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804660" y="3878580"/>
              <a:ext cx="108585" cy="91440"/>
            </a:xfrm>
            <a:custGeom>
              <a:avLst/>
              <a:gdLst/>
              <a:ahLst/>
              <a:cxnLst/>
              <a:rect l="l" t="t" r="r" b="b"/>
              <a:pathLst>
                <a:path w="108584" h="91439">
                  <a:moveTo>
                    <a:pt x="54101" y="0"/>
                  </a:moveTo>
                  <a:lnTo>
                    <a:pt x="54101" y="91440"/>
                  </a:lnTo>
                </a:path>
                <a:path w="108584" h="91439">
                  <a:moveTo>
                    <a:pt x="0" y="0"/>
                  </a:moveTo>
                  <a:lnTo>
                    <a:pt x="108203" y="0"/>
                  </a:lnTo>
                </a:path>
                <a:path w="108584" h="91439">
                  <a:moveTo>
                    <a:pt x="0" y="91440"/>
                  </a:moveTo>
                  <a:lnTo>
                    <a:pt x="108203" y="91440"/>
                  </a:lnTo>
                </a:path>
              </a:pathLst>
            </a:custGeom>
            <a:ln w="15240">
              <a:solidFill>
                <a:srgbClr val="89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423660" y="3848100"/>
              <a:ext cx="108585" cy="91440"/>
            </a:xfrm>
            <a:custGeom>
              <a:avLst/>
              <a:gdLst/>
              <a:ahLst/>
              <a:cxnLst/>
              <a:rect l="l" t="t" r="r" b="b"/>
              <a:pathLst>
                <a:path w="108584" h="91439">
                  <a:moveTo>
                    <a:pt x="54101" y="0"/>
                  </a:moveTo>
                  <a:lnTo>
                    <a:pt x="54101" y="91440"/>
                  </a:lnTo>
                </a:path>
                <a:path w="108584" h="91439">
                  <a:moveTo>
                    <a:pt x="0" y="0"/>
                  </a:moveTo>
                  <a:lnTo>
                    <a:pt x="108203" y="0"/>
                  </a:lnTo>
                </a:path>
                <a:path w="108584" h="91439">
                  <a:moveTo>
                    <a:pt x="0" y="91440"/>
                  </a:moveTo>
                  <a:lnTo>
                    <a:pt x="108203" y="91440"/>
                  </a:lnTo>
                </a:path>
              </a:pathLst>
            </a:custGeom>
            <a:ln w="15240">
              <a:solidFill>
                <a:srgbClr val="89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042660" y="3832860"/>
              <a:ext cx="108585" cy="91440"/>
            </a:xfrm>
            <a:custGeom>
              <a:avLst/>
              <a:gdLst/>
              <a:ahLst/>
              <a:cxnLst/>
              <a:rect l="l" t="t" r="r" b="b"/>
              <a:pathLst>
                <a:path w="108585" h="91439">
                  <a:moveTo>
                    <a:pt x="54101" y="0"/>
                  </a:moveTo>
                  <a:lnTo>
                    <a:pt x="54101" y="91440"/>
                  </a:lnTo>
                </a:path>
                <a:path w="108585" h="91439">
                  <a:moveTo>
                    <a:pt x="0" y="0"/>
                  </a:moveTo>
                  <a:lnTo>
                    <a:pt x="108203" y="0"/>
                  </a:lnTo>
                </a:path>
                <a:path w="108585" h="91439">
                  <a:moveTo>
                    <a:pt x="0" y="91440"/>
                  </a:moveTo>
                  <a:lnTo>
                    <a:pt x="108203" y="91440"/>
                  </a:lnTo>
                </a:path>
              </a:pathLst>
            </a:custGeom>
            <a:ln w="15240">
              <a:solidFill>
                <a:srgbClr val="89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663184" y="3790188"/>
              <a:ext cx="108585" cy="91440"/>
            </a:xfrm>
            <a:custGeom>
              <a:avLst/>
              <a:gdLst/>
              <a:ahLst/>
              <a:cxnLst/>
              <a:rect l="l" t="t" r="r" b="b"/>
              <a:pathLst>
                <a:path w="108585" h="91439">
                  <a:moveTo>
                    <a:pt x="54101" y="0"/>
                  </a:moveTo>
                  <a:lnTo>
                    <a:pt x="54101" y="91440"/>
                  </a:lnTo>
                </a:path>
                <a:path w="108585" h="91439">
                  <a:moveTo>
                    <a:pt x="0" y="0"/>
                  </a:moveTo>
                  <a:lnTo>
                    <a:pt x="108203" y="0"/>
                  </a:lnTo>
                </a:path>
                <a:path w="108585" h="91439">
                  <a:moveTo>
                    <a:pt x="0" y="91440"/>
                  </a:moveTo>
                  <a:lnTo>
                    <a:pt x="108203" y="91440"/>
                  </a:lnTo>
                </a:path>
              </a:pathLst>
            </a:custGeom>
            <a:ln w="15240">
              <a:solidFill>
                <a:srgbClr val="89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282184" y="3817620"/>
              <a:ext cx="108585" cy="91440"/>
            </a:xfrm>
            <a:custGeom>
              <a:avLst/>
              <a:gdLst/>
              <a:ahLst/>
              <a:cxnLst/>
              <a:rect l="l" t="t" r="r" b="b"/>
              <a:pathLst>
                <a:path w="108585" h="91439">
                  <a:moveTo>
                    <a:pt x="54101" y="0"/>
                  </a:moveTo>
                  <a:lnTo>
                    <a:pt x="54101" y="91439"/>
                  </a:lnTo>
                </a:path>
                <a:path w="108585" h="91439">
                  <a:moveTo>
                    <a:pt x="0" y="0"/>
                  </a:moveTo>
                  <a:lnTo>
                    <a:pt x="108203" y="0"/>
                  </a:lnTo>
                </a:path>
                <a:path w="108585" h="91439">
                  <a:moveTo>
                    <a:pt x="0" y="91439"/>
                  </a:moveTo>
                  <a:lnTo>
                    <a:pt x="108203" y="91439"/>
                  </a:lnTo>
                </a:path>
              </a:pathLst>
            </a:custGeom>
            <a:ln w="15240">
              <a:solidFill>
                <a:srgbClr val="89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902708" y="3797808"/>
              <a:ext cx="108585" cy="91440"/>
            </a:xfrm>
            <a:custGeom>
              <a:avLst/>
              <a:gdLst/>
              <a:ahLst/>
              <a:cxnLst/>
              <a:rect l="l" t="t" r="r" b="b"/>
              <a:pathLst>
                <a:path w="108585" h="91439">
                  <a:moveTo>
                    <a:pt x="54101" y="0"/>
                  </a:moveTo>
                  <a:lnTo>
                    <a:pt x="54101" y="91440"/>
                  </a:lnTo>
                </a:path>
                <a:path w="108585" h="91439">
                  <a:moveTo>
                    <a:pt x="0" y="0"/>
                  </a:moveTo>
                  <a:lnTo>
                    <a:pt x="108203" y="0"/>
                  </a:lnTo>
                </a:path>
                <a:path w="108585" h="91439">
                  <a:moveTo>
                    <a:pt x="0" y="91440"/>
                  </a:moveTo>
                  <a:lnTo>
                    <a:pt x="108203" y="91440"/>
                  </a:lnTo>
                </a:path>
              </a:pathLst>
            </a:custGeom>
            <a:ln w="15240">
              <a:solidFill>
                <a:srgbClr val="89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521708" y="3797808"/>
              <a:ext cx="108585" cy="91440"/>
            </a:xfrm>
            <a:custGeom>
              <a:avLst/>
              <a:gdLst/>
              <a:ahLst/>
              <a:cxnLst/>
              <a:rect l="l" t="t" r="r" b="b"/>
              <a:pathLst>
                <a:path w="108585" h="91439">
                  <a:moveTo>
                    <a:pt x="54101" y="0"/>
                  </a:moveTo>
                  <a:lnTo>
                    <a:pt x="54101" y="91440"/>
                  </a:lnTo>
                </a:path>
                <a:path w="108585" h="91439">
                  <a:moveTo>
                    <a:pt x="0" y="0"/>
                  </a:moveTo>
                  <a:lnTo>
                    <a:pt x="108203" y="0"/>
                  </a:lnTo>
                </a:path>
                <a:path w="108585" h="91439">
                  <a:moveTo>
                    <a:pt x="0" y="91440"/>
                  </a:moveTo>
                  <a:lnTo>
                    <a:pt x="108203" y="91440"/>
                  </a:lnTo>
                </a:path>
              </a:pathLst>
            </a:custGeom>
            <a:ln w="15240">
              <a:solidFill>
                <a:srgbClr val="89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142231" y="3797808"/>
              <a:ext cx="106680" cy="91440"/>
            </a:xfrm>
            <a:custGeom>
              <a:avLst/>
              <a:gdLst/>
              <a:ahLst/>
              <a:cxnLst/>
              <a:rect l="l" t="t" r="r" b="b"/>
              <a:pathLst>
                <a:path w="106679" h="91439">
                  <a:moveTo>
                    <a:pt x="53339" y="0"/>
                  </a:moveTo>
                  <a:lnTo>
                    <a:pt x="53339" y="91440"/>
                  </a:lnTo>
                </a:path>
                <a:path w="106679" h="91439">
                  <a:moveTo>
                    <a:pt x="0" y="0"/>
                  </a:moveTo>
                  <a:lnTo>
                    <a:pt x="106679" y="0"/>
                  </a:lnTo>
                </a:path>
                <a:path w="106679" h="91439">
                  <a:moveTo>
                    <a:pt x="0" y="91440"/>
                  </a:moveTo>
                  <a:lnTo>
                    <a:pt x="106679" y="91440"/>
                  </a:lnTo>
                </a:path>
              </a:pathLst>
            </a:custGeom>
            <a:ln w="15240">
              <a:solidFill>
                <a:srgbClr val="89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761231" y="3808476"/>
              <a:ext cx="108585" cy="91440"/>
            </a:xfrm>
            <a:custGeom>
              <a:avLst/>
              <a:gdLst/>
              <a:ahLst/>
              <a:cxnLst/>
              <a:rect l="l" t="t" r="r" b="b"/>
              <a:pathLst>
                <a:path w="108585" h="91439">
                  <a:moveTo>
                    <a:pt x="54101" y="0"/>
                  </a:moveTo>
                  <a:lnTo>
                    <a:pt x="54101" y="91440"/>
                  </a:lnTo>
                </a:path>
                <a:path w="108585" h="91439">
                  <a:moveTo>
                    <a:pt x="0" y="0"/>
                  </a:moveTo>
                  <a:lnTo>
                    <a:pt x="108203" y="0"/>
                  </a:lnTo>
                </a:path>
                <a:path w="108585" h="91439">
                  <a:moveTo>
                    <a:pt x="0" y="91440"/>
                  </a:moveTo>
                  <a:lnTo>
                    <a:pt x="108203" y="91440"/>
                  </a:lnTo>
                </a:path>
              </a:pathLst>
            </a:custGeom>
            <a:ln w="15240">
              <a:solidFill>
                <a:srgbClr val="89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991612" y="3726180"/>
              <a:ext cx="108585" cy="91440"/>
            </a:xfrm>
            <a:custGeom>
              <a:avLst/>
              <a:gdLst/>
              <a:ahLst/>
              <a:cxnLst/>
              <a:rect l="l" t="t" r="r" b="b"/>
              <a:pathLst>
                <a:path w="108585" h="91439">
                  <a:moveTo>
                    <a:pt x="54101" y="0"/>
                  </a:moveTo>
                  <a:lnTo>
                    <a:pt x="54101" y="91440"/>
                  </a:lnTo>
                </a:path>
                <a:path w="108585" h="91439">
                  <a:moveTo>
                    <a:pt x="0" y="0"/>
                  </a:moveTo>
                  <a:lnTo>
                    <a:pt x="108203" y="0"/>
                  </a:lnTo>
                </a:path>
                <a:path w="108585" h="91439">
                  <a:moveTo>
                    <a:pt x="0" y="91440"/>
                  </a:moveTo>
                  <a:lnTo>
                    <a:pt x="108203" y="91440"/>
                  </a:lnTo>
                </a:path>
              </a:pathLst>
            </a:custGeom>
            <a:ln w="15240">
              <a:solidFill>
                <a:srgbClr val="89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622804" y="3721608"/>
              <a:ext cx="108585" cy="91440"/>
            </a:xfrm>
            <a:custGeom>
              <a:avLst/>
              <a:gdLst/>
              <a:ahLst/>
              <a:cxnLst/>
              <a:rect l="l" t="t" r="r" b="b"/>
              <a:pathLst>
                <a:path w="108585" h="91439">
                  <a:moveTo>
                    <a:pt x="54101" y="0"/>
                  </a:moveTo>
                  <a:lnTo>
                    <a:pt x="54101" y="91440"/>
                  </a:lnTo>
                </a:path>
                <a:path w="108585" h="91439">
                  <a:moveTo>
                    <a:pt x="0" y="0"/>
                  </a:moveTo>
                  <a:lnTo>
                    <a:pt x="108203" y="0"/>
                  </a:lnTo>
                </a:path>
                <a:path w="108585" h="91439">
                  <a:moveTo>
                    <a:pt x="0" y="91440"/>
                  </a:moveTo>
                  <a:lnTo>
                    <a:pt x="108203" y="91440"/>
                  </a:lnTo>
                </a:path>
              </a:pathLst>
            </a:custGeom>
            <a:ln w="15240">
              <a:solidFill>
                <a:srgbClr val="89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241804" y="3767327"/>
              <a:ext cx="108585" cy="91440"/>
            </a:xfrm>
            <a:custGeom>
              <a:avLst/>
              <a:gdLst/>
              <a:ahLst/>
              <a:cxnLst/>
              <a:rect l="l" t="t" r="r" b="b"/>
              <a:pathLst>
                <a:path w="108585" h="91439">
                  <a:moveTo>
                    <a:pt x="54101" y="0"/>
                  </a:moveTo>
                  <a:lnTo>
                    <a:pt x="54101" y="91440"/>
                  </a:lnTo>
                </a:path>
                <a:path w="108585" h="91439">
                  <a:moveTo>
                    <a:pt x="0" y="0"/>
                  </a:moveTo>
                  <a:lnTo>
                    <a:pt x="108203" y="0"/>
                  </a:lnTo>
                </a:path>
                <a:path w="108585" h="91439">
                  <a:moveTo>
                    <a:pt x="0" y="91440"/>
                  </a:moveTo>
                  <a:lnTo>
                    <a:pt x="108203" y="91440"/>
                  </a:lnTo>
                </a:path>
              </a:pathLst>
            </a:custGeom>
            <a:ln w="15240">
              <a:solidFill>
                <a:srgbClr val="89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863852" y="3599688"/>
              <a:ext cx="108585" cy="91440"/>
            </a:xfrm>
            <a:custGeom>
              <a:avLst/>
              <a:gdLst/>
              <a:ahLst/>
              <a:cxnLst/>
              <a:rect l="l" t="t" r="r" b="b"/>
              <a:pathLst>
                <a:path w="108585" h="91439">
                  <a:moveTo>
                    <a:pt x="54101" y="0"/>
                  </a:moveTo>
                  <a:lnTo>
                    <a:pt x="54101" y="91440"/>
                  </a:lnTo>
                </a:path>
                <a:path w="108585" h="91439">
                  <a:moveTo>
                    <a:pt x="0" y="0"/>
                  </a:moveTo>
                  <a:lnTo>
                    <a:pt x="108203" y="0"/>
                  </a:lnTo>
                </a:path>
                <a:path w="108585" h="91439">
                  <a:moveTo>
                    <a:pt x="0" y="91440"/>
                  </a:moveTo>
                  <a:lnTo>
                    <a:pt x="108203" y="91440"/>
                  </a:lnTo>
                </a:path>
              </a:pathLst>
            </a:custGeom>
            <a:ln w="15240">
              <a:solidFill>
                <a:srgbClr val="89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478280" y="2415540"/>
              <a:ext cx="108585" cy="91440"/>
            </a:xfrm>
            <a:custGeom>
              <a:avLst/>
              <a:gdLst/>
              <a:ahLst/>
              <a:cxnLst/>
              <a:rect l="l" t="t" r="r" b="b"/>
              <a:pathLst>
                <a:path w="108584" h="91439">
                  <a:moveTo>
                    <a:pt x="54102" y="0"/>
                  </a:moveTo>
                  <a:lnTo>
                    <a:pt x="54102" y="91440"/>
                  </a:lnTo>
                </a:path>
                <a:path w="108584" h="91439">
                  <a:moveTo>
                    <a:pt x="0" y="0"/>
                  </a:moveTo>
                  <a:lnTo>
                    <a:pt x="108204" y="0"/>
                  </a:lnTo>
                </a:path>
                <a:path w="108584" h="91439">
                  <a:moveTo>
                    <a:pt x="0" y="91440"/>
                  </a:moveTo>
                  <a:lnTo>
                    <a:pt x="108204" y="91440"/>
                  </a:lnTo>
                </a:path>
              </a:pathLst>
            </a:custGeom>
            <a:ln w="15240">
              <a:solidFill>
                <a:srgbClr val="8985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524762" y="2474214"/>
              <a:ext cx="5326380" cy="1454150"/>
            </a:xfrm>
            <a:custGeom>
              <a:avLst/>
              <a:gdLst/>
              <a:ahLst/>
              <a:cxnLst/>
              <a:rect l="l" t="t" r="r" b="b"/>
              <a:pathLst>
                <a:path w="5326380" h="1454150">
                  <a:moveTo>
                    <a:pt x="5326380" y="1453896"/>
                  </a:moveTo>
                  <a:lnTo>
                    <a:pt x="4955298" y="1423924"/>
                  </a:lnTo>
                  <a:lnTo>
                    <a:pt x="4595456" y="1405178"/>
                  </a:lnTo>
                  <a:lnTo>
                    <a:pt x="4190631" y="1360220"/>
                  </a:lnTo>
                  <a:lnTo>
                    <a:pt x="3819550" y="1390192"/>
                  </a:lnTo>
                  <a:lnTo>
                    <a:pt x="3425977" y="1375206"/>
                  </a:lnTo>
                  <a:lnTo>
                    <a:pt x="3069882" y="1375206"/>
                  </a:lnTo>
                  <a:lnTo>
                    <a:pt x="2680055" y="1363967"/>
                  </a:lnTo>
                  <a:lnTo>
                    <a:pt x="2286482" y="1371460"/>
                  </a:lnTo>
                  <a:lnTo>
                    <a:pt x="1514322" y="1311503"/>
                  </a:lnTo>
                  <a:lnTo>
                    <a:pt x="1154480" y="1292771"/>
                  </a:lnTo>
                  <a:lnTo>
                    <a:pt x="768413" y="1348968"/>
                  </a:lnTo>
                  <a:lnTo>
                    <a:pt x="401065" y="1169111"/>
                  </a:lnTo>
                  <a:lnTo>
                    <a:pt x="0" y="0"/>
                  </a:lnTo>
                </a:path>
              </a:pathLst>
            </a:custGeom>
            <a:ln w="19812">
              <a:solidFill>
                <a:srgbClr val="F16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9996" y="3808476"/>
              <a:ext cx="71627" cy="7162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920996" y="3808476"/>
              <a:ext cx="71627" cy="7162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300472" y="3808476"/>
              <a:ext cx="71627" cy="7162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681472" y="3808476"/>
              <a:ext cx="71627" cy="7162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060948" y="3842004"/>
              <a:ext cx="73151" cy="7162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441948" y="3842004"/>
              <a:ext cx="71627" cy="7162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821423" y="3890772"/>
              <a:ext cx="73151" cy="7162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158996" y="3808476"/>
              <a:ext cx="73151" cy="7162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779519" y="3808476"/>
              <a:ext cx="71627" cy="7162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009900" y="3736848"/>
              <a:ext cx="71627" cy="7162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641091" y="3729227"/>
              <a:ext cx="71627" cy="7162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260091" y="3782568"/>
              <a:ext cx="71627" cy="7162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882140" y="3608832"/>
              <a:ext cx="71627" cy="7315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495044" y="2429256"/>
              <a:ext cx="73152" cy="7162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250513" y="2412770"/>
            <a:ext cx="516890" cy="1616075"/>
          </a:xfrm>
          <a:prstGeom prst="rect">
            <a:avLst/>
          </a:prstGeom>
        </p:spPr>
        <p:txBody>
          <a:bodyPr vert="vert270" wrap="square" lIns="0" tIns="53340" rIns="0" bIns="0" rtlCol="0">
            <a:spAutoFit/>
          </a:bodyPr>
          <a:lstStyle/>
          <a:p>
            <a:pPr marL="12700" marR="5080" indent="123189">
              <a:lnSpc>
                <a:spcPts val="1730"/>
              </a:lnSpc>
              <a:spcBef>
                <a:spcPts val="420"/>
              </a:spcBef>
            </a:pPr>
            <a:r>
              <a:rPr sz="1600" b="1" spc="-15" dirty="0">
                <a:latin typeface="Arial Unicode MS"/>
                <a:cs typeface="Arial Unicode MS"/>
              </a:rPr>
              <a:t>Scorul MADRS  total mediu (‡</a:t>
            </a:r>
            <a:r>
              <a:rPr sz="1600" b="1" spc="-200" dirty="0">
                <a:latin typeface="Arial Unicode MS"/>
                <a:cs typeface="Arial Unicode MS"/>
              </a:rPr>
              <a:t> </a:t>
            </a:r>
            <a:r>
              <a:rPr sz="1600" b="1" spc="-10" dirty="0">
                <a:latin typeface="Arial Unicode MS"/>
                <a:cs typeface="Arial Unicode MS"/>
              </a:rPr>
              <a:t>ES)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96259" y="4835653"/>
            <a:ext cx="898525" cy="459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 algn="just">
              <a:lnSpc>
                <a:spcPct val="100000"/>
              </a:lnSpc>
              <a:spcBef>
                <a:spcPts val="95"/>
              </a:spcBef>
            </a:pPr>
            <a:r>
              <a:rPr sz="950" spc="-5" dirty="0">
                <a:solidFill>
                  <a:srgbClr val="624001"/>
                </a:solidFill>
                <a:latin typeface="Arial Unicode MS"/>
                <a:cs typeface="Arial Unicode MS"/>
              </a:rPr>
              <a:t>Nr. de </a:t>
            </a:r>
            <a:r>
              <a:rPr sz="950" dirty="0">
                <a:solidFill>
                  <a:srgbClr val="624001"/>
                </a:solidFill>
                <a:latin typeface="Arial Unicode MS"/>
                <a:cs typeface="Arial Unicode MS"/>
              </a:rPr>
              <a:t>pacienţi:  </a:t>
            </a:r>
            <a:r>
              <a:rPr lang="ro-RO" sz="950" dirty="0">
                <a:solidFill>
                  <a:srgbClr val="624001"/>
                </a:solidFill>
                <a:latin typeface="Arial Unicode MS"/>
                <a:cs typeface="Arial Unicode MS"/>
              </a:rPr>
              <a:t>Esketamină</a:t>
            </a:r>
            <a:r>
              <a:rPr sz="900" baseline="27777" dirty="0">
                <a:solidFill>
                  <a:srgbClr val="624001"/>
                </a:solidFill>
                <a:latin typeface="Arial Unicode MS"/>
                <a:cs typeface="Arial Unicode MS"/>
              </a:rPr>
              <a:t> </a:t>
            </a:r>
            <a:r>
              <a:rPr sz="950" spc="-5" dirty="0">
                <a:solidFill>
                  <a:srgbClr val="624001"/>
                </a:solidFill>
                <a:latin typeface="Arial Unicode MS"/>
                <a:cs typeface="Arial Unicode MS"/>
              </a:rPr>
              <a:t>+  SSRI/SNRI</a:t>
            </a:r>
            <a:endParaRPr sz="950" dirty="0">
              <a:latin typeface="Arial Unicode MS"/>
              <a:cs typeface="Arial Unicode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540299" y="4641878"/>
            <a:ext cx="274320" cy="170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50" spc="-5" dirty="0">
                <a:latin typeface="Arial Unicode MS"/>
                <a:cs typeface="Arial Unicode MS"/>
              </a:rPr>
              <a:t>Săpt</a:t>
            </a:r>
            <a:endParaRPr sz="950">
              <a:latin typeface="Arial Unicode MS"/>
              <a:cs typeface="Arial Unicode M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775905" y="4757699"/>
            <a:ext cx="946785" cy="170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66775" algn="l"/>
              </a:tabLst>
            </a:pPr>
            <a:r>
              <a:rPr sz="950" spc="-5" dirty="0">
                <a:latin typeface="Arial Unicode MS"/>
                <a:cs typeface="Arial Unicode MS"/>
              </a:rPr>
              <a:t>28  </a:t>
            </a:r>
            <a:r>
              <a:rPr sz="950" spc="55" dirty="0">
                <a:latin typeface="Arial Unicode MS"/>
                <a:cs typeface="Arial Unicode MS"/>
              </a:rPr>
              <a:t> </a:t>
            </a:r>
            <a:r>
              <a:rPr sz="950" spc="-10" dirty="0">
                <a:latin typeface="Arial Unicode MS"/>
                <a:cs typeface="Arial Unicode MS"/>
              </a:rPr>
              <a:t>(</a:t>
            </a:r>
            <a:r>
              <a:rPr sz="950" spc="-15" dirty="0">
                <a:latin typeface="Arial Unicode MS"/>
                <a:cs typeface="Arial Unicode MS"/>
              </a:rPr>
              <a:t>O</a:t>
            </a:r>
            <a:r>
              <a:rPr sz="950" spc="-5" dirty="0">
                <a:latin typeface="Arial Unicode MS"/>
                <a:cs typeface="Arial Unicode MS"/>
              </a:rPr>
              <a:t>P/I</a:t>
            </a:r>
            <a:r>
              <a:rPr sz="950" spc="-10" dirty="0">
                <a:latin typeface="Arial Unicode MS"/>
                <a:cs typeface="Arial Unicode MS"/>
              </a:rPr>
              <a:t>NT</a:t>
            </a:r>
            <a:r>
              <a:rPr sz="950" spc="-5" dirty="0">
                <a:latin typeface="Arial Unicode MS"/>
                <a:cs typeface="Arial Unicode MS"/>
              </a:rPr>
              <a:t>)</a:t>
            </a:r>
            <a:r>
              <a:rPr sz="950" dirty="0">
                <a:latin typeface="Arial Unicode MS"/>
                <a:cs typeface="Arial Unicode MS"/>
              </a:rPr>
              <a:t>	</a:t>
            </a:r>
            <a:r>
              <a:rPr sz="950" spc="-5" dirty="0">
                <a:latin typeface="Arial Unicode MS"/>
                <a:cs typeface="Arial Unicode MS"/>
              </a:rPr>
              <a:t>4</a:t>
            </a:r>
            <a:endParaRPr sz="950">
              <a:latin typeface="Arial Unicode MS"/>
              <a:cs typeface="Arial Unicode M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332503" y="4641815"/>
            <a:ext cx="5662295" cy="525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1280">
              <a:lnSpc>
                <a:spcPts val="1025"/>
              </a:lnSpc>
              <a:spcBef>
                <a:spcPts val="95"/>
              </a:spcBef>
              <a:tabLst>
                <a:tab pos="407034" algn="l"/>
                <a:tab pos="862330" algn="l"/>
                <a:tab pos="1588135" algn="l"/>
                <a:tab pos="1973580" algn="l"/>
                <a:tab pos="2358390" algn="l"/>
                <a:tab pos="2738120" algn="l"/>
                <a:tab pos="3118485" algn="l"/>
                <a:tab pos="3498850" algn="l"/>
                <a:tab pos="3879215" algn="l"/>
                <a:tab pos="4259580" algn="l"/>
                <a:tab pos="4639945" algn="l"/>
                <a:tab pos="5020310" algn="l"/>
                <a:tab pos="5400675" algn="l"/>
              </a:tabLst>
            </a:pPr>
            <a:r>
              <a:rPr sz="950" spc="-5" dirty="0">
                <a:latin typeface="Arial Unicode MS"/>
                <a:cs typeface="Arial Unicode MS"/>
              </a:rPr>
              <a:t>BL	</a:t>
            </a:r>
            <a:r>
              <a:rPr sz="950" spc="-10" dirty="0">
                <a:latin typeface="Arial Unicode MS"/>
                <a:cs typeface="Arial Unicode MS"/>
              </a:rPr>
              <a:t>Z</a:t>
            </a:r>
            <a:r>
              <a:rPr sz="950" dirty="0">
                <a:latin typeface="Arial Unicode MS"/>
                <a:cs typeface="Arial Unicode MS"/>
              </a:rPr>
              <a:t>i</a:t>
            </a:r>
            <a:r>
              <a:rPr sz="950" spc="-5" dirty="0">
                <a:latin typeface="Arial Unicode MS"/>
                <a:cs typeface="Arial Unicode MS"/>
              </a:rPr>
              <a:t>ua</a:t>
            </a:r>
            <a:r>
              <a:rPr sz="950" dirty="0">
                <a:latin typeface="Arial Unicode MS"/>
                <a:cs typeface="Arial Unicode MS"/>
              </a:rPr>
              <a:t>	</a:t>
            </a:r>
            <a:r>
              <a:rPr sz="950" spc="-5" dirty="0">
                <a:latin typeface="Arial Unicode MS"/>
                <a:cs typeface="Arial Unicode MS"/>
              </a:rPr>
              <a:t>BL</a:t>
            </a:r>
            <a:r>
              <a:rPr sz="950" dirty="0">
                <a:latin typeface="Arial Unicode MS"/>
                <a:cs typeface="Arial Unicode MS"/>
              </a:rPr>
              <a:t>	</a:t>
            </a:r>
            <a:r>
              <a:rPr sz="950" spc="-5" dirty="0">
                <a:latin typeface="Arial Unicode MS"/>
                <a:cs typeface="Arial Unicode MS"/>
              </a:rPr>
              <a:t>Săpt</a:t>
            </a:r>
            <a:r>
              <a:rPr sz="950" dirty="0">
                <a:latin typeface="Arial Unicode MS"/>
                <a:cs typeface="Arial Unicode MS"/>
              </a:rPr>
              <a:t>	</a:t>
            </a:r>
            <a:r>
              <a:rPr sz="950" spc="-5" dirty="0">
                <a:latin typeface="Arial Unicode MS"/>
                <a:cs typeface="Arial Unicode MS"/>
              </a:rPr>
              <a:t>Săpt</a:t>
            </a:r>
            <a:r>
              <a:rPr sz="950" dirty="0">
                <a:latin typeface="Arial Unicode MS"/>
                <a:cs typeface="Arial Unicode MS"/>
              </a:rPr>
              <a:t>	</a:t>
            </a:r>
            <a:r>
              <a:rPr sz="950" spc="-5" dirty="0">
                <a:latin typeface="Arial Unicode MS"/>
                <a:cs typeface="Arial Unicode MS"/>
              </a:rPr>
              <a:t>Săpt</a:t>
            </a:r>
            <a:r>
              <a:rPr sz="950" dirty="0">
                <a:latin typeface="Arial Unicode MS"/>
                <a:cs typeface="Arial Unicode MS"/>
              </a:rPr>
              <a:t>	</a:t>
            </a:r>
            <a:r>
              <a:rPr sz="950" spc="-5" dirty="0">
                <a:latin typeface="Arial Unicode MS"/>
                <a:cs typeface="Arial Unicode MS"/>
              </a:rPr>
              <a:t>Săpt</a:t>
            </a:r>
            <a:r>
              <a:rPr sz="950" dirty="0">
                <a:latin typeface="Arial Unicode MS"/>
                <a:cs typeface="Arial Unicode MS"/>
              </a:rPr>
              <a:t>	</a:t>
            </a:r>
            <a:r>
              <a:rPr sz="950" spc="-5" dirty="0">
                <a:latin typeface="Arial Unicode MS"/>
                <a:cs typeface="Arial Unicode MS"/>
              </a:rPr>
              <a:t>Săpt</a:t>
            </a:r>
            <a:r>
              <a:rPr sz="950" dirty="0">
                <a:latin typeface="Arial Unicode MS"/>
                <a:cs typeface="Arial Unicode MS"/>
              </a:rPr>
              <a:t>	</a:t>
            </a:r>
            <a:r>
              <a:rPr sz="950" spc="-5" dirty="0">
                <a:latin typeface="Arial Unicode MS"/>
                <a:cs typeface="Arial Unicode MS"/>
              </a:rPr>
              <a:t>Săpt</a:t>
            </a:r>
            <a:r>
              <a:rPr sz="950" dirty="0">
                <a:latin typeface="Arial Unicode MS"/>
                <a:cs typeface="Arial Unicode MS"/>
              </a:rPr>
              <a:t>	</a:t>
            </a:r>
            <a:r>
              <a:rPr sz="950" spc="-5" dirty="0">
                <a:latin typeface="Arial Unicode MS"/>
                <a:cs typeface="Arial Unicode MS"/>
              </a:rPr>
              <a:t>Săpt</a:t>
            </a:r>
            <a:r>
              <a:rPr sz="950" dirty="0">
                <a:latin typeface="Arial Unicode MS"/>
                <a:cs typeface="Arial Unicode MS"/>
              </a:rPr>
              <a:t>	</a:t>
            </a:r>
            <a:r>
              <a:rPr sz="950" spc="-5" dirty="0">
                <a:latin typeface="Arial Unicode MS"/>
                <a:cs typeface="Arial Unicode MS"/>
              </a:rPr>
              <a:t>Săpt</a:t>
            </a:r>
            <a:r>
              <a:rPr sz="950" dirty="0">
                <a:latin typeface="Arial Unicode MS"/>
                <a:cs typeface="Arial Unicode MS"/>
              </a:rPr>
              <a:t>	</a:t>
            </a:r>
            <a:r>
              <a:rPr sz="950" spc="-5" dirty="0">
                <a:latin typeface="Arial Unicode MS"/>
                <a:cs typeface="Arial Unicode MS"/>
              </a:rPr>
              <a:t>Săpt</a:t>
            </a:r>
            <a:r>
              <a:rPr sz="950" dirty="0">
                <a:latin typeface="Arial Unicode MS"/>
                <a:cs typeface="Arial Unicode MS"/>
              </a:rPr>
              <a:t>	</a:t>
            </a:r>
            <a:r>
              <a:rPr sz="950" spc="-5" dirty="0">
                <a:latin typeface="Arial Unicode MS"/>
                <a:cs typeface="Arial Unicode MS"/>
              </a:rPr>
              <a:t>Săpt</a:t>
            </a:r>
            <a:r>
              <a:rPr sz="950" dirty="0">
                <a:latin typeface="Arial Unicode MS"/>
                <a:cs typeface="Arial Unicode MS"/>
              </a:rPr>
              <a:t>	</a:t>
            </a:r>
            <a:r>
              <a:rPr sz="950" spc="-5" dirty="0">
                <a:latin typeface="Arial Unicode MS"/>
                <a:cs typeface="Arial Unicode MS"/>
              </a:rPr>
              <a:t>Săpt</a:t>
            </a:r>
            <a:endParaRPr sz="950">
              <a:latin typeface="Arial Unicode MS"/>
              <a:cs typeface="Arial Unicode MS"/>
            </a:endParaRPr>
          </a:p>
          <a:p>
            <a:pPr marL="12700">
              <a:lnSpc>
                <a:spcPts val="1025"/>
              </a:lnSpc>
              <a:tabLst>
                <a:tab pos="1678305" algn="l"/>
                <a:tab pos="2029460" algn="l"/>
                <a:tab pos="2414270" algn="l"/>
                <a:tab pos="2794635" algn="l"/>
                <a:tab pos="3175000" algn="l"/>
                <a:tab pos="3555365" algn="l"/>
                <a:tab pos="3935729" algn="l"/>
                <a:tab pos="4316095" algn="l"/>
                <a:tab pos="4696460" algn="l"/>
                <a:tab pos="5076825" algn="l"/>
                <a:tab pos="5457190" algn="l"/>
              </a:tabLst>
            </a:pPr>
            <a:r>
              <a:rPr sz="950" spc="-5" dirty="0">
                <a:latin typeface="Arial Unicode MS"/>
                <a:cs typeface="Arial Unicode MS"/>
              </a:rPr>
              <a:t>(IND)	8	12	16	20	24	28	32	36	40	44	48</a:t>
            </a:r>
            <a:endParaRPr sz="950">
              <a:latin typeface="Arial Unicode MS"/>
              <a:cs typeface="Arial Unicode MS"/>
            </a:endParaRPr>
          </a:p>
          <a:p>
            <a:pPr marL="54610">
              <a:lnSpc>
                <a:spcPct val="100000"/>
              </a:lnSpc>
              <a:spcBef>
                <a:spcPts val="750"/>
              </a:spcBef>
              <a:tabLst>
                <a:tab pos="422909" algn="l"/>
                <a:tab pos="835660" algn="l"/>
                <a:tab pos="1242695" algn="l"/>
                <a:tab pos="1610995" algn="l"/>
                <a:tab pos="1995805" algn="l"/>
                <a:tab pos="2381250" algn="l"/>
                <a:tab pos="2760980" algn="l"/>
                <a:tab pos="3141980" algn="l"/>
                <a:tab pos="3522345" algn="l"/>
                <a:tab pos="3902075" algn="l"/>
                <a:tab pos="4282440" algn="l"/>
                <a:tab pos="4662805" algn="l"/>
                <a:tab pos="5043170" algn="l"/>
                <a:tab pos="5424170" algn="l"/>
              </a:tabLst>
            </a:pPr>
            <a:r>
              <a:rPr sz="950" spc="-5" dirty="0">
                <a:solidFill>
                  <a:srgbClr val="624001"/>
                </a:solidFill>
                <a:latin typeface="Arial Unicode MS"/>
                <a:cs typeface="Arial Unicode MS"/>
              </a:rPr>
              <a:t>779	688	603	550	530	500	446	405	346	294	284	243	210	170	139</a:t>
            </a:r>
            <a:endParaRPr sz="950">
              <a:latin typeface="Arial Unicode MS"/>
              <a:cs typeface="Arial Unicode M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006485" y="2001278"/>
            <a:ext cx="224790" cy="26054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Arial Unicode MS"/>
                <a:cs typeface="Arial Unicode MS"/>
              </a:rPr>
              <a:t>3</a:t>
            </a:r>
            <a:r>
              <a:rPr sz="1400" dirty="0">
                <a:latin typeface="Arial Unicode MS"/>
                <a:cs typeface="Arial Unicode MS"/>
              </a:rPr>
              <a:t>5</a:t>
            </a:r>
            <a:endParaRPr sz="14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1510"/>
              </a:spcBef>
            </a:pPr>
            <a:r>
              <a:rPr sz="1400" spc="-5" dirty="0">
                <a:latin typeface="Arial Unicode MS"/>
                <a:cs typeface="Arial Unicode MS"/>
              </a:rPr>
              <a:t>3</a:t>
            </a:r>
            <a:r>
              <a:rPr sz="1400" dirty="0">
                <a:latin typeface="Arial Unicode MS"/>
                <a:cs typeface="Arial Unicode MS"/>
              </a:rPr>
              <a:t>0</a:t>
            </a:r>
            <a:endParaRPr sz="14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1515"/>
              </a:spcBef>
            </a:pPr>
            <a:r>
              <a:rPr sz="1400" spc="-5" dirty="0">
                <a:latin typeface="Arial Unicode MS"/>
                <a:cs typeface="Arial Unicode MS"/>
              </a:rPr>
              <a:t>2</a:t>
            </a:r>
            <a:r>
              <a:rPr sz="1400" dirty="0">
                <a:latin typeface="Arial Unicode MS"/>
                <a:cs typeface="Arial Unicode MS"/>
              </a:rPr>
              <a:t>5</a:t>
            </a:r>
            <a:endParaRPr sz="1400">
              <a:latin typeface="Arial Unicode MS"/>
              <a:cs typeface="Arial Unicode MS"/>
            </a:endParaRPr>
          </a:p>
          <a:p>
            <a:pPr marL="13335">
              <a:lnSpc>
                <a:spcPct val="100000"/>
              </a:lnSpc>
              <a:spcBef>
                <a:spcPts val="1510"/>
              </a:spcBef>
            </a:pPr>
            <a:r>
              <a:rPr sz="1400" spc="-5" dirty="0">
                <a:latin typeface="Arial Unicode MS"/>
                <a:cs typeface="Arial Unicode MS"/>
              </a:rPr>
              <a:t>1</a:t>
            </a:r>
            <a:r>
              <a:rPr sz="1400" dirty="0">
                <a:latin typeface="Arial Unicode MS"/>
                <a:cs typeface="Arial Unicode MS"/>
              </a:rPr>
              <a:t>5</a:t>
            </a:r>
            <a:endParaRPr sz="14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1515"/>
              </a:spcBef>
            </a:pPr>
            <a:r>
              <a:rPr sz="1400" spc="-5" dirty="0">
                <a:latin typeface="Arial Unicode MS"/>
                <a:cs typeface="Arial Unicode MS"/>
              </a:rPr>
              <a:t>1</a:t>
            </a:r>
            <a:r>
              <a:rPr sz="1400" dirty="0">
                <a:latin typeface="Arial Unicode MS"/>
                <a:cs typeface="Arial Unicode MS"/>
              </a:rPr>
              <a:t>0</a:t>
            </a:r>
            <a:endParaRPr sz="1400">
              <a:latin typeface="Arial Unicode MS"/>
              <a:cs typeface="Arial Unicode MS"/>
            </a:endParaRPr>
          </a:p>
          <a:p>
            <a:pPr marL="94615">
              <a:lnSpc>
                <a:spcPct val="100000"/>
              </a:lnSpc>
              <a:spcBef>
                <a:spcPts val="1510"/>
              </a:spcBef>
            </a:pPr>
            <a:r>
              <a:rPr sz="1400" dirty="0">
                <a:latin typeface="Arial Unicode MS"/>
                <a:cs typeface="Arial Unicode MS"/>
              </a:rPr>
              <a:t>5</a:t>
            </a:r>
            <a:endParaRPr sz="1400">
              <a:latin typeface="Arial Unicode MS"/>
              <a:cs typeface="Arial Unicode MS"/>
            </a:endParaRPr>
          </a:p>
          <a:p>
            <a:pPr marL="142875">
              <a:lnSpc>
                <a:spcPct val="100000"/>
              </a:lnSpc>
              <a:spcBef>
                <a:spcPts val="1530"/>
              </a:spcBef>
            </a:pPr>
            <a:r>
              <a:rPr sz="950" spc="-5" dirty="0">
                <a:latin typeface="Arial Unicode MS"/>
                <a:cs typeface="Arial Unicode MS"/>
              </a:rPr>
              <a:t>0</a:t>
            </a:r>
            <a:endParaRPr sz="950">
              <a:latin typeface="Arial Unicode MS"/>
              <a:cs typeface="Arial Unicode M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21748" y="5275948"/>
            <a:ext cx="12037060" cy="93091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R="694055" algn="ctr">
              <a:lnSpc>
                <a:spcPct val="100000"/>
              </a:lnSpc>
              <a:spcBef>
                <a:spcPts val="640"/>
              </a:spcBef>
            </a:pPr>
            <a:r>
              <a:rPr sz="900" spc="-5" dirty="0">
                <a:latin typeface="Arial Unicode MS"/>
                <a:cs typeface="Arial Unicode MS"/>
              </a:rPr>
              <a:t>Grafic </a:t>
            </a:r>
            <a:r>
              <a:rPr sz="900" dirty="0">
                <a:latin typeface="Arial Unicode MS"/>
                <a:cs typeface="Arial Unicode MS"/>
              </a:rPr>
              <a:t>adaptat după Wajs E şi colaboratorii,</a:t>
            </a:r>
            <a:r>
              <a:rPr sz="900" spc="-110" dirty="0">
                <a:latin typeface="Arial Unicode MS"/>
                <a:cs typeface="Arial Unicode MS"/>
              </a:rPr>
              <a:t> </a:t>
            </a:r>
            <a:r>
              <a:rPr sz="900" dirty="0">
                <a:latin typeface="Arial Unicode MS"/>
                <a:cs typeface="Arial Unicode MS"/>
              </a:rPr>
              <a:t>2020</a:t>
            </a:r>
          </a:p>
          <a:p>
            <a:pPr marL="12700" marR="5080" indent="-635">
              <a:lnSpc>
                <a:spcPct val="90400"/>
              </a:lnSpc>
              <a:spcBef>
                <a:spcPts val="645"/>
              </a:spcBef>
            </a:pPr>
            <a:r>
              <a:rPr sz="900" b="1" spc="-20" dirty="0">
                <a:latin typeface="Calibri"/>
                <a:cs typeface="Calibri"/>
              </a:rPr>
              <a:t>BL: </a:t>
            </a:r>
            <a:r>
              <a:rPr sz="900" spc="-25" dirty="0">
                <a:latin typeface="Calibri"/>
                <a:cs typeface="Calibri"/>
              </a:rPr>
              <a:t>momentul iniţial (</a:t>
            </a:r>
            <a:r>
              <a:rPr sz="900" i="1" spc="-25" dirty="0">
                <a:latin typeface="Calibri"/>
                <a:cs typeface="Calibri"/>
              </a:rPr>
              <a:t>baseline</a:t>
            </a:r>
            <a:r>
              <a:rPr sz="900" spc="-25" dirty="0">
                <a:latin typeface="Calibri"/>
                <a:cs typeface="Calibri"/>
              </a:rPr>
              <a:t>); </a:t>
            </a:r>
            <a:r>
              <a:rPr sz="900" b="1" spc="-25" dirty="0">
                <a:latin typeface="Calibri"/>
                <a:cs typeface="Calibri"/>
              </a:rPr>
              <a:t>IND</a:t>
            </a:r>
            <a:r>
              <a:rPr sz="900" spc="-25" dirty="0">
                <a:latin typeface="Calibri"/>
                <a:cs typeface="Calibri"/>
              </a:rPr>
              <a:t>: inducţie; </a:t>
            </a:r>
            <a:r>
              <a:rPr sz="900" b="1" spc="-25" dirty="0">
                <a:latin typeface="Calibri"/>
                <a:cs typeface="Calibri"/>
              </a:rPr>
              <a:t>MADRS</a:t>
            </a:r>
            <a:r>
              <a:rPr sz="900" spc="-25" dirty="0">
                <a:latin typeface="Calibri"/>
                <a:cs typeface="Calibri"/>
              </a:rPr>
              <a:t>: Montgomery-Ăsberg Depression Rating Scale (</a:t>
            </a:r>
            <a:r>
              <a:rPr sz="900" i="1" spc="-25" dirty="0">
                <a:latin typeface="Calibri"/>
                <a:cs typeface="Calibri"/>
              </a:rPr>
              <a:t>Scala </a:t>
            </a:r>
            <a:r>
              <a:rPr sz="900" i="1" spc="-10" dirty="0">
                <a:latin typeface="Calibri"/>
                <a:cs typeface="Calibri"/>
              </a:rPr>
              <a:t>de </a:t>
            </a:r>
            <a:r>
              <a:rPr sz="900" i="1" spc="-25" dirty="0">
                <a:latin typeface="Calibri"/>
                <a:cs typeface="Calibri"/>
              </a:rPr>
              <a:t>Evaluare </a:t>
            </a:r>
            <a:r>
              <a:rPr sz="900" i="1" dirty="0">
                <a:latin typeface="Calibri"/>
                <a:cs typeface="Calibri"/>
              </a:rPr>
              <a:t>a </a:t>
            </a:r>
            <a:r>
              <a:rPr sz="900" i="1" spc="-25" dirty="0">
                <a:latin typeface="Calibri"/>
                <a:cs typeface="Calibri"/>
              </a:rPr>
              <a:t>Depresiei Montgomery-Ăsberg</a:t>
            </a:r>
            <a:r>
              <a:rPr sz="900" spc="-25" dirty="0">
                <a:latin typeface="Calibri"/>
                <a:cs typeface="Calibri"/>
              </a:rPr>
              <a:t>). </a:t>
            </a:r>
            <a:r>
              <a:rPr sz="900" dirty="0">
                <a:latin typeface="Calibri"/>
                <a:cs typeface="Calibri"/>
              </a:rPr>
              <a:t>* </a:t>
            </a:r>
            <a:r>
              <a:rPr sz="900" spc="-20" dirty="0">
                <a:latin typeface="Calibri"/>
                <a:cs typeface="Calibri"/>
              </a:rPr>
              <a:t>78,4% </a:t>
            </a:r>
            <a:r>
              <a:rPr sz="900" spc="-25" dirty="0">
                <a:latin typeface="Calibri"/>
                <a:cs typeface="Calibri"/>
              </a:rPr>
              <a:t>(n=593/756) dintre pacienţi </a:t>
            </a:r>
            <a:r>
              <a:rPr sz="900" spc="-15" dirty="0">
                <a:latin typeface="Calibri"/>
                <a:cs typeface="Calibri"/>
              </a:rPr>
              <a:t>au </a:t>
            </a:r>
            <a:r>
              <a:rPr sz="900" spc="-25" dirty="0">
                <a:latin typeface="Calibri"/>
                <a:cs typeface="Calibri"/>
              </a:rPr>
              <a:t>prezentat răspuns </a:t>
            </a:r>
            <a:r>
              <a:rPr sz="900" spc="-15" dirty="0">
                <a:latin typeface="Calibri"/>
                <a:cs typeface="Calibri"/>
              </a:rPr>
              <a:t>la </a:t>
            </a:r>
            <a:r>
              <a:rPr sz="900" spc="-25" dirty="0">
                <a:latin typeface="Calibri"/>
                <a:cs typeface="Calibri"/>
              </a:rPr>
              <a:t>finalul </a:t>
            </a:r>
            <a:r>
              <a:rPr sz="900" spc="-20" dirty="0">
                <a:latin typeface="Calibri"/>
                <a:cs typeface="Calibri"/>
              </a:rPr>
              <a:t>fazei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30" dirty="0">
                <a:latin typeface="Calibri"/>
                <a:cs typeface="Calibri"/>
              </a:rPr>
              <a:t>inducţie. </a:t>
            </a:r>
            <a:r>
              <a:rPr sz="900" spc="-25" dirty="0">
                <a:latin typeface="Calibri"/>
                <a:cs typeface="Calibri"/>
              </a:rPr>
              <a:t>Dintre </a:t>
            </a:r>
            <a:r>
              <a:rPr sz="900" spc="-30" dirty="0">
                <a:latin typeface="Calibri"/>
                <a:cs typeface="Calibri"/>
              </a:rPr>
              <a:t>pacienţii </a:t>
            </a:r>
            <a:r>
              <a:rPr sz="900" spc="-20" dirty="0">
                <a:latin typeface="Calibri"/>
                <a:cs typeface="Calibri"/>
              </a:rPr>
              <a:t>care </a:t>
            </a:r>
            <a:r>
              <a:rPr sz="900" spc="-15" dirty="0">
                <a:latin typeface="Calibri"/>
                <a:cs typeface="Calibri"/>
              </a:rPr>
              <a:t>au </a:t>
            </a:r>
            <a:r>
              <a:rPr sz="900" spc="-20" dirty="0">
                <a:latin typeface="Calibri"/>
                <a:cs typeface="Calibri"/>
              </a:rPr>
              <a:t>fost </a:t>
            </a:r>
            <a:r>
              <a:rPr sz="900" spc="-25" dirty="0">
                <a:latin typeface="Calibri"/>
                <a:cs typeface="Calibri"/>
              </a:rPr>
              <a:t>incluşi 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0" dirty="0">
                <a:latin typeface="Calibri"/>
                <a:cs typeface="Calibri"/>
              </a:rPr>
              <a:t>faza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optimizare/întreţinere, </a:t>
            </a:r>
            <a:r>
              <a:rPr sz="900" spc="-20" dirty="0">
                <a:latin typeface="Calibri"/>
                <a:cs typeface="Calibri"/>
              </a:rPr>
              <a:t>76,5% </a:t>
            </a:r>
            <a:r>
              <a:rPr sz="900" spc="-25" dirty="0">
                <a:latin typeface="Calibri"/>
                <a:cs typeface="Calibri"/>
              </a:rPr>
              <a:t>(n=461/603) </a:t>
            </a:r>
            <a:r>
              <a:rPr sz="900" spc="-15" dirty="0">
                <a:latin typeface="Calibri"/>
                <a:cs typeface="Calibri"/>
              </a:rPr>
              <a:t>au </a:t>
            </a:r>
            <a:r>
              <a:rPr sz="900" spc="-25" dirty="0">
                <a:latin typeface="Calibri"/>
                <a:cs typeface="Calibri"/>
              </a:rPr>
              <a:t>răspuns </a:t>
            </a:r>
            <a:r>
              <a:rPr sz="900" spc="-15" dirty="0">
                <a:latin typeface="Calibri"/>
                <a:cs typeface="Calibri"/>
              </a:rPr>
              <a:t>la </a:t>
            </a:r>
            <a:r>
              <a:rPr sz="900" spc="-25" dirty="0">
                <a:latin typeface="Calibri"/>
                <a:cs typeface="Calibri"/>
              </a:rPr>
              <a:t>finalul studiului. </a:t>
            </a:r>
            <a:r>
              <a:rPr sz="900" spc="-15" dirty="0">
                <a:latin typeface="Calibri"/>
                <a:cs typeface="Calibri"/>
              </a:rPr>
              <a:t>** </a:t>
            </a:r>
            <a:r>
              <a:rPr sz="900" spc="-25" dirty="0">
                <a:latin typeface="Calibri"/>
                <a:cs typeface="Calibri"/>
              </a:rPr>
              <a:t>SUSTAIN </a:t>
            </a:r>
            <a:r>
              <a:rPr sz="900" dirty="0">
                <a:latin typeface="Calibri"/>
                <a:cs typeface="Calibri"/>
              </a:rPr>
              <a:t>2 a </a:t>
            </a:r>
            <a:r>
              <a:rPr sz="900" spc="-20" dirty="0">
                <a:latin typeface="Calibri"/>
                <a:cs typeface="Calibri"/>
              </a:rPr>
              <a:t>fost </a:t>
            </a:r>
            <a:r>
              <a:rPr sz="900" spc="-15" dirty="0">
                <a:latin typeface="Calibri"/>
                <a:cs typeface="Calibri"/>
              </a:rPr>
              <a:t>un </a:t>
            </a:r>
            <a:r>
              <a:rPr sz="900" spc="-25" dirty="0">
                <a:latin typeface="Calibri"/>
                <a:cs typeface="Calibri"/>
              </a:rPr>
              <a:t>studiu </a:t>
            </a:r>
            <a:r>
              <a:rPr sz="900" spc="-30" dirty="0">
                <a:latin typeface="Calibri"/>
                <a:cs typeface="Calibri"/>
              </a:rPr>
              <a:t>deschis, </a:t>
            </a:r>
            <a:r>
              <a:rPr sz="900" spc="-15" dirty="0">
                <a:latin typeface="Calibri"/>
                <a:cs typeface="Calibri"/>
              </a:rPr>
              <a:t>cu un </a:t>
            </a:r>
            <a:r>
              <a:rPr sz="900" spc="-25" dirty="0">
                <a:latin typeface="Calibri"/>
                <a:cs typeface="Calibri"/>
              </a:rPr>
              <a:t>singur braţ, </a:t>
            </a:r>
            <a:r>
              <a:rPr sz="900" spc="-20" dirty="0">
                <a:latin typeface="Calibri"/>
                <a:cs typeface="Calibri"/>
              </a:rPr>
              <a:t>care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5" dirty="0">
                <a:latin typeface="Calibri"/>
                <a:cs typeface="Calibri"/>
              </a:rPr>
              <a:t>inclus pacienţi adulţi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sz="900" spc="-25" dirty="0">
                <a:latin typeface="Calibri"/>
                <a:cs typeface="Calibri"/>
              </a:rPr>
              <a:t>vârsta între </a:t>
            </a:r>
            <a:r>
              <a:rPr sz="900" spc="-15" dirty="0">
                <a:latin typeface="Calibri"/>
                <a:cs typeface="Calibri"/>
              </a:rPr>
              <a:t>18 şi 64 de </a:t>
            </a:r>
            <a:r>
              <a:rPr sz="900" spc="-20" dirty="0">
                <a:latin typeface="Calibri"/>
                <a:cs typeface="Calibri"/>
              </a:rPr>
              <a:t>ani </a:t>
            </a:r>
            <a:r>
              <a:rPr sz="900" spc="-15" dirty="0">
                <a:latin typeface="Calibri"/>
                <a:cs typeface="Calibri"/>
              </a:rPr>
              <a:t>şi </a:t>
            </a:r>
            <a:r>
              <a:rPr sz="900" spc="-25" dirty="0">
                <a:latin typeface="Calibri"/>
                <a:cs typeface="Calibri"/>
              </a:rPr>
              <a:t>pacienţi vârstnici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sz="900" spc="-25" dirty="0">
                <a:latin typeface="Calibri"/>
                <a:cs typeface="Calibri"/>
              </a:rPr>
              <a:t>vârsta </a:t>
            </a:r>
            <a:r>
              <a:rPr sz="900" spc="-20" dirty="0">
                <a:latin typeface="Calibri"/>
                <a:cs typeface="Calibri"/>
              </a:rPr>
              <a:t>≥65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ani. Eficacitatea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30" dirty="0">
                <a:latin typeface="Calibri"/>
                <a:cs typeface="Calibri"/>
              </a:rPr>
              <a:t>reprezentat </a:t>
            </a:r>
            <a:r>
              <a:rPr sz="900" spc="-15" dirty="0">
                <a:latin typeface="Calibri"/>
                <a:cs typeface="Calibri"/>
              </a:rPr>
              <a:t>un </a:t>
            </a:r>
            <a:r>
              <a:rPr sz="900" spc="-30" dirty="0">
                <a:latin typeface="Calibri"/>
                <a:cs typeface="Calibri"/>
              </a:rPr>
              <a:t>criteriu  </a:t>
            </a:r>
            <a:r>
              <a:rPr sz="900" spc="-25" dirty="0">
                <a:latin typeface="Calibri"/>
                <a:cs typeface="Calibri"/>
              </a:rPr>
              <a:t>final </a:t>
            </a:r>
            <a:r>
              <a:rPr sz="900" spc="-30" dirty="0">
                <a:latin typeface="Calibri"/>
                <a:cs typeface="Calibri"/>
              </a:rPr>
              <a:t>secundar. </a:t>
            </a:r>
            <a:r>
              <a:rPr sz="900" spc="-25" dirty="0">
                <a:latin typeface="Calibri"/>
                <a:cs typeface="Calibri"/>
              </a:rPr>
              <a:t>Criteriul final </a:t>
            </a:r>
            <a:r>
              <a:rPr sz="900" spc="-30" dirty="0">
                <a:latin typeface="Calibri"/>
                <a:cs typeface="Calibri"/>
              </a:rPr>
              <a:t>principal: siguranţa </a:t>
            </a:r>
            <a:r>
              <a:rPr sz="900" spc="-15" dirty="0">
                <a:latin typeface="Calibri"/>
                <a:cs typeface="Calibri"/>
              </a:rPr>
              <a:t>şi </a:t>
            </a:r>
            <a:r>
              <a:rPr sz="900" spc="-25" dirty="0">
                <a:latin typeface="Calibri"/>
                <a:cs typeface="Calibri"/>
              </a:rPr>
              <a:t>tolerabilitatea </a:t>
            </a:r>
            <a:r>
              <a:rPr sz="900" spc="-15" dirty="0">
                <a:latin typeface="Calibri"/>
                <a:cs typeface="Calibri"/>
              </a:rPr>
              <a:t>pe </a:t>
            </a:r>
            <a:r>
              <a:rPr sz="900" spc="-25" dirty="0">
                <a:latin typeface="Calibri"/>
                <a:cs typeface="Calibri"/>
              </a:rPr>
              <a:t>termen lung </a:t>
            </a:r>
            <a:r>
              <a:rPr sz="900" spc="-20" dirty="0">
                <a:latin typeface="Calibri"/>
                <a:cs typeface="Calibri"/>
              </a:rPr>
              <a:t>ale </a:t>
            </a:r>
            <a:r>
              <a:rPr lang="ro-RO" sz="900" spc="-25" dirty="0">
                <a:latin typeface="Calibri"/>
                <a:cs typeface="Calibri"/>
              </a:rPr>
              <a:t>Esketamină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+ </a:t>
            </a:r>
            <a:r>
              <a:rPr sz="900" spc="-25" dirty="0">
                <a:latin typeface="Calibri"/>
                <a:cs typeface="Calibri"/>
              </a:rPr>
              <a:t>SSRI/SNRI </a:t>
            </a:r>
            <a:r>
              <a:rPr sz="900" spc="-15" dirty="0">
                <a:latin typeface="Calibri"/>
                <a:cs typeface="Calibri"/>
              </a:rPr>
              <a:t>la </a:t>
            </a:r>
            <a:r>
              <a:rPr sz="900" spc="-30" dirty="0">
                <a:latin typeface="Calibri"/>
                <a:cs typeface="Calibri"/>
              </a:rPr>
              <a:t>pacienţii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sz="900" spc="-20" dirty="0">
                <a:latin typeface="Calibri"/>
                <a:cs typeface="Calibri"/>
              </a:rPr>
              <a:t>TDM care </a:t>
            </a:r>
            <a:r>
              <a:rPr sz="900" spc="-15" dirty="0">
                <a:latin typeface="Calibri"/>
                <a:cs typeface="Calibri"/>
              </a:rPr>
              <a:t>nu au </a:t>
            </a:r>
            <a:r>
              <a:rPr sz="900" spc="-25" dirty="0">
                <a:latin typeface="Calibri"/>
                <a:cs typeface="Calibri"/>
              </a:rPr>
              <a:t>răspuns </a:t>
            </a:r>
            <a:r>
              <a:rPr sz="900" spc="-15" dirty="0">
                <a:latin typeface="Calibri"/>
                <a:cs typeface="Calibri"/>
              </a:rPr>
              <a:t>la </a:t>
            </a:r>
            <a:r>
              <a:rPr sz="900" dirty="0">
                <a:latin typeface="Calibri"/>
                <a:cs typeface="Calibri"/>
              </a:rPr>
              <a:t>2 </a:t>
            </a:r>
            <a:r>
              <a:rPr sz="900" spc="-30" dirty="0">
                <a:latin typeface="Calibri"/>
                <a:cs typeface="Calibri"/>
              </a:rPr>
              <a:t>tratamente </a:t>
            </a:r>
            <a:r>
              <a:rPr sz="900" spc="-20" dirty="0">
                <a:latin typeface="Calibri"/>
                <a:cs typeface="Calibri"/>
              </a:rPr>
              <a:t>AD. </a:t>
            </a:r>
            <a:r>
              <a:rPr sz="900" dirty="0">
                <a:latin typeface="Calibri"/>
                <a:cs typeface="Calibri"/>
              </a:rPr>
              <a:t>† </a:t>
            </a:r>
            <a:r>
              <a:rPr sz="900" spc="-25" dirty="0">
                <a:latin typeface="Calibri"/>
                <a:cs typeface="Calibri"/>
              </a:rPr>
              <a:t>Răspuns: </a:t>
            </a:r>
            <a:r>
              <a:rPr sz="900" spc="-30" dirty="0">
                <a:latin typeface="Calibri"/>
                <a:cs typeface="Calibri"/>
              </a:rPr>
              <a:t>reducere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sz="900" spc="-20" dirty="0">
                <a:latin typeface="Calibri"/>
                <a:cs typeface="Calibri"/>
              </a:rPr>
              <a:t>≥50%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5" dirty="0">
                <a:latin typeface="Calibri"/>
                <a:cs typeface="Calibri"/>
              </a:rPr>
              <a:t>scorului total MADRS </a:t>
            </a:r>
            <a:r>
              <a:rPr sz="900" spc="-20" dirty="0">
                <a:latin typeface="Calibri"/>
                <a:cs typeface="Calibri"/>
              </a:rPr>
              <a:t>faţă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momentul </a:t>
            </a:r>
            <a:r>
              <a:rPr sz="900" spc="-30" dirty="0">
                <a:latin typeface="Calibri"/>
                <a:cs typeface="Calibri"/>
              </a:rPr>
              <a:t>iniţial. </a:t>
            </a:r>
            <a:r>
              <a:rPr sz="900" spc="-25" dirty="0">
                <a:latin typeface="Calibri"/>
                <a:cs typeface="Calibri"/>
              </a:rPr>
              <a:t>Remisiune: scorul total  MADRS </a:t>
            </a:r>
            <a:r>
              <a:rPr sz="900" spc="-20" dirty="0">
                <a:latin typeface="Calibri"/>
                <a:cs typeface="Calibri"/>
              </a:rPr>
              <a:t>≤12. </a:t>
            </a:r>
            <a:r>
              <a:rPr sz="900" dirty="0">
                <a:latin typeface="Calibri"/>
                <a:cs typeface="Calibri"/>
              </a:rPr>
              <a:t>‡ </a:t>
            </a:r>
            <a:r>
              <a:rPr sz="900" spc="-20" dirty="0">
                <a:latin typeface="Calibri"/>
                <a:cs typeface="Calibri"/>
              </a:rPr>
              <a:t>Este </a:t>
            </a:r>
            <a:r>
              <a:rPr sz="900" spc="-25" dirty="0">
                <a:latin typeface="Calibri"/>
                <a:cs typeface="Calibri"/>
              </a:rPr>
              <a:t>posibil </a:t>
            </a:r>
            <a:r>
              <a:rPr sz="900" spc="-15" dirty="0">
                <a:latin typeface="Calibri"/>
                <a:cs typeface="Calibri"/>
              </a:rPr>
              <a:t>ca </a:t>
            </a:r>
            <a:r>
              <a:rPr sz="900" spc="-25" dirty="0">
                <a:latin typeface="Calibri"/>
                <a:cs typeface="Calibri"/>
              </a:rPr>
              <a:t>pacienţii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5" dirty="0">
                <a:latin typeface="Calibri"/>
                <a:cs typeface="Calibri"/>
              </a:rPr>
              <a:t>remisiune </a:t>
            </a:r>
            <a:r>
              <a:rPr sz="900" spc="-15" dirty="0">
                <a:latin typeface="Calibri"/>
                <a:cs typeface="Calibri"/>
              </a:rPr>
              <a:t>la </a:t>
            </a:r>
            <a:r>
              <a:rPr sz="900" spc="-25" dirty="0">
                <a:latin typeface="Calibri"/>
                <a:cs typeface="Calibri"/>
              </a:rPr>
              <a:t>finalul </a:t>
            </a:r>
            <a:r>
              <a:rPr sz="900" spc="-20" dirty="0">
                <a:latin typeface="Calibri"/>
                <a:cs typeface="Calibri"/>
              </a:rPr>
              <a:t>fazei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întreţinere </a:t>
            </a:r>
            <a:r>
              <a:rPr sz="900" spc="-15" dirty="0">
                <a:latin typeface="Calibri"/>
                <a:cs typeface="Calibri"/>
              </a:rPr>
              <a:t>să nu </a:t>
            </a:r>
            <a:r>
              <a:rPr sz="900" spc="-20" dirty="0">
                <a:latin typeface="Calibri"/>
                <a:cs typeface="Calibri"/>
              </a:rPr>
              <a:t>fie </a:t>
            </a:r>
            <a:r>
              <a:rPr sz="900" spc="-25" dirty="0">
                <a:latin typeface="Calibri"/>
                <a:cs typeface="Calibri"/>
              </a:rPr>
              <a:t>aceiaşi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sz="900" spc="-20" dirty="0">
                <a:latin typeface="Calibri"/>
                <a:cs typeface="Calibri"/>
              </a:rPr>
              <a:t>cei </a:t>
            </a:r>
            <a:r>
              <a:rPr sz="900" spc="-25" dirty="0">
                <a:latin typeface="Calibri"/>
                <a:cs typeface="Calibri"/>
              </a:rPr>
              <a:t>aflaţi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5" dirty="0">
                <a:latin typeface="Calibri"/>
                <a:cs typeface="Calibri"/>
              </a:rPr>
              <a:t>remisiune </a:t>
            </a:r>
            <a:r>
              <a:rPr sz="900" spc="-15" dirty="0">
                <a:latin typeface="Calibri"/>
                <a:cs typeface="Calibri"/>
              </a:rPr>
              <a:t>la </a:t>
            </a:r>
            <a:r>
              <a:rPr sz="900" spc="-25" dirty="0">
                <a:latin typeface="Calibri"/>
                <a:cs typeface="Calibri"/>
              </a:rPr>
              <a:t>finalul inducţiei. </a:t>
            </a:r>
            <a:r>
              <a:rPr sz="900" spc="-15" dirty="0">
                <a:latin typeface="Calibri"/>
                <a:cs typeface="Calibri"/>
              </a:rPr>
              <a:t>Un </a:t>
            </a:r>
            <a:r>
              <a:rPr sz="900" spc="-25" dirty="0">
                <a:latin typeface="Calibri"/>
                <a:cs typeface="Calibri"/>
              </a:rPr>
              <a:t>pacient </a:t>
            </a:r>
            <a:r>
              <a:rPr sz="900" spc="-30" dirty="0">
                <a:latin typeface="Calibri"/>
                <a:cs typeface="Calibri"/>
              </a:rPr>
              <a:t>trebuia </a:t>
            </a:r>
            <a:r>
              <a:rPr sz="900" spc="-15" dirty="0">
                <a:latin typeface="Calibri"/>
                <a:cs typeface="Calibri"/>
              </a:rPr>
              <a:t>să </a:t>
            </a:r>
            <a:r>
              <a:rPr sz="900" spc="-25" dirty="0">
                <a:latin typeface="Calibri"/>
                <a:cs typeface="Calibri"/>
              </a:rPr>
              <a:t>prezinte </a:t>
            </a:r>
            <a:r>
              <a:rPr sz="900" spc="-20" dirty="0">
                <a:latin typeface="Calibri"/>
                <a:cs typeface="Calibri"/>
              </a:rPr>
              <a:t>doar </a:t>
            </a:r>
            <a:r>
              <a:rPr sz="900" spc="-25" dirty="0">
                <a:latin typeface="Calibri"/>
                <a:cs typeface="Calibri"/>
              </a:rPr>
              <a:t>răspuns pentru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15" dirty="0">
                <a:latin typeface="Calibri"/>
                <a:cs typeface="Calibri"/>
              </a:rPr>
              <a:t>se </a:t>
            </a:r>
            <a:r>
              <a:rPr sz="900" spc="-25" dirty="0">
                <a:latin typeface="Calibri"/>
                <a:cs typeface="Calibri"/>
              </a:rPr>
              <a:t>califica pentru</a:t>
            </a:r>
            <a:r>
              <a:rPr sz="900" spc="-9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întreţinere</a:t>
            </a:r>
            <a:r>
              <a:rPr sz="900" spc="-25" dirty="0">
                <a:latin typeface="Arial Unicode MS"/>
                <a:cs typeface="Arial Unicode MS"/>
              </a:rPr>
              <a:t>.</a:t>
            </a:r>
            <a:endParaRPr sz="900" dirty="0">
              <a:latin typeface="Arial Unicode MS"/>
              <a:cs typeface="Arial Unicode MS"/>
            </a:endParaRPr>
          </a:p>
          <a:p>
            <a:pPr marL="12700">
              <a:lnSpc>
                <a:spcPts val="960"/>
              </a:lnSpc>
            </a:pPr>
            <a:r>
              <a:rPr sz="900" spc="-20" dirty="0">
                <a:latin typeface="Calibri"/>
                <a:cs typeface="Calibri"/>
              </a:rPr>
              <a:t>Wajs </a:t>
            </a:r>
            <a:r>
              <a:rPr sz="900" spc="-10" dirty="0">
                <a:latin typeface="Calibri"/>
                <a:cs typeface="Calibri"/>
              </a:rPr>
              <a:t>E, </a:t>
            </a:r>
            <a:r>
              <a:rPr sz="900" spc="-15" dirty="0">
                <a:latin typeface="Calibri"/>
                <a:cs typeface="Calibri"/>
              </a:rPr>
              <a:t>et </a:t>
            </a:r>
            <a:r>
              <a:rPr sz="900" spc="-20" dirty="0">
                <a:latin typeface="Calibri"/>
                <a:cs typeface="Calibri"/>
              </a:rPr>
              <a:t>al. </a:t>
            </a:r>
            <a:r>
              <a:rPr sz="900" dirty="0">
                <a:latin typeface="Calibri"/>
                <a:cs typeface="Calibri"/>
              </a:rPr>
              <a:t>J</a:t>
            </a:r>
            <a:r>
              <a:rPr sz="900" spc="-130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Clin Psychiatry. </a:t>
            </a:r>
            <a:r>
              <a:rPr sz="900" spc="-30" dirty="0">
                <a:latin typeface="Calibri"/>
                <a:cs typeface="Calibri"/>
              </a:rPr>
              <a:t>2020;81(3):19m12891.</a:t>
            </a:r>
            <a:endParaRPr sz="900" dirty="0">
              <a:latin typeface="Calibri"/>
              <a:cs typeface="Calibri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7266431" y="1438655"/>
            <a:ext cx="4925695" cy="4140835"/>
            <a:chOff x="7266431" y="1438655"/>
            <a:chExt cx="4925695" cy="4140835"/>
          </a:xfrm>
        </p:grpSpPr>
        <p:sp>
          <p:nvSpPr>
            <p:cNvPr id="47" name="object 47"/>
            <p:cNvSpPr/>
            <p:nvPr/>
          </p:nvSpPr>
          <p:spPr>
            <a:xfrm>
              <a:off x="7266431" y="1438655"/>
              <a:ext cx="4925695" cy="4140835"/>
            </a:xfrm>
            <a:custGeom>
              <a:avLst/>
              <a:gdLst/>
              <a:ahLst/>
              <a:cxnLst/>
              <a:rect l="l" t="t" r="r" b="b"/>
              <a:pathLst>
                <a:path w="4925695" h="4140835">
                  <a:moveTo>
                    <a:pt x="4925568" y="0"/>
                  </a:moveTo>
                  <a:lnTo>
                    <a:pt x="0" y="0"/>
                  </a:lnTo>
                  <a:lnTo>
                    <a:pt x="0" y="4140708"/>
                  </a:lnTo>
                  <a:lnTo>
                    <a:pt x="4925568" y="4140708"/>
                  </a:lnTo>
                  <a:lnTo>
                    <a:pt x="4925568" y="0"/>
                  </a:lnTo>
                  <a:close/>
                </a:path>
              </a:pathLst>
            </a:custGeom>
            <a:solidFill>
              <a:srgbClr val="FFE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7653196" y="2596504"/>
              <a:ext cx="1619885" cy="1619885"/>
            </a:xfrm>
            <a:custGeom>
              <a:avLst/>
              <a:gdLst/>
              <a:ahLst/>
              <a:cxnLst/>
              <a:rect l="l" t="t" r="r" b="b"/>
              <a:pathLst>
                <a:path w="1619884" h="1619885">
                  <a:moveTo>
                    <a:pt x="809863" y="0"/>
                  </a:moveTo>
                  <a:lnTo>
                    <a:pt x="809863" y="202501"/>
                  </a:lnTo>
                  <a:lnTo>
                    <a:pt x="857340" y="204329"/>
                  </a:lnTo>
                  <a:lnTo>
                    <a:pt x="903818" y="209722"/>
                  </a:lnTo>
                  <a:lnTo>
                    <a:pt x="949160" y="218545"/>
                  </a:lnTo>
                  <a:lnTo>
                    <a:pt x="993234" y="230664"/>
                  </a:lnTo>
                  <a:lnTo>
                    <a:pt x="1035902" y="245943"/>
                  </a:lnTo>
                  <a:lnTo>
                    <a:pt x="1077031" y="264247"/>
                  </a:lnTo>
                  <a:lnTo>
                    <a:pt x="1116485" y="285441"/>
                  </a:lnTo>
                  <a:lnTo>
                    <a:pt x="1154129" y="309391"/>
                  </a:lnTo>
                  <a:lnTo>
                    <a:pt x="1189829" y="335960"/>
                  </a:lnTo>
                  <a:lnTo>
                    <a:pt x="1223449" y="365014"/>
                  </a:lnTo>
                  <a:lnTo>
                    <a:pt x="1254853" y="396419"/>
                  </a:lnTo>
                  <a:lnTo>
                    <a:pt x="1283908" y="430038"/>
                  </a:lnTo>
                  <a:lnTo>
                    <a:pt x="1310477" y="465736"/>
                  </a:lnTo>
                  <a:lnTo>
                    <a:pt x="1334427" y="503380"/>
                  </a:lnTo>
                  <a:lnTo>
                    <a:pt x="1355621" y="542833"/>
                  </a:lnTo>
                  <a:lnTo>
                    <a:pt x="1373926" y="583961"/>
                  </a:lnTo>
                  <a:lnTo>
                    <a:pt x="1389205" y="626629"/>
                  </a:lnTo>
                  <a:lnTo>
                    <a:pt x="1401324" y="670700"/>
                  </a:lnTo>
                  <a:lnTo>
                    <a:pt x="1410147" y="716042"/>
                  </a:lnTo>
                  <a:lnTo>
                    <a:pt x="1415540" y="762518"/>
                  </a:lnTo>
                  <a:lnTo>
                    <a:pt x="1417368" y="809993"/>
                  </a:lnTo>
                  <a:lnTo>
                    <a:pt x="1415540" y="857468"/>
                  </a:lnTo>
                  <a:lnTo>
                    <a:pt x="1410147" y="903944"/>
                  </a:lnTo>
                  <a:lnTo>
                    <a:pt x="1401324" y="949286"/>
                  </a:lnTo>
                  <a:lnTo>
                    <a:pt x="1389205" y="993358"/>
                  </a:lnTo>
                  <a:lnTo>
                    <a:pt x="1373926" y="1036026"/>
                  </a:lnTo>
                  <a:lnTo>
                    <a:pt x="1355622" y="1077155"/>
                  </a:lnTo>
                  <a:lnTo>
                    <a:pt x="1334428" y="1116609"/>
                  </a:lnTo>
                  <a:lnTo>
                    <a:pt x="1310478" y="1154253"/>
                  </a:lnTo>
                  <a:lnTo>
                    <a:pt x="1283909" y="1189953"/>
                  </a:lnTo>
                  <a:lnTo>
                    <a:pt x="1254855" y="1223573"/>
                  </a:lnTo>
                  <a:lnTo>
                    <a:pt x="1223450" y="1254978"/>
                  </a:lnTo>
                  <a:lnTo>
                    <a:pt x="1189831" y="1284033"/>
                  </a:lnTo>
                  <a:lnTo>
                    <a:pt x="1154132" y="1310603"/>
                  </a:lnTo>
                  <a:lnTo>
                    <a:pt x="1116489" y="1334554"/>
                  </a:lnTo>
                  <a:lnTo>
                    <a:pt x="1077036" y="1355749"/>
                  </a:lnTo>
                  <a:lnTo>
                    <a:pt x="1035908" y="1374053"/>
                  </a:lnTo>
                  <a:lnTo>
                    <a:pt x="993240" y="1389333"/>
                  </a:lnTo>
                  <a:lnTo>
                    <a:pt x="949168" y="1401452"/>
                  </a:lnTo>
                  <a:lnTo>
                    <a:pt x="903827" y="1410276"/>
                  </a:lnTo>
                  <a:lnTo>
                    <a:pt x="857351" y="1415669"/>
                  </a:lnTo>
                  <a:lnTo>
                    <a:pt x="809876" y="1417497"/>
                  </a:lnTo>
                  <a:lnTo>
                    <a:pt x="762399" y="1415670"/>
                  </a:lnTo>
                  <a:lnTo>
                    <a:pt x="715922" y="1410276"/>
                  </a:lnTo>
                  <a:lnTo>
                    <a:pt x="670579" y="1401453"/>
                  </a:lnTo>
                  <a:lnTo>
                    <a:pt x="626506" y="1389334"/>
                  </a:lnTo>
                  <a:lnTo>
                    <a:pt x="583837" y="1374055"/>
                  </a:lnTo>
                  <a:lnTo>
                    <a:pt x="542708" y="1355751"/>
                  </a:lnTo>
                  <a:lnTo>
                    <a:pt x="503254" y="1334556"/>
                  </a:lnTo>
                  <a:lnTo>
                    <a:pt x="465610" y="1310607"/>
                  </a:lnTo>
                  <a:lnTo>
                    <a:pt x="429911" y="1284037"/>
                  </a:lnTo>
                  <a:lnTo>
                    <a:pt x="396291" y="1254983"/>
                  </a:lnTo>
                  <a:lnTo>
                    <a:pt x="364886" y="1223578"/>
                  </a:lnTo>
                  <a:lnTo>
                    <a:pt x="335832" y="1189958"/>
                  </a:lnTo>
                  <a:lnTo>
                    <a:pt x="309262" y="1154259"/>
                  </a:lnTo>
                  <a:lnTo>
                    <a:pt x="285312" y="1116615"/>
                  </a:lnTo>
                  <a:lnTo>
                    <a:pt x="264118" y="1077160"/>
                  </a:lnTo>
                  <a:lnTo>
                    <a:pt x="245814" y="1036032"/>
                  </a:lnTo>
                  <a:lnTo>
                    <a:pt x="230535" y="993363"/>
                  </a:lnTo>
                  <a:lnTo>
                    <a:pt x="218416" y="949290"/>
                  </a:lnTo>
                  <a:lnTo>
                    <a:pt x="209592" y="903947"/>
                  </a:lnTo>
                  <a:lnTo>
                    <a:pt x="204199" y="857470"/>
                  </a:lnTo>
                  <a:lnTo>
                    <a:pt x="202372" y="809993"/>
                  </a:lnTo>
                  <a:lnTo>
                    <a:pt x="202540" y="795680"/>
                  </a:lnTo>
                  <a:lnTo>
                    <a:pt x="203046" y="781378"/>
                  </a:lnTo>
                  <a:lnTo>
                    <a:pt x="203888" y="767093"/>
                  </a:lnTo>
                  <a:lnTo>
                    <a:pt x="205064" y="752830"/>
                  </a:lnTo>
                  <a:lnTo>
                    <a:pt x="3464" y="733767"/>
                  </a:lnTo>
                  <a:lnTo>
                    <a:pt x="354" y="781279"/>
                  </a:lnTo>
                  <a:lnTo>
                    <a:pt x="0" y="828324"/>
                  </a:lnTo>
                  <a:lnTo>
                    <a:pt x="2332" y="874819"/>
                  </a:lnTo>
                  <a:lnTo>
                    <a:pt x="7283" y="920682"/>
                  </a:lnTo>
                  <a:lnTo>
                    <a:pt x="14784" y="965829"/>
                  </a:lnTo>
                  <a:lnTo>
                    <a:pt x="24767" y="1010178"/>
                  </a:lnTo>
                  <a:lnTo>
                    <a:pt x="37163" y="1053647"/>
                  </a:lnTo>
                  <a:lnTo>
                    <a:pt x="51904" y="1096152"/>
                  </a:lnTo>
                  <a:lnTo>
                    <a:pt x="68921" y="1137610"/>
                  </a:lnTo>
                  <a:lnTo>
                    <a:pt x="88146" y="1177940"/>
                  </a:lnTo>
                  <a:lnTo>
                    <a:pt x="109510" y="1217057"/>
                  </a:lnTo>
                  <a:lnTo>
                    <a:pt x="132944" y="1254880"/>
                  </a:lnTo>
                  <a:lnTo>
                    <a:pt x="158381" y="1291325"/>
                  </a:lnTo>
                  <a:lnTo>
                    <a:pt x="185752" y="1326310"/>
                  </a:lnTo>
                  <a:lnTo>
                    <a:pt x="214988" y="1359751"/>
                  </a:lnTo>
                  <a:lnTo>
                    <a:pt x="246021" y="1391567"/>
                  </a:lnTo>
                  <a:lnTo>
                    <a:pt x="278782" y="1421674"/>
                  </a:lnTo>
                  <a:lnTo>
                    <a:pt x="313203" y="1449990"/>
                  </a:lnTo>
                  <a:lnTo>
                    <a:pt x="349215" y="1476432"/>
                  </a:lnTo>
                  <a:lnTo>
                    <a:pt x="386751" y="1500916"/>
                  </a:lnTo>
                  <a:lnTo>
                    <a:pt x="425740" y="1523361"/>
                  </a:lnTo>
                  <a:lnTo>
                    <a:pt x="466116" y="1543683"/>
                  </a:lnTo>
                  <a:lnTo>
                    <a:pt x="507809" y="1561799"/>
                  </a:lnTo>
                  <a:lnTo>
                    <a:pt x="550751" y="1577628"/>
                  </a:lnTo>
                  <a:lnTo>
                    <a:pt x="594873" y="1591086"/>
                  </a:lnTo>
                  <a:lnTo>
                    <a:pt x="640107" y="1602089"/>
                  </a:lnTo>
                  <a:lnTo>
                    <a:pt x="686385" y="1610557"/>
                  </a:lnTo>
                  <a:lnTo>
                    <a:pt x="733638" y="1616405"/>
                  </a:lnTo>
                  <a:lnTo>
                    <a:pt x="781151" y="1619515"/>
                  </a:lnTo>
                  <a:lnTo>
                    <a:pt x="828197" y="1619869"/>
                  </a:lnTo>
                  <a:lnTo>
                    <a:pt x="874693" y="1617536"/>
                  </a:lnTo>
                  <a:lnTo>
                    <a:pt x="920556" y="1612585"/>
                  </a:lnTo>
                  <a:lnTo>
                    <a:pt x="965704" y="1605083"/>
                  </a:lnTo>
                  <a:lnTo>
                    <a:pt x="1010054" y="1595100"/>
                  </a:lnTo>
                  <a:lnTo>
                    <a:pt x="1053523" y="1582703"/>
                  </a:lnTo>
                  <a:lnTo>
                    <a:pt x="1096028" y="1567962"/>
                  </a:lnTo>
                  <a:lnTo>
                    <a:pt x="1137487" y="1550945"/>
                  </a:lnTo>
                  <a:lnTo>
                    <a:pt x="1177816" y="1531719"/>
                  </a:lnTo>
                  <a:lnTo>
                    <a:pt x="1216933" y="1510355"/>
                  </a:lnTo>
                  <a:lnTo>
                    <a:pt x="1254756" y="1486919"/>
                  </a:lnTo>
                  <a:lnTo>
                    <a:pt x="1291201" y="1461482"/>
                  </a:lnTo>
                  <a:lnTo>
                    <a:pt x="1326185" y="1434110"/>
                  </a:lnTo>
                  <a:lnTo>
                    <a:pt x="1359626" y="1404874"/>
                  </a:lnTo>
                  <a:lnTo>
                    <a:pt x="1391442" y="1373840"/>
                  </a:lnTo>
                  <a:lnTo>
                    <a:pt x="1421549" y="1341079"/>
                  </a:lnTo>
                  <a:lnTo>
                    <a:pt x="1449864" y="1306657"/>
                  </a:lnTo>
                  <a:lnTo>
                    <a:pt x="1476305" y="1270644"/>
                  </a:lnTo>
                  <a:lnTo>
                    <a:pt x="1500789" y="1233108"/>
                  </a:lnTo>
                  <a:lnTo>
                    <a:pt x="1523233" y="1194118"/>
                  </a:lnTo>
                  <a:lnTo>
                    <a:pt x="1543555" y="1153742"/>
                  </a:lnTo>
                  <a:lnTo>
                    <a:pt x="1561671" y="1112049"/>
                  </a:lnTo>
                  <a:lnTo>
                    <a:pt x="1577499" y="1069106"/>
                  </a:lnTo>
                  <a:lnTo>
                    <a:pt x="1590957" y="1024984"/>
                  </a:lnTo>
                  <a:lnTo>
                    <a:pt x="1601960" y="979749"/>
                  </a:lnTo>
                  <a:lnTo>
                    <a:pt x="1610427" y="933471"/>
                  </a:lnTo>
                  <a:lnTo>
                    <a:pt x="1616275" y="886218"/>
                  </a:lnTo>
                  <a:lnTo>
                    <a:pt x="1619385" y="838707"/>
                  </a:lnTo>
                  <a:lnTo>
                    <a:pt x="1619740" y="791662"/>
                  </a:lnTo>
                  <a:lnTo>
                    <a:pt x="1617408" y="745167"/>
                  </a:lnTo>
                  <a:lnTo>
                    <a:pt x="1612456" y="699305"/>
                  </a:lnTo>
                  <a:lnTo>
                    <a:pt x="1604955" y="654158"/>
                  </a:lnTo>
                  <a:lnTo>
                    <a:pt x="1594972" y="609809"/>
                  </a:lnTo>
                  <a:lnTo>
                    <a:pt x="1582576" y="566341"/>
                  </a:lnTo>
                  <a:lnTo>
                    <a:pt x="1567835" y="523836"/>
                  </a:lnTo>
                  <a:lnTo>
                    <a:pt x="1550818" y="482378"/>
                  </a:lnTo>
                  <a:lnTo>
                    <a:pt x="1531594" y="442050"/>
                  </a:lnTo>
                  <a:lnTo>
                    <a:pt x="1510230" y="402933"/>
                  </a:lnTo>
                  <a:lnTo>
                    <a:pt x="1486795" y="365111"/>
                  </a:lnTo>
                  <a:lnTo>
                    <a:pt x="1461358" y="328666"/>
                  </a:lnTo>
                  <a:lnTo>
                    <a:pt x="1433987" y="293682"/>
                  </a:lnTo>
                  <a:lnTo>
                    <a:pt x="1404751" y="260241"/>
                  </a:lnTo>
                  <a:lnTo>
                    <a:pt x="1373719" y="228426"/>
                  </a:lnTo>
                  <a:lnTo>
                    <a:pt x="1340958" y="198320"/>
                  </a:lnTo>
                  <a:lnTo>
                    <a:pt x="1306537" y="170004"/>
                  </a:lnTo>
                  <a:lnTo>
                    <a:pt x="1270524" y="143564"/>
                  </a:lnTo>
                  <a:lnTo>
                    <a:pt x="1232989" y="119080"/>
                  </a:lnTo>
                  <a:lnTo>
                    <a:pt x="1193999" y="96636"/>
                  </a:lnTo>
                  <a:lnTo>
                    <a:pt x="1153624" y="76314"/>
                  </a:lnTo>
                  <a:lnTo>
                    <a:pt x="1111931" y="58198"/>
                  </a:lnTo>
                  <a:lnTo>
                    <a:pt x="1068989" y="42370"/>
                  </a:lnTo>
                  <a:lnTo>
                    <a:pt x="1024867" y="28912"/>
                  </a:lnTo>
                  <a:lnTo>
                    <a:pt x="979632" y="17909"/>
                  </a:lnTo>
                  <a:lnTo>
                    <a:pt x="933354" y="9442"/>
                  </a:lnTo>
                  <a:lnTo>
                    <a:pt x="886102" y="3594"/>
                  </a:lnTo>
                  <a:lnTo>
                    <a:pt x="848030" y="896"/>
                  </a:lnTo>
                  <a:lnTo>
                    <a:pt x="828955" y="224"/>
                  </a:lnTo>
                  <a:lnTo>
                    <a:pt x="809863" y="0"/>
                  </a:lnTo>
                  <a:close/>
                </a:path>
              </a:pathLst>
            </a:custGeom>
            <a:solidFill>
              <a:srgbClr val="D91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653196" y="2596504"/>
              <a:ext cx="1619885" cy="1619885"/>
            </a:xfrm>
            <a:custGeom>
              <a:avLst/>
              <a:gdLst/>
              <a:ahLst/>
              <a:cxnLst/>
              <a:rect l="l" t="t" r="r" b="b"/>
              <a:pathLst>
                <a:path w="1619884" h="1619885">
                  <a:moveTo>
                    <a:pt x="3464" y="733767"/>
                  </a:moveTo>
                  <a:lnTo>
                    <a:pt x="354" y="781279"/>
                  </a:lnTo>
                  <a:lnTo>
                    <a:pt x="0" y="828324"/>
                  </a:lnTo>
                  <a:lnTo>
                    <a:pt x="2332" y="874819"/>
                  </a:lnTo>
                  <a:lnTo>
                    <a:pt x="7283" y="920682"/>
                  </a:lnTo>
                  <a:lnTo>
                    <a:pt x="14784" y="965829"/>
                  </a:lnTo>
                  <a:lnTo>
                    <a:pt x="24767" y="1010178"/>
                  </a:lnTo>
                  <a:lnTo>
                    <a:pt x="37163" y="1053647"/>
                  </a:lnTo>
                  <a:lnTo>
                    <a:pt x="51904" y="1096152"/>
                  </a:lnTo>
                  <a:lnTo>
                    <a:pt x="68921" y="1137610"/>
                  </a:lnTo>
                  <a:lnTo>
                    <a:pt x="88146" y="1177940"/>
                  </a:lnTo>
                  <a:lnTo>
                    <a:pt x="109510" y="1217057"/>
                  </a:lnTo>
                  <a:lnTo>
                    <a:pt x="132944" y="1254880"/>
                  </a:lnTo>
                  <a:lnTo>
                    <a:pt x="158381" y="1291325"/>
                  </a:lnTo>
                  <a:lnTo>
                    <a:pt x="185752" y="1326310"/>
                  </a:lnTo>
                  <a:lnTo>
                    <a:pt x="214988" y="1359751"/>
                  </a:lnTo>
                  <a:lnTo>
                    <a:pt x="246021" y="1391567"/>
                  </a:lnTo>
                  <a:lnTo>
                    <a:pt x="278782" y="1421674"/>
                  </a:lnTo>
                  <a:lnTo>
                    <a:pt x="313203" y="1449990"/>
                  </a:lnTo>
                  <a:lnTo>
                    <a:pt x="349215" y="1476432"/>
                  </a:lnTo>
                  <a:lnTo>
                    <a:pt x="386751" y="1500916"/>
                  </a:lnTo>
                  <a:lnTo>
                    <a:pt x="425740" y="1523361"/>
                  </a:lnTo>
                  <a:lnTo>
                    <a:pt x="466116" y="1543683"/>
                  </a:lnTo>
                  <a:lnTo>
                    <a:pt x="507809" y="1561799"/>
                  </a:lnTo>
                  <a:lnTo>
                    <a:pt x="550751" y="1577628"/>
                  </a:lnTo>
                  <a:lnTo>
                    <a:pt x="594873" y="1591086"/>
                  </a:lnTo>
                  <a:lnTo>
                    <a:pt x="640107" y="1602089"/>
                  </a:lnTo>
                  <a:lnTo>
                    <a:pt x="686385" y="1610557"/>
                  </a:lnTo>
                  <a:lnTo>
                    <a:pt x="733638" y="1616405"/>
                  </a:lnTo>
                  <a:lnTo>
                    <a:pt x="781151" y="1619515"/>
                  </a:lnTo>
                  <a:lnTo>
                    <a:pt x="828197" y="1619869"/>
                  </a:lnTo>
                  <a:lnTo>
                    <a:pt x="874693" y="1617536"/>
                  </a:lnTo>
                  <a:lnTo>
                    <a:pt x="920556" y="1612585"/>
                  </a:lnTo>
                  <a:lnTo>
                    <a:pt x="965704" y="1605083"/>
                  </a:lnTo>
                  <a:lnTo>
                    <a:pt x="1010054" y="1595100"/>
                  </a:lnTo>
                  <a:lnTo>
                    <a:pt x="1053523" y="1582703"/>
                  </a:lnTo>
                  <a:lnTo>
                    <a:pt x="1096028" y="1567962"/>
                  </a:lnTo>
                  <a:lnTo>
                    <a:pt x="1137487" y="1550945"/>
                  </a:lnTo>
                  <a:lnTo>
                    <a:pt x="1177816" y="1531719"/>
                  </a:lnTo>
                  <a:lnTo>
                    <a:pt x="1216933" y="1510355"/>
                  </a:lnTo>
                  <a:lnTo>
                    <a:pt x="1254756" y="1486919"/>
                  </a:lnTo>
                  <a:lnTo>
                    <a:pt x="1291201" y="1461482"/>
                  </a:lnTo>
                  <a:lnTo>
                    <a:pt x="1326185" y="1434110"/>
                  </a:lnTo>
                  <a:lnTo>
                    <a:pt x="1359626" y="1404874"/>
                  </a:lnTo>
                  <a:lnTo>
                    <a:pt x="1391442" y="1373840"/>
                  </a:lnTo>
                  <a:lnTo>
                    <a:pt x="1421549" y="1341079"/>
                  </a:lnTo>
                  <a:lnTo>
                    <a:pt x="1449864" y="1306657"/>
                  </a:lnTo>
                  <a:lnTo>
                    <a:pt x="1476305" y="1270644"/>
                  </a:lnTo>
                  <a:lnTo>
                    <a:pt x="1500789" y="1233108"/>
                  </a:lnTo>
                  <a:lnTo>
                    <a:pt x="1523233" y="1194118"/>
                  </a:lnTo>
                  <a:lnTo>
                    <a:pt x="1543555" y="1153742"/>
                  </a:lnTo>
                  <a:lnTo>
                    <a:pt x="1561671" y="1112049"/>
                  </a:lnTo>
                  <a:lnTo>
                    <a:pt x="1577499" y="1069106"/>
                  </a:lnTo>
                  <a:lnTo>
                    <a:pt x="1590957" y="1024984"/>
                  </a:lnTo>
                  <a:lnTo>
                    <a:pt x="1601960" y="979749"/>
                  </a:lnTo>
                  <a:lnTo>
                    <a:pt x="1610427" y="933471"/>
                  </a:lnTo>
                  <a:lnTo>
                    <a:pt x="1616275" y="886218"/>
                  </a:lnTo>
                  <a:lnTo>
                    <a:pt x="1619385" y="838707"/>
                  </a:lnTo>
                  <a:lnTo>
                    <a:pt x="1619740" y="791662"/>
                  </a:lnTo>
                  <a:lnTo>
                    <a:pt x="1617408" y="745167"/>
                  </a:lnTo>
                  <a:lnTo>
                    <a:pt x="1612456" y="699305"/>
                  </a:lnTo>
                  <a:lnTo>
                    <a:pt x="1604955" y="654158"/>
                  </a:lnTo>
                  <a:lnTo>
                    <a:pt x="1594972" y="609809"/>
                  </a:lnTo>
                  <a:lnTo>
                    <a:pt x="1582576" y="566341"/>
                  </a:lnTo>
                  <a:lnTo>
                    <a:pt x="1567835" y="523836"/>
                  </a:lnTo>
                  <a:lnTo>
                    <a:pt x="1550818" y="482378"/>
                  </a:lnTo>
                  <a:lnTo>
                    <a:pt x="1531594" y="442050"/>
                  </a:lnTo>
                  <a:lnTo>
                    <a:pt x="1510230" y="402933"/>
                  </a:lnTo>
                  <a:lnTo>
                    <a:pt x="1486795" y="365111"/>
                  </a:lnTo>
                  <a:lnTo>
                    <a:pt x="1461358" y="328666"/>
                  </a:lnTo>
                  <a:lnTo>
                    <a:pt x="1433987" y="293682"/>
                  </a:lnTo>
                  <a:lnTo>
                    <a:pt x="1404751" y="260241"/>
                  </a:lnTo>
                  <a:lnTo>
                    <a:pt x="1373719" y="228426"/>
                  </a:lnTo>
                  <a:lnTo>
                    <a:pt x="1340958" y="198320"/>
                  </a:lnTo>
                  <a:lnTo>
                    <a:pt x="1306537" y="170004"/>
                  </a:lnTo>
                  <a:lnTo>
                    <a:pt x="1270524" y="143564"/>
                  </a:lnTo>
                  <a:lnTo>
                    <a:pt x="1232989" y="119080"/>
                  </a:lnTo>
                  <a:lnTo>
                    <a:pt x="1193999" y="96636"/>
                  </a:lnTo>
                  <a:lnTo>
                    <a:pt x="1153624" y="76314"/>
                  </a:lnTo>
                  <a:lnTo>
                    <a:pt x="1111931" y="58198"/>
                  </a:lnTo>
                  <a:lnTo>
                    <a:pt x="1068989" y="42370"/>
                  </a:lnTo>
                  <a:lnTo>
                    <a:pt x="1024867" y="28912"/>
                  </a:lnTo>
                  <a:lnTo>
                    <a:pt x="979632" y="17909"/>
                  </a:lnTo>
                  <a:lnTo>
                    <a:pt x="933354" y="9442"/>
                  </a:lnTo>
                  <a:lnTo>
                    <a:pt x="886102" y="3594"/>
                  </a:lnTo>
                  <a:lnTo>
                    <a:pt x="848030" y="896"/>
                  </a:lnTo>
                  <a:lnTo>
                    <a:pt x="809863" y="0"/>
                  </a:lnTo>
                  <a:lnTo>
                    <a:pt x="809863" y="202501"/>
                  </a:lnTo>
                  <a:lnTo>
                    <a:pt x="857340" y="204329"/>
                  </a:lnTo>
                  <a:lnTo>
                    <a:pt x="903818" y="209722"/>
                  </a:lnTo>
                  <a:lnTo>
                    <a:pt x="949160" y="218545"/>
                  </a:lnTo>
                  <a:lnTo>
                    <a:pt x="993234" y="230664"/>
                  </a:lnTo>
                  <a:lnTo>
                    <a:pt x="1035902" y="245943"/>
                  </a:lnTo>
                  <a:lnTo>
                    <a:pt x="1077031" y="264247"/>
                  </a:lnTo>
                  <a:lnTo>
                    <a:pt x="1116485" y="285441"/>
                  </a:lnTo>
                  <a:lnTo>
                    <a:pt x="1154129" y="309391"/>
                  </a:lnTo>
                  <a:lnTo>
                    <a:pt x="1189829" y="335960"/>
                  </a:lnTo>
                  <a:lnTo>
                    <a:pt x="1223449" y="365014"/>
                  </a:lnTo>
                  <a:lnTo>
                    <a:pt x="1254853" y="396419"/>
                  </a:lnTo>
                  <a:lnTo>
                    <a:pt x="1283908" y="430038"/>
                  </a:lnTo>
                  <a:lnTo>
                    <a:pt x="1310477" y="465736"/>
                  </a:lnTo>
                  <a:lnTo>
                    <a:pt x="1334427" y="503380"/>
                  </a:lnTo>
                  <a:lnTo>
                    <a:pt x="1355621" y="542833"/>
                  </a:lnTo>
                  <a:lnTo>
                    <a:pt x="1373926" y="583961"/>
                  </a:lnTo>
                  <a:lnTo>
                    <a:pt x="1389205" y="626629"/>
                  </a:lnTo>
                  <a:lnTo>
                    <a:pt x="1401324" y="670700"/>
                  </a:lnTo>
                  <a:lnTo>
                    <a:pt x="1410147" y="716042"/>
                  </a:lnTo>
                  <a:lnTo>
                    <a:pt x="1415540" y="762518"/>
                  </a:lnTo>
                  <a:lnTo>
                    <a:pt x="1417368" y="809993"/>
                  </a:lnTo>
                  <a:lnTo>
                    <a:pt x="1415540" y="857468"/>
                  </a:lnTo>
                  <a:lnTo>
                    <a:pt x="1410147" y="903944"/>
                  </a:lnTo>
                  <a:lnTo>
                    <a:pt x="1401324" y="949286"/>
                  </a:lnTo>
                  <a:lnTo>
                    <a:pt x="1389205" y="993358"/>
                  </a:lnTo>
                  <a:lnTo>
                    <a:pt x="1373926" y="1036026"/>
                  </a:lnTo>
                  <a:lnTo>
                    <a:pt x="1355622" y="1077155"/>
                  </a:lnTo>
                  <a:lnTo>
                    <a:pt x="1334428" y="1116609"/>
                  </a:lnTo>
                  <a:lnTo>
                    <a:pt x="1310478" y="1154253"/>
                  </a:lnTo>
                  <a:lnTo>
                    <a:pt x="1283909" y="1189953"/>
                  </a:lnTo>
                  <a:lnTo>
                    <a:pt x="1254855" y="1223573"/>
                  </a:lnTo>
                  <a:lnTo>
                    <a:pt x="1223450" y="1254978"/>
                  </a:lnTo>
                  <a:lnTo>
                    <a:pt x="1189831" y="1284033"/>
                  </a:lnTo>
                  <a:lnTo>
                    <a:pt x="1154132" y="1310603"/>
                  </a:lnTo>
                  <a:lnTo>
                    <a:pt x="1116489" y="1334554"/>
                  </a:lnTo>
                  <a:lnTo>
                    <a:pt x="1077036" y="1355749"/>
                  </a:lnTo>
                  <a:lnTo>
                    <a:pt x="1035908" y="1374053"/>
                  </a:lnTo>
                  <a:lnTo>
                    <a:pt x="993240" y="1389333"/>
                  </a:lnTo>
                  <a:lnTo>
                    <a:pt x="949168" y="1401452"/>
                  </a:lnTo>
                  <a:lnTo>
                    <a:pt x="903827" y="1410276"/>
                  </a:lnTo>
                  <a:lnTo>
                    <a:pt x="857351" y="1415669"/>
                  </a:lnTo>
                  <a:lnTo>
                    <a:pt x="809876" y="1417497"/>
                  </a:lnTo>
                  <a:lnTo>
                    <a:pt x="762399" y="1415670"/>
                  </a:lnTo>
                  <a:lnTo>
                    <a:pt x="715922" y="1410276"/>
                  </a:lnTo>
                  <a:lnTo>
                    <a:pt x="670579" y="1401453"/>
                  </a:lnTo>
                  <a:lnTo>
                    <a:pt x="626506" y="1389334"/>
                  </a:lnTo>
                  <a:lnTo>
                    <a:pt x="583837" y="1374055"/>
                  </a:lnTo>
                  <a:lnTo>
                    <a:pt x="542708" y="1355751"/>
                  </a:lnTo>
                  <a:lnTo>
                    <a:pt x="503254" y="1334556"/>
                  </a:lnTo>
                  <a:lnTo>
                    <a:pt x="465610" y="1310607"/>
                  </a:lnTo>
                  <a:lnTo>
                    <a:pt x="429911" y="1284037"/>
                  </a:lnTo>
                  <a:lnTo>
                    <a:pt x="396291" y="1254983"/>
                  </a:lnTo>
                  <a:lnTo>
                    <a:pt x="364886" y="1223578"/>
                  </a:lnTo>
                  <a:lnTo>
                    <a:pt x="335832" y="1189958"/>
                  </a:lnTo>
                  <a:lnTo>
                    <a:pt x="309262" y="1154259"/>
                  </a:lnTo>
                  <a:lnTo>
                    <a:pt x="285312" y="1116615"/>
                  </a:lnTo>
                  <a:lnTo>
                    <a:pt x="264118" y="1077160"/>
                  </a:lnTo>
                  <a:lnTo>
                    <a:pt x="245814" y="1036032"/>
                  </a:lnTo>
                  <a:lnTo>
                    <a:pt x="230535" y="993363"/>
                  </a:lnTo>
                  <a:lnTo>
                    <a:pt x="218416" y="949290"/>
                  </a:lnTo>
                  <a:lnTo>
                    <a:pt x="209592" y="903947"/>
                  </a:lnTo>
                  <a:lnTo>
                    <a:pt x="204199" y="857470"/>
                  </a:lnTo>
                  <a:lnTo>
                    <a:pt x="202372" y="809993"/>
                  </a:lnTo>
                  <a:lnTo>
                    <a:pt x="202540" y="795680"/>
                  </a:lnTo>
                  <a:lnTo>
                    <a:pt x="203046" y="781378"/>
                  </a:lnTo>
                  <a:lnTo>
                    <a:pt x="203888" y="767093"/>
                  </a:lnTo>
                  <a:lnTo>
                    <a:pt x="205064" y="752830"/>
                  </a:lnTo>
                  <a:lnTo>
                    <a:pt x="3464" y="733767"/>
                  </a:lnTo>
                  <a:close/>
                </a:path>
              </a:pathLst>
            </a:custGeom>
            <a:ln w="18288">
              <a:solidFill>
                <a:srgbClr val="A20B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656665" y="2596499"/>
              <a:ext cx="806450" cy="753110"/>
            </a:xfrm>
            <a:custGeom>
              <a:avLst/>
              <a:gdLst/>
              <a:ahLst/>
              <a:cxnLst/>
              <a:rect l="l" t="t" r="r" b="b"/>
              <a:pathLst>
                <a:path w="806450" h="753110">
                  <a:moveTo>
                    <a:pt x="806399" y="0"/>
                  </a:moveTo>
                  <a:lnTo>
                    <a:pt x="758507" y="1397"/>
                  </a:lnTo>
                  <a:lnTo>
                    <a:pt x="711306" y="5541"/>
                  </a:lnTo>
                  <a:lnTo>
                    <a:pt x="664879" y="12355"/>
                  </a:lnTo>
                  <a:lnTo>
                    <a:pt x="619307" y="21766"/>
                  </a:lnTo>
                  <a:lnTo>
                    <a:pt x="574673" y="33697"/>
                  </a:lnTo>
                  <a:lnTo>
                    <a:pt x="531060" y="48074"/>
                  </a:lnTo>
                  <a:lnTo>
                    <a:pt x="488549" y="64821"/>
                  </a:lnTo>
                  <a:lnTo>
                    <a:pt x="447224" y="83865"/>
                  </a:lnTo>
                  <a:lnTo>
                    <a:pt x="407167" y="105130"/>
                  </a:lnTo>
                  <a:lnTo>
                    <a:pt x="368459" y="128540"/>
                  </a:lnTo>
                  <a:lnTo>
                    <a:pt x="331185" y="154022"/>
                  </a:lnTo>
                  <a:lnTo>
                    <a:pt x="295425" y="181499"/>
                  </a:lnTo>
                  <a:lnTo>
                    <a:pt x="261262" y="210897"/>
                  </a:lnTo>
                  <a:lnTo>
                    <a:pt x="228780" y="242142"/>
                  </a:lnTo>
                  <a:lnTo>
                    <a:pt x="198059" y="275157"/>
                  </a:lnTo>
                  <a:lnTo>
                    <a:pt x="169183" y="309868"/>
                  </a:lnTo>
                  <a:lnTo>
                    <a:pt x="142233" y="346201"/>
                  </a:lnTo>
                  <a:lnTo>
                    <a:pt x="117294" y="384079"/>
                  </a:lnTo>
                  <a:lnTo>
                    <a:pt x="94446" y="423429"/>
                  </a:lnTo>
                  <a:lnTo>
                    <a:pt x="73772" y="464174"/>
                  </a:lnTo>
                  <a:lnTo>
                    <a:pt x="55354" y="506241"/>
                  </a:lnTo>
                  <a:lnTo>
                    <a:pt x="39276" y="549554"/>
                  </a:lnTo>
                  <a:lnTo>
                    <a:pt x="25619" y="594038"/>
                  </a:lnTo>
                  <a:lnTo>
                    <a:pt x="14465" y="639618"/>
                  </a:lnTo>
                  <a:lnTo>
                    <a:pt x="5898" y="686220"/>
                  </a:lnTo>
                  <a:lnTo>
                    <a:pt x="0" y="733767"/>
                  </a:lnTo>
                  <a:lnTo>
                    <a:pt x="201599" y="752830"/>
                  </a:lnTo>
                  <a:lnTo>
                    <a:pt x="208161" y="704207"/>
                  </a:lnTo>
                  <a:lnTo>
                    <a:pt x="218428" y="656951"/>
                  </a:lnTo>
                  <a:lnTo>
                    <a:pt x="232242" y="611207"/>
                  </a:lnTo>
                  <a:lnTo>
                    <a:pt x="249444" y="567119"/>
                  </a:lnTo>
                  <a:lnTo>
                    <a:pt x="269876" y="524831"/>
                  </a:lnTo>
                  <a:lnTo>
                    <a:pt x="293380" y="484487"/>
                  </a:lnTo>
                  <a:lnTo>
                    <a:pt x="319798" y="446232"/>
                  </a:lnTo>
                  <a:lnTo>
                    <a:pt x="348970" y="410209"/>
                  </a:lnTo>
                  <a:lnTo>
                    <a:pt x="380739" y="376562"/>
                  </a:lnTo>
                  <a:lnTo>
                    <a:pt x="414946" y="345436"/>
                  </a:lnTo>
                  <a:lnTo>
                    <a:pt x="451433" y="316974"/>
                  </a:lnTo>
                  <a:lnTo>
                    <a:pt x="490042" y="291321"/>
                  </a:lnTo>
                  <a:lnTo>
                    <a:pt x="530613" y="268621"/>
                  </a:lnTo>
                  <a:lnTo>
                    <a:pt x="572990" y="249018"/>
                  </a:lnTo>
                  <a:lnTo>
                    <a:pt x="617012" y="232656"/>
                  </a:lnTo>
                  <a:lnTo>
                    <a:pt x="662523" y="219680"/>
                  </a:lnTo>
                  <a:lnTo>
                    <a:pt x="709363" y="210232"/>
                  </a:lnTo>
                  <a:lnTo>
                    <a:pt x="757374" y="204458"/>
                  </a:lnTo>
                  <a:lnTo>
                    <a:pt x="806399" y="202501"/>
                  </a:lnTo>
                  <a:lnTo>
                    <a:pt x="8063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656665" y="2596499"/>
              <a:ext cx="806450" cy="753110"/>
            </a:xfrm>
            <a:custGeom>
              <a:avLst/>
              <a:gdLst/>
              <a:ahLst/>
              <a:cxnLst/>
              <a:rect l="l" t="t" r="r" b="b"/>
              <a:pathLst>
                <a:path w="806450" h="753110">
                  <a:moveTo>
                    <a:pt x="806399" y="0"/>
                  </a:moveTo>
                  <a:lnTo>
                    <a:pt x="758507" y="1397"/>
                  </a:lnTo>
                  <a:lnTo>
                    <a:pt x="711306" y="5541"/>
                  </a:lnTo>
                  <a:lnTo>
                    <a:pt x="664879" y="12355"/>
                  </a:lnTo>
                  <a:lnTo>
                    <a:pt x="619307" y="21766"/>
                  </a:lnTo>
                  <a:lnTo>
                    <a:pt x="574673" y="33697"/>
                  </a:lnTo>
                  <a:lnTo>
                    <a:pt x="531060" y="48074"/>
                  </a:lnTo>
                  <a:lnTo>
                    <a:pt x="488549" y="64821"/>
                  </a:lnTo>
                  <a:lnTo>
                    <a:pt x="447224" y="83865"/>
                  </a:lnTo>
                  <a:lnTo>
                    <a:pt x="407167" y="105130"/>
                  </a:lnTo>
                  <a:lnTo>
                    <a:pt x="368459" y="128540"/>
                  </a:lnTo>
                  <a:lnTo>
                    <a:pt x="331185" y="154022"/>
                  </a:lnTo>
                  <a:lnTo>
                    <a:pt x="295425" y="181499"/>
                  </a:lnTo>
                  <a:lnTo>
                    <a:pt x="261262" y="210897"/>
                  </a:lnTo>
                  <a:lnTo>
                    <a:pt x="228780" y="242142"/>
                  </a:lnTo>
                  <a:lnTo>
                    <a:pt x="198059" y="275157"/>
                  </a:lnTo>
                  <a:lnTo>
                    <a:pt x="169183" y="309868"/>
                  </a:lnTo>
                  <a:lnTo>
                    <a:pt x="142233" y="346201"/>
                  </a:lnTo>
                  <a:lnTo>
                    <a:pt x="117294" y="384079"/>
                  </a:lnTo>
                  <a:lnTo>
                    <a:pt x="94446" y="423429"/>
                  </a:lnTo>
                  <a:lnTo>
                    <a:pt x="73772" y="464174"/>
                  </a:lnTo>
                  <a:lnTo>
                    <a:pt x="55354" y="506241"/>
                  </a:lnTo>
                  <a:lnTo>
                    <a:pt x="39276" y="549554"/>
                  </a:lnTo>
                  <a:lnTo>
                    <a:pt x="25619" y="594038"/>
                  </a:lnTo>
                  <a:lnTo>
                    <a:pt x="14465" y="639618"/>
                  </a:lnTo>
                  <a:lnTo>
                    <a:pt x="5898" y="686220"/>
                  </a:lnTo>
                  <a:lnTo>
                    <a:pt x="0" y="733767"/>
                  </a:lnTo>
                  <a:lnTo>
                    <a:pt x="201599" y="752830"/>
                  </a:lnTo>
                  <a:lnTo>
                    <a:pt x="208161" y="704207"/>
                  </a:lnTo>
                  <a:lnTo>
                    <a:pt x="218428" y="656951"/>
                  </a:lnTo>
                  <a:lnTo>
                    <a:pt x="232242" y="611207"/>
                  </a:lnTo>
                  <a:lnTo>
                    <a:pt x="249444" y="567119"/>
                  </a:lnTo>
                  <a:lnTo>
                    <a:pt x="269876" y="524831"/>
                  </a:lnTo>
                  <a:lnTo>
                    <a:pt x="293380" y="484487"/>
                  </a:lnTo>
                  <a:lnTo>
                    <a:pt x="319798" y="446232"/>
                  </a:lnTo>
                  <a:lnTo>
                    <a:pt x="348970" y="410209"/>
                  </a:lnTo>
                  <a:lnTo>
                    <a:pt x="380739" y="376562"/>
                  </a:lnTo>
                  <a:lnTo>
                    <a:pt x="414946" y="345436"/>
                  </a:lnTo>
                  <a:lnTo>
                    <a:pt x="451433" y="316974"/>
                  </a:lnTo>
                  <a:lnTo>
                    <a:pt x="490042" y="291321"/>
                  </a:lnTo>
                  <a:lnTo>
                    <a:pt x="530613" y="268621"/>
                  </a:lnTo>
                  <a:lnTo>
                    <a:pt x="572990" y="249018"/>
                  </a:lnTo>
                  <a:lnTo>
                    <a:pt x="617012" y="232656"/>
                  </a:lnTo>
                  <a:lnTo>
                    <a:pt x="662523" y="219680"/>
                  </a:lnTo>
                  <a:lnTo>
                    <a:pt x="709363" y="210232"/>
                  </a:lnTo>
                  <a:lnTo>
                    <a:pt x="757374" y="204458"/>
                  </a:lnTo>
                  <a:lnTo>
                    <a:pt x="806399" y="202501"/>
                  </a:lnTo>
                  <a:lnTo>
                    <a:pt x="806399" y="0"/>
                  </a:lnTo>
                  <a:close/>
                </a:path>
              </a:pathLst>
            </a:custGeom>
            <a:ln w="18288">
              <a:solidFill>
                <a:srgbClr val="A20B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7608792" y="4289836"/>
            <a:ext cx="1771014" cy="970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945"/>
              </a:lnSpc>
              <a:spcBef>
                <a:spcPts val="100"/>
              </a:spcBef>
            </a:pPr>
            <a:r>
              <a:rPr sz="1800" b="1" spc="-15" dirty="0">
                <a:latin typeface="Arial Unicode MS"/>
                <a:cs typeface="Arial Unicode MS"/>
              </a:rPr>
              <a:t>dintre </a:t>
            </a:r>
            <a:r>
              <a:rPr sz="1800" b="1" spc="-20" dirty="0">
                <a:latin typeface="Arial Unicode MS"/>
                <a:cs typeface="Arial Unicode MS"/>
              </a:rPr>
              <a:t>pacienţi</a:t>
            </a:r>
            <a:r>
              <a:rPr sz="1800" b="1" spc="-200" dirty="0">
                <a:latin typeface="Arial Unicode MS"/>
                <a:cs typeface="Arial Unicode MS"/>
              </a:rPr>
              <a:t> </a:t>
            </a:r>
            <a:r>
              <a:rPr sz="1800" b="1" spc="-25" dirty="0">
                <a:latin typeface="Arial Unicode MS"/>
                <a:cs typeface="Arial Unicode MS"/>
              </a:rPr>
              <a:t>au</a:t>
            </a:r>
            <a:endParaRPr sz="1800">
              <a:latin typeface="Arial Unicode MS"/>
              <a:cs typeface="Arial Unicode MS"/>
            </a:endParaRPr>
          </a:p>
          <a:p>
            <a:pPr marL="264795" marR="257175" algn="ctr">
              <a:lnSpc>
                <a:spcPct val="87100"/>
              </a:lnSpc>
              <a:spcBef>
                <a:spcPts val="60"/>
              </a:spcBef>
            </a:pPr>
            <a:r>
              <a:rPr sz="1800" b="1" spc="-20" dirty="0">
                <a:latin typeface="Arial Unicode MS"/>
                <a:cs typeface="Arial Unicode MS"/>
              </a:rPr>
              <a:t>prezentat</a:t>
            </a:r>
            <a:r>
              <a:rPr sz="1800" b="1" spc="-155" dirty="0">
                <a:latin typeface="Arial Unicode MS"/>
                <a:cs typeface="Arial Unicode MS"/>
              </a:rPr>
              <a:t> </a:t>
            </a:r>
            <a:r>
              <a:rPr sz="1800" b="1" spc="-25" dirty="0">
                <a:latin typeface="Arial Unicode MS"/>
                <a:cs typeface="Arial Unicode MS"/>
              </a:rPr>
              <a:t>un  </a:t>
            </a:r>
            <a:r>
              <a:rPr sz="1800" b="1" spc="-20" dirty="0">
                <a:latin typeface="Arial Unicode MS"/>
                <a:cs typeface="Arial Unicode MS"/>
              </a:rPr>
              <a:t>răspuns</a:t>
            </a:r>
            <a:r>
              <a:rPr sz="1800" spc="-30" baseline="25462" dirty="0">
                <a:latin typeface="Arial Unicode MS"/>
                <a:cs typeface="Arial Unicode MS"/>
              </a:rPr>
              <a:t>†  </a:t>
            </a:r>
            <a:r>
              <a:rPr sz="1600" spc="-20" dirty="0">
                <a:latin typeface="Arial Unicode MS"/>
                <a:cs typeface="Arial Unicode MS"/>
              </a:rPr>
              <a:t>(n=461/603)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964654" y="3143973"/>
            <a:ext cx="9893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85" dirty="0">
                <a:solidFill>
                  <a:srgbClr val="D91046"/>
                </a:solidFill>
                <a:latin typeface="Arial Unicode MS"/>
                <a:cs typeface="Arial Unicode MS"/>
              </a:rPr>
              <a:t>76</a:t>
            </a:r>
            <a:r>
              <a:rPr sz="2800" b="1" spc="-100" dirty="0">
                <a:solidFill>
                  <a:srgbClr val="D91046"/>
                </a:solidFill>
                <a:latin typeface="Arial Unicode MS"/>
                <a:cs typeface="Arial Unicode MS"/>
              </a:rPr>
              <a:t>,5</a:t>
            </a:r>
            <a:r>
              <a:rPr sz="2800" b="1" spc="-5" dirty="0">
                <a:solidFill>
                  <a:srgbClr val="D91046"/>
                </a:solidFill>
                <a:latin typeface="Arial Unicode MS"/>
                <a:cs typeface="Arial Unicode MS"/>
              </a:rPr>
              <a:t>%</a:t>
            </a:r>
            <a:endParaRPr sz="2800">
              <a:latin typeface="Arial Unicode MS"/>
              <a:cs typeface="Arial Unicode MS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9869415" y="2592343"/>
            <a:ext cx="1638935" cy="1638935"/>
            <a:chOff x="9869415" y="2592343"/>
            <a:chExt cx="1638935" cy="1638935"/>
          </a:xfrm>
        </p:grpSpPr>
        <p:sp>
          <p:nvSpPr>
            <p:cNvPr id="55" name="object 55"/>
            <p:cNvSpPr/>
            <p:nvPr/>
          </p:nvSpPr>
          <p:spPr>
            <a:xfrm>
              <a:off x="10289508" y="2601556"/>
              <a:ext cx="1209675" cy="1620520"/>
            </a:xfrm>
            <a:custGeom>
              <a:avLst/>
              <a:gdLst/>
              <a:ahLst/>
              <a:cxnLst/>
              <a:rect l="l" t="t" r="r" b="b"/>
              <a:pathLst>
                <a:path w="1209675" h="1620520">
                  <a:moveTo>
                    <a:pt x="399110" y="0"/>
                  </a:moveTo>
                  <a:lnTo>
                    <a:pt x="399110" y="202488"/>
                  </a:lnTo>
                  <a:lnTo>
                    <a:pt x="446585" y="204316"/>
                  </a:lnTo>
                  <a:lnTo>
                    <a:pt x="493061" y="209709"/>
                  </a:lnTo>
                  <a:lnTo>
                    <a:pt x="538402" y="218533"/>
                  </a:lnTo>
                  <a:lnTo>
                    <a:pt x="582474" y="230653"/>
                  </a:lnTo>
                  <a:lnTo>
                    <a:pt x="625141" y="245932"/>
                  </a:lnTo>
                  <a:lnTo>
                    <a:pt x="666269" y="264237"/>
                  </a:lnTo>
                  <a:lnTo>
                    <a:pt x="705723" y="285432"/>
                  </a:lnTo>
                  <a:lnTo>
                    <a:pt x="743366" y="309382"/>
                  </a:lnTo>
                  <a:lnTo>
                    <a:pt x="779065" y="335952"/>
                  </a:lnTo>
                  <a:lnTo>
                    <a:pt x="812684" y="365008"/>
                  </a:lnTo>
                  <a:lnTo>
                    <a:pt x="844088" y="396413"/>
                  </a:lnTo>
                  <a:lnTo>
                    <a:pt x="873142" y="430033"/>
                  </a:lnTo>
                  <a:lnTo>
                    <a:pt x="899712" y="465732"/>
                  </a:lnTo>
                  <a:lnTo>
                    <a:pt x="923661" y="503377"/>
                  </a:lnTo>
                  <a:lnTo>
                    <a:pt x="944855" y="542831"/>
                  </a:lnTo>
                  <a:lnTo>
                    <a:pt x="963160" y="583959"/>
                  </a:lnTo>
                  <a:lnTo>
                    <a:pt x="978438" y="626627"/>
                  </a:lnTo>
                  <a:lnTo>
                    <a:pt x="990557" y="670700"/>
                  </a:lnTo>
                  <a:lnTo>
                    <a:pt x="999381" y="716042"/>
                  </a:lnTo>
                  <a:lnTo>
                    <a:pt x="1004774" y="762518"/>
                  </a:lnTo>
                  <a:lnTo>
                    <a:pt x="1006602" y="809993"/>
                  </a:lnTo>
                  <a:lnTo>
                    <a:pt x="1004775" y="857468"/>
                  </a:lnTo>
                  <a:lnTo>
                    <a:pt x="999384" y="903944"/>
                  </a:lnTo>
                  <a:lnTo>
                    <a:pt x="990561" y="949286"/>
                  </a:lnTo>
                  <a:lnTo>
                    <a:pt x="978443" y="993358"/>
                  </a:lnTo>
                  <a:lnTo>
                    <a:pt x="963165" y="1036026"/>
                  </a:lnTo>
                  <a:lnTo>
                    <a:pt x="944861" y="1077155"/>
                  </a:lnTo>
                  <a:lnTo>
                    <a:pt x="923667" y="1116609"/>
                  </a:lnTo>
                  <a:lnTo>
                    <a:pt x="899717" y="1154253"/>
                  </a:lnTo>
                  <a:lnTo>
                    <a:pt x="873148" y="1189953"/>
                  </a:lnTo>
                  <a:lnTo>
                    <a:pt x="844093" y="1223573"/>
                  </a:lnTo>
                  <a:lnTo>
                    <a:pt x="812688" y="1254978"/>
                  </a:lnTo>
                  <a:lnTo>
                    <a:pt x="779069" y="1284033"/>
                  </a:lnTo>
                  <a:lnTo>
                    <a:pt x="743369" y="1310603"/>
                  </a:lnTo>
                  <a:lnTo>
                    <a:pt x="705725" y="1334554"/>
                  </a:lnTo>
                  <a:lnTo>
                    <a:pt x="666271" y="1355749"/>
                  </a:lnTo>
                  <a:lnTo>
                    <a:pt x="625143" y="1374053"/>
                  </a:lnTo>
                  <a:lnTo>
                    <a:pt x="582475" y="1389333"/>
                  </a:lnTo>
                  <a:lnTo>
                    <a:pt x="538403" y="1401452"/>
                  </a:lnTo>
                  <a:lnTo>
                    <a:pt x="493061" y="1410276"/>
                  </a:lnTo>
                  <a:lnTo>
                    <a:pt x="446585" y="1415669"/>
                  </a:lnTo>
                  <a:lnTo>
                    <a:pt x="399110" y="1417497"/>
                  </a:lnTo>
                  <a:lnTo>
                    <a:pt x="346848" y="1415245"/>
                  </a:lnTo>
                  <a:lnTo>
                    <a:pt x="295164" y="1408537"/>
                  </a:lnTo>
                  <a:lnTo>
                    <a:pt x="244336" y="1397447"/>
                  </a:lnTo>
                  <a:lnTo>
                    <a:pt x="194644" y="1382050"/>
                  </a:lnTo>
                  <a:lnTo>
                    <a:pt x="146367" y="1362420"/>
                  </a:lnTo>
                  <a:lnTo>
                    <a:pt x="99783" y="1338630"/>
                  </a:lnTo>
                  <a:lnTo>
                    <a:pt x="0" y="1514843"/>
                  </a:lnTo>
                  <a:lnTo>
                    <a:pt x="42093" y="1537097"/>
                  </a:lnTo>
                  <a:lnTo>
                    <a:pt x="84885" y="1556645"/>
                  </a:lnTo>
                  <a:lnTo>
                    <a:pt x="128275" y="1573516"/>
                  </a:lnTo>
                  <a:lnTo>
                    <a:pt x="172157" y="1587739"/>
                  </a:lnTo>
                  <a:lnTo>
                    <a:pt x="216428" y="1599342"/>
                  </a:lnTo>
                  <a:lnTo>
                    <a:pt x="260985" y="1608354"/>
                  </a:lnTo>
                  <a:lnTo>
                    <a:pt x="305724" y="1614804"/>
                  </a:lnTo>
                  <a:lnTo>
                    <a:pt x="350542" y="1618719"/>
                  </a:lnTo>
                  <a:lnTo>
                    <a:pt x="395335" y="1620130"/>
                  </a:lnTo>
                  <a:lnTo>
                    <a:pt x="439999" y="1619064"/>
                  </a:lnTo>
                  <a:lnTo>
                    <a:pt x="484432" y="1615551"/>
                  </a:lnTo>
                  <a:lnTo>
                    <a:pt x="528529" y="1609618"/>
                  </a:lnTo>
                  <a:lnTo>
                    <a:pt x="572187" y="1601296"/>
                  </a:lnTo>
                  <a:lnTo>
                    <a:pt x="615302" y="1590611"/>
                  </a:lnTo>
                  <a:lnTo>
                    <a:pt x="657771" y="1577593"/>
                  </a:lnTo>
                  <a:lnTo>
                    <a:pt x="699490" y="1562271"/>
                  </a:lnTo>
                  <a:lnTo>
                    <a:pt x="740357" y="1544674"/>
                  </a:lnTo>
                  <a:lnTo>
                    <a:pt x="780266" y="1524829"/>
                  </a:lnTo>
                  <a:lnTo>
                    <a:pt x="819115" y="1502766"/>
                  </a:lnTo>
                  <a:lnTo>
                    <a:pt x="856800" y="1478513"/>
                  </a:lnTo>
                  <a:lnTo>
                    <a:pt x="893218" y="1452099"/>
                  </a:lnTo>
                  <a:lnTo>
                    <a:pt x="928265" y="1423553"/>
                  </a:lnTo>
                  <a:lnTo>
                    <a:pt x="961838" y="1392903"/>
                  </a:lnTo>
                  <a:lnTo>
                    <a:pt x="993832" y="1360179"/>
                  </a:lnTo>
                  <a:lnTo>
                    <a:pt x="1024145" y="1325407"/>
                  </a:lnTo>
                  <a:lnTo>
                    <a:pt x="1052673" y="1288619"/>
                  </a:lnTo>
                  <a:lnTo>
                    <a:pt x="1079313" y="1249841"/>
                  </a:lnTo>
                  <a:lnTo>
                    <a:pt x="1103960" y="1209103"/>
                  </a:lnTo>
                  <a:lnTo>
                    <a:pt x="1126214" y="1167010"/>
                  </a:lnTo>
                  <a:lnTo>
                    <a:pt x="1145762" y="1124217"/>
                  </a:lnTo>
                  <a:lnTo>
                    <a:pt x="1162633" y="1080828"/>
                  </a:lnTo>
                  <a:lnTo>
                    <a:pt x="1176856" y="1036946"/>
                  </a:lnTo>
                  <a:lnTo>
                    <a:pt x="1188459" y="992674"/>
                  </a:lnTo>
                  <a:lnTo>
                    <a:pt x="1197471" y="948117"/>
                  </a:lnTo>
                  <a:lnTo>
                    <a:pt x="1203921" y="903378"/>
                  </a:lnTo>
                  <a:lnTo>
                    <a:pt x="1207836" y="858560"/>
                  </a:lnTo>
                  <a:lnTo>
                    <a:pt x="1209247" y="813768"/>
                  </a:lnTo>
                  <a:lnTo>
                    <a:pt x="1208181" y="769103"/>
                  </a:lnTo>
                  <a:lnTo>
                    <a:pt x="1204668" y="724671"/>
                  </a:lnTo>
                  <a:lnTo>
                    <a:pt x="1198735" y="680574"/>
                  </a:lnTo>
                  <a:lnTo>
                    <a:pt x="1190413" y="636916"/>
                  </a:lnTo>
                  <a:lnTo>
                    <a:pt x="1179728" y="593801"/>
                  </a:lnTo>
                  <a:lnTo>
                    <a:pt x="1166710" y="551332"/>
                  </a:lnTo>
                  <a:lnTo>
                    <a:pt x="1151388" y="509612"/>
                  </a:lnTo>
                  <a:lnTo>
                    <a:pt x="1133791" y="468746"/>
                  </a:lnTo>
                  <a:lnTo>
                    <a:pt x="1113946" y="428837"/>
                  </a:lnTo>
                  <a:lnTo>
                    <a:pt x="1091883" y="389987"/>
                  </a:lnTo>
                  <a:lnTo>
                    <a:pt x="1067630" y="352302"/>
                  </a:lnTo>
                  <a:lnTo>
                    <a:pt x="1041216" y="315884"/>
                  </a:lnTo>
                  <a:lnTo>
                    <a:pt x="1012670" y="280837"/>
                  </a:lnTo>
                  <a:lnTo>
                    <a:pt x="982020" y="247265"/>
                  </a:lnTo>
                  <a:lnTo>
                    <a:pt x="949295" y="215270"/>
                  </a:lnTo>
                  <a:lnTo>
                    <a:pt x="914524" y="184957"/>
                  </a:lnTo>
                  <a:lnTo>
                    <a:pt x="877736" y="156429"/>
                  </a:lnTo>
                  <a:lnTo>
                    <a:pt x="838958" y="129790"/>
                  </a:lnTo>
                  <a:lnTo>
                    <a:pt x="798220" y="105143"/>
                  </a:lnTo>
                  <a:lnTo>
                    <a:pt x="751858" y="80837"/>
                  </a:lnTo>
                  <a:lnTo>
                    <a:pt x="704175" y="59637"/>
                  </a:lnTo>
                  <a:lnTo>
                    <a:pt x="655326" y="41586"/>
                  </a:lnTo>
                  <a:lnTo>
                    <a:pt x="605470" y="26725"/>
                  </a:lnTo>
                  <a:lnTo>
                    <a:pt x="554764" y="15094"/>
                  </a:lnTo>
                  <a:lnTo>
                    <a:pt x="503363" y="6736"/>
                  </a:lnTo>
                  <a:lnTo>
                    <a:pt x="451426" y="1690"/>
                  </a:lnTo>
                  <a:lnTo>
                    <a:pt x="399110" y="0"/>
                  </a:lnTo>
                  <a:close/>
                </a:path>
              </a:pathLst>
            </a:custGeom>
            <a:solidFill>
              <a:srgbClr val="D91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0289508" y="2601556"/>
              <a:ext cx="1209675" cy="1620520"/>
            </a:xfrm>
            <a:custGeom>
              <a:avLst/>
              <a:gdLst/>
              <a:ahLst/>
              <a:cxnLst/>
              <a:rect l="l" t="t" r="r" b="b"/>
              <a:pathLst>
                <a:path w="1209675" h="1620520">
                  <a:moveTo>
                    <a:pt x="0" y="1514843"/>
                  </a:moveTo>
                  <a:lnTo>
                    <a:pt x="42093" y="1537097"/>
                  </a:lnTo>
                  <a:lnTo>
                    <a:pt x="84885" y="1556645"/>
                  </a:lnTo>
                  <a:lnTo>
                    <a:pt x="128275" y="1573516"/>
                  </a:lnTo>
                  <a:lnTo>
                    <a:pt x="172157" y="1587739"/>
                  </a:lnTo>
                  <a:lnTo>
                    <a:pt x="216428" y="1599342"/>
                  </a:lnTo>
                  <a:lnTo>
                    <a:pt x="260985" y="1608354"/>
                  </a:lnTo>
                  <a:lnTo>
                    <a:pt x="305724" y="1614804"/>
                  </a:lnTo>
                  <a:lnTo>
                    <a:pt x="350542" y="1618719"/>
                  </a:lnTo>
                  <a:lnTo>
                    <a:pt x="395335" y="1620130"/>
                  </a:lnTo>
                  <a:lnTo>
                    <a:pt x="439999" y="1619064"/>
                  </a:lnTo>
                  <a:lnTo>
                    <a:pt x="484432" y="1615551"/>
                  </a:lnTo>
                  <a:lnTo>
                    <a:pt x="528529" y="1609618"/>
                  </a:lnTo>
                  <a:lnTo>
                    <a:pt x="572187" y="1601296"/>
                  </a:lnTo>
                  <a:lnTo>
                    <a:pt x="615302" y="1590611"/>
                  </a:lnTo>
                  <a:lnTo>
                    <a:pt x="657771" y="1577593"/>
                  </a:lnTo>
                  <a:lnTo>
                    <a:pt x="699490" y="1562271"/>
                  </a:lnTo>
                  <a:lnTo>
                    <a:pt x="740357" y="1544674"/>
                  </a:lnTo>
                  <a:lnTo>
                    <a:pt x="780266" y="1524829"/>
                  </a:lnTo>
                  <a:lnTo>
                    <a:pt x="819115" y="1502766"/>
                  </a:lnTo>
                  <a:lnTo>
                    <a:pt x="856800" y="1478513"/>
                  </a:lnTo>
                  <a:lnTo>
                    <a:pt x="893218" y="1452099"/>
                  </a:lnTo>
                  <a:lnTo>
                    <a:pt x="928265" y="1423553"/>
                  </a:lnTo>
                  <a:lnTo>
                    <a:pt x="961838" y="1392903"/>
                  </a:lnTo>
                  <a:lnTo>
                    <a:pt x="993832" y="1360179"/>
                  </a:lnTo>
                  <a:lnTo>
                    <a:pt x="1024145" y="1325407"/>
                  </a:lnTo>
                  <a:lnTo>
                    <a:pt x="1052673" y="1288619"/>
                  </a:lnTo>
                  <a:lnTo>
                    <a:pt x="1079313" y="1249841"/>
                  </a:lnTo>
                  <a:lnTo>
                    <a:pt x="1103960" y="1209103"/>
                  </a:lnTo>
                  <a:lnTo>
                    <a:pt x="1126214" y="1167010"/>
                  </a:lnTo>
                  <a:lnTo>
                    <a:pt x="1145762" y="1124217"/>
                  </a:lnTo>
                  <a:lnTo>
                    <a:pt x="1162633" y="1080828"/>
                  </a:lnTo>
                  <a:lnTo>
                    <a:pt x="1176856" y="1036946"/>
                  </a:lnTo>
                  <a:lnTo>
                    <a:pt x="1188459" y="992674"/>
                  </a:lnTo>
                  <a:lnTo>
                    <a:pt x="1197471" y="948117"/>
                  </a:lnTo>
                  <a:lnTo>
                    <a:pt x="1203921" y="903378"/>
                  </a:lnTo>
                  <a:lnTo>
                    <a:pt x="1207836" y="858560"/>
                  </a:lnTo>
                  <a:lnTo>
                    <a:pt x="1209247" y="813768"/>
                  </a:lnTo>
                  <a:lnTo>
                    <a:pt x="1208181" y="769103"/>
                  </a:lnTo>
                  <a:lnTo>
                    <a:pt x="1204668" y="724671"/>
                  </a:lnTo>
                  <a:lnTo>
                    <a:pt x="1198735" y="680574"/>
                  </a:lnTo>
                  <a:lnTo>
                    <a:pt x="1190413" y="636916"/>
                  </a:lnTo>
                  <a:lnTo>
                    <a:pt x="1179728" y="593801"/>
                  </a:lnTo>
                  <a:lnTo>
                    <a:pt x="1166710" y="551332"/>
                  </a:lnTo>
                  <a:lnTo>
                    <a:pt x="1151388" y="509612"/>
                  </a:lnTo>
                  <a:lnTo>
                    <a:pt x="1133791" y="468746"/>
                  </a:lnTo>
                  <a:lnTo>
                    <a:pt x="1113946" y="428837"/>
                  </a:lnTo>
                  <a:lnTo>
                    <a:pt x="1091883" y="389987"/>
                  </a:lnTo>
                  <a:lnTo>
                    <a:pt x="1067630" y="352302"/>
                  </a:lnTo>
                  <a:lnTo>
                    <a:pt x="1041216" y="315884"/>
                  </a:lnTo>
                  <a:lnTo>
                    <a:pt x="1012670" y="280837"/>
                  </a:lnTo>
                  <a:lnTo>
                    <a:pt x="982020" y="247265"/>
                  </a:lnTo>
                  <a:lnTo>
                    <a:pt x="949295" y="215270"/>
                  </a:lnTo>
                  <a:lnTo>
                    <a:pt x="914524" y="184957"/>
                  </a:lnTo>
                  <a:lnTo>
                    <a:pt x="877736" y="156429"/>
                  </a:lnTo>
                  <a:lnTo>
                    <a:pt x="838958" y="129790"/>
                  </a:lnTo>
                  <a:lnTo>
                    <a:pt x="798220" y="105143"/>
                  </a:lnTo>
                  <a:lnTo>
                    <a:pt x="751858" y="80837"/>
                  </a:lnTo>
                  <a:lnTo>
                    <a:pt x="704175" y="59637"/>
                  </a:lnTo>
                  <a:lnTo>
                    <a:pt x="655326" y="41586"/>
                  </a:lnTo>
                  <a:lnTo>
                    <a:pt x="605470" y="26725"/>
                  </a:lnTo>
                  <a:lnTo>
                    <a:pt x="554764" y="15094"/>
                  </a:lnTo>
                  <a:lnTo>
                    <a:pt x="503363" y="6736"/>
                  </a:lnTo>
                  <a:lnTo>
                    <a:pt x="451426" y="1690"/>
                  </a:lnTo>
                  <a:lnTo>
                    <a:pt x="399110" y="0"/>
                  </a:lnTo>
                  <a:lnTo>
                    <a:pt x="399110" y="202488"/>
                  </a:lnTo>
                  <a:lnTo>
                    <a:pt x="446585" y="204316"/>
                  </a:lnTo>
                  <a:lnTo>
                    <a:pt x="493061" y="209709"/>
                  </a:lnTo>
                  <a:lnTo>
                    <a:pt x="538402" y="218533"/>
                  </a:lnTo>
                  <a:lnTo>
                    <a:pt x="582474" y="230653"/>
                  </a:lnTo>
                  <a:lnTo>
                    <a:pt x="625141" y="245932"/>
                  </a:lnTo>
                  <a:lnTo>
                    <a:pt x="666269" y="264237"/>
                  </a:lnTo>
                  <a:lnTo>
                    <a:pt x="705723" y="285432"/>
                  </a:lnTo>
                  <a:lnTo>
                    <a:pt x="743366" y="309382"/>
                  </a:lnTo>
                  <a:lnTo>
                    <a:pt x="779065" y="335952"/>
                  </a:lnTo>
                  <a:lnTo>
                    <a:pt x="812684" y="365008"/>
                  </a:lnTo>
                  <a:lnTo>
                    <a:pt x="844088" y="396413"/>
                  </a:lnTo>
                  <a:lnTo>
                    <a:pt x="873142" y="430033"/>
                  </a:lnTo>
                  <a:lnTo>
                    <a:pt x="899712" y="465732"/>
                  </a:lnTo>
                  <a:lnTo>
                    <a:pt x="923661" y="503377"/>
                  </a:lnTo>
                  <a:lnTo>
                    <a:pt x="944855" y="542831"/>
                  </a:lnTo>
                  <a:lnTo>
                    <a:pt x="963160" y="583959"/>
                  </a:lnTo>
                  <a:lnTo>
                    <a:pt x="978438" y="626627"/>
                  </a:lnTo>
                  <a:lnTo>
                    <a:pt x="990557" y="670700"/>
                  </a:lnTo>
                  <a:lnTo>
                    <a:pt x="999381" y="716042"/>
                  </a:lnTo>
                  <a:lnTo>
                    <a:pt x="1004774" y="762518"/>
                  </a:lnTo>
                  <a:lnTo>
                    <a:pt x="1006602" y="809993"/>
                  </a:lnTo>
                  <a:lnTo>
                    <a:pt x="1004775" y="857468"/>
                  </a:lnTo>
                  <a:lnTo>
                    <a:pt x="999384" y="903944"/>
                  </a:lnTo>
                  <a:lnTo>
                    <a:pt x="990561" y="949286"/>
                  </a:lnTo>
                  <a:lnTo>
                    <a:pt x="978443" y="993358"/>
                  </a:lnTo>
                  <a:lnTo>
                    <a:pt x="963165" y="1036026"/>
                  </a:lnTo>
                  <a:lnTo>
                    <a:pt x="944861" y="1077155"/>
                  </a:lnTo>
                  <a:lnTo>
                    <a:pt x="923667" y="1116609"/>
                  </a:lnTo>
                  <a:lnTo>
                    <a:pt x="899717" y="1154253"/>
                  </a:lnTo>
                  <a:lnTo>
                    <a:pt x="873148" y="1189953"/>
                  </a:lnTo>
                  <a:lnTo>
                    <a:pt x="844093" y="1223573"/>
                  </a:lnTo>
                  <a:lnTo>
                    <a:pt x="812688" y="1254978"/>
                  </a:lnTo>
                  <a:lnTo>
                    <a:pt x="779069" y="1284033"/>
                  </a:lnTo>
                  <a:lnTo>
                    <a:pt x="743369" y="1310603"/>
                  </a:lnTo>
                  <a:lnTo>
                    <a:pt x="705725" y="1334554"/>
                  </a:lnTo>
                  <a:lnTo>
                    <a:pt x="666271" y="1355749"/>
                  </a:lnTo>
                  <a:lnTo>
                    <a:pt x="625143" y="1374053"/>
                  </a:lnTo>
                  <a:lnTo>
                    <a:pt x="582475" y="1389333"/>
                  </a:lnTo>
                  <a:lnTo>
                    <a:pt x="538403" y="1401452"/>
                  </a:lnTo>
                  <a:lnTo>
                    <a:pt x="493061" y="1410276"/>
                  </a:lnTo>
                  <a:lnTo>
                    <a:pt x="446585" y="1415669"/>
                  </a:lnTo>
                  <a:lnTo>
                    <a:pt x="399110" y="1417497"/>
                  </a:lnTo>
                  <a:lnTo>
                    <a:pt x="346848" y="1415245"/>
                  </a:lnTo>
                  <a:lnTo>
                    <a:pt x="295164" y="1408537"/>
                  </a:lnTo>
                  <a:lnTo>
                    <a:pt x="244336" y="1397447"/>
                  </a:lnTo>
                  <a:lnTo>
                    <a:pt x="194644" y="1382050"/>
                  </a:lnTo>
                  <a:lnTo>
                    <a:pt x="146367" y="1362420"/>
                  </a:lnTo>
                  <a:lnTo>
                    <a:pt x="99783" y="1338630"/>
                  </a:lnTo>
                  <a:lnTo>
                    <a:pt x="0" y="1514843"/>
                  </a:lnTo>
                  <a:close/>
                </a:path>
              </a:pathLst>
            </a:custGeom>
            <a:ln w="18288">
              <a:solidFill>
                <a:srgbClr val="A20B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9878622" y="2601550"/>
              <a:ext cx="810260" cy="1515110"/>
            </a:xfrm>
            <a:custGeom>
              <a:avLst/>
              <a:gdLst/>
              <a:ahLst/>
              <a:cxnLst/>
              <a:rect l="l" t="t" r="r" b="b"/>
              <a:pathLst>
                <a:path w="810259" h="1515110">
                  <a:moveTo>
                    <a:pt x="809993" y="0"/>
                  </a:moveTo>
                  <a:lnTo>
                    <a:pt x="762400" y="1375"/>
                  </a:lnTo>
                  <a:lnTo>
                    <a:pt x="715531" y="5449"/>
                  </a:lnTo>
                  <a:lnTo>
                    <a:pt x="669462" y="12147"/>
                  </a:lnTo>
                  <a:lnTo>
                    <a:pt x="624269" y="21392"/>
                  </a:lnTo>
                  <a:lnTo>
                    <a:pt x="580029" y="33109"/>
                  </a:lnTo>
                  <a:lnTo>
                    <a:pt x="536816" y="47221"/>
                  </a:lnTo>
                  <a:lnTo>
                    <a:pt x="494708" y="63653"/>
                  </a:lnTo>
                  <a:lnTo>
                    <a:pt x="453779" y="82329"/>
                  </a:lnTo>
                  <a:lnTo>
                    <a:pt x="414107" y="103172"/>
                  </a:lnTo>
                  <a:lnTo>
                    <a:pt x="375766" y="126107"/>
                  </a:lnTo>
                  <a:lnTo>
                    <a:pt x="338833" y="151057"/>
                  </a:lnTo>
                  <a:lnTo>
                    <a:pt x="303384" y="177948"/>
                  </a:lnTo>
                  <a:lnTo>
                    <a:pt x="269495" y="206702"/>
                  </a:lnTo>
                  <a:lnTo>
                    <a:pt x="237242" y="237243"/>
                  </a:lnTo>
                  <a:lnTo>
                    <a:pt x="206700" y="269497"/>
                  </a:lnTo>
                  <a:lnTo>
                    <a:pt x="177947" y="303387"/>
                  </a:lnTo>
                  <a:lnTo>
                    <a:pt x="151057" y="338836"/>
                  </a:lnTo>
                  <a:lnTo>
                    <a:pt x="126106" y="375769"/>
                  </a:lnTo>
                  <a:lnTo>
                    <a:pt x="103172" y="414111"/>
                  </a:lnTo>
                  <a:lnTo>
                    <a:pt x="82329" y="453784"/>
                  </a:lnTo>
                  <a:lnTo>
                    <a:pt x="63653" y="494713"/>
                  </a:lnTo>
                  <a:lnTo>
                    <a:pt x="47221" y="536822"/>
                  </a:lnTo>
                  <a:lnTo>
                    <a:pt x="33109" y="580036"/>
                  </a:lnTo>
                  <a:lnTo>
                    <a:pt x="21392" y="624277"/>
                  </a:lnTo>
                  <a:lnTo>
                    <a:pt x="12147" y="669471"/>
                  </a:lnTo>
                  <a:lnTo>
                    <a:pt x="5449" y="715541"/>
                  </a:lnTo>
                  <a:lnTo>
                    <a:pt x="1375" y="762411"/>
                  </a:lnTo>
                  <a:lnTo>
                    <a:pt x="0" y="810006"/>
                  </a:lnTo>
                  <a:lnTo>
                    <a:pt x="1443" y="858414"/>
                  </a:lnTo>
                  <a:lnTo>
                    <a:pt x="5731" y="906298"/>
                  </a:lnTo>
                  <a:lnTo>
                    <a:pt x="12802" y="953553"/>
                  </a:lnTo>
                  <a:lnTo>
                    <a:pt x="22594" y="1000073"/>
                  </a:lnTo>
                  <a:lnTo>
                    <a:pt x="35047" y="1045752"/>
                  </a:lnTo>
                  <a:lnTo>
                    <a:pt x="50097" y="1090483"/>
                  </a:lnTo>
                  <a:lnTo>
                    <a:pt x="67684" y="1134162"/>
                  </a:lnTo>
                  <a:lnTo>
                    <a:pt x="87745" y="1176681"/>
                  </a:lnTo>
                  <a:lnTo>
                    <a:pt x="110220" y="1217936"/>
                  </a:lnTo>
                  <a:lnTo>
                    <a:pt x="135045" y="1257820"/>
                  </a:lnTo>
                  <a:lnTo>
                    <a:pt x="162160" y="1296228"/>
                  </a:lnTo>
                  <a:lnTo>
                    <a:pt x="191502" y="1333053"/>
                  </a:lnTo>
                  <a:lnTo>
                    <a:pt x="223011" y="1368189"/>
                  </a:lnTo>
                  <a:lnTo>
                    <a:pt x="256624" y="1401532"/>
                  </a:lnTo>
                  <a:lnTo>
                    <a:pt x="292279" y="1432975"/>
                  </a:lnTo>
                  <a:lnTo>
                    <a:pt x="329915" y="1462411"/>
                  </a:lnTo>
                  <a:lnTo>
                    <a:pt x="369470" y="1489736"/>
                  </a:lnTo>
                  <a:lnTo>
                    <a:pt x="410883" y="1514843"/>
                  </a:lnTo>
                  <a:lnTo>
                    <a:pt x="510666" y="1338643"/>
                  </a:lnTo>
                  <a:lnTo>
                    <a:pt x="470254" y="1313658"/>
                  </a:lnTo>
                  <a:lnTo>
                    <a:pt x="432468" y="1286064"/>
                  </a:lnTo>
                  <a:lnTo>
                    <a:pt x="397359" y="1256043"/>
                  </a:lnTo>
                  <a:lnTo>
                    <a:pt x="364979" y="1223781"/>
                  </a:lnTo>
                  <a:lnTo>
                    <a:pt x="335378" y="1189461"/>
                  </a:lnTo>
                  <a:lnTo>
                    <a:pt x="308608" y="1153267"/>
                  </a:lnTo>
                  <a:lnTo>
                    <a:pt x="284718" y="1115383"/>
                  </a:lnTo>
                  <a:lnTo>
                    <a:pt x="263761" y="1075994"/>
                  </a:lnTo>
                  <a:lnTo>
                    <a:pt x="245788" y="1035283"/>
                  </a:lnTo>
                  <a:lnTo>
                    <a:pt x="230848" y="993435"/>
                  </a:lnTo>
                  <a:lnTo>
                    <a:pt x="218994" y="950633"/>
                  </a:lnTo>
                  <a:lnTo>
                    <a:pt x="210276" y="907062"/>
                  </a:lnTo>
                  <a:lnTo>
                    <a:pt x="204745" y="862905"/>
                  </a:lnTo>
                  <a:lnTo>
                    <a:pt x="202453" y="818348"/>
                  </a:lnTo>
                  <a:lnTo>
                    <a:pt x="203449" y="773572"/>
                  </a:lnTo>
                  <a:lnTo>
                    <a:pt x="207786" y="728764"/>
                  </a:lnTo>
                  <a:lnTo>
                    <a:pt x="215513" y="684107"/>
                  </a:lnTo>
                  <a:lnTo>
                    <a:pt x="226683" y="639784"/>
                  </a:lnTo>
                  <a:lnTo>
                    <a:pt x="241346" y="595981"/>
                  </a:lnTo>
                  <a:lnTo>
                    <a:pt x="259553" y="552880"/>
                  </a:lnTo>
                  <a:lnTo>
                    <a:pt x="281355" y="510667"/>
                  </a:lnTo>
                  <a:lnTo>
                    <a:pt x="307876" y="468028"/>
                  </a:lnTo>
                  <a:lnTo>
                    <a:pt x="337527" y="428095"/>
                  </a:lnTo>
                  <a:lnTo>
                    <a:pt x="370097" y="390990"/>
                  </a:lnTo>
                  <a:lnTo>
                    <a:pt x="405376" y="356835"/>
                  </a:lnTo>
                  <a:lnTo>
                    <a:pt x="443153" y="325755"/>
                  </a:lnTo>
                  <a:lnTo>
                    <a:pt x="483217" y="297870"/>
                  </a:lnTo>
                  <a:lnTo>
                    <a:pt x="525357" y="273305"/>
                  </a:lnTo>
                  <a:lnTo>
                    <a:pt x="569362" y="252183"/>
                  </a:lnTo>
                  <a:lnTo>
                    <a:pt x="615022" y="234625"/>
                  </a:lnTo>
                  <a:lnTo>
                    <a:pt x="662126" y="220755"/>
                  </a:lnTo>
                  <a:lnTo>
                    <a:pt x="710463" y="210696"/>
                  </a:lnTo>
                  <a:lnTo>
                    <a:pt x="759822" y="204570"/>
                  </a:lnTo>
                  <a:lnTo>
                    <a:pt x="809993" y="202501"/>
                  </a:lnTo>
                  <a:lnTo>
                    <a:pt x="8099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9878622" y="2601550"/>
              <a:ext cx="810260" cy="1515110"/>
            </a:xfrm>
            <a:custGeom>
              <a:avLst/>
              <a:gdLst/>
              <a:ahLst/>
              <a:cxnLst/>
              <a:rect l="l" t="t" r="r" b="b"/>
              <a:pathLst>
                <a:path w="810259" h="1515110">
                  <a:moveTo>
                    <a:pt x="809993" y="0"/>
                  </a:moveTo>
                  <a:lnTo>
                    <a:pt x="762400" y="1375"/>
                  </a:lnTo>
                  <a:lnTo>
                    <a:pt x="715531" y="5449"/>
                  </a:lnTo>
                  <a:lnTo>
                    <a:pt x="669462" y="12147"/>
                  </a:lnTo>
                  <a:lnTo>
                    <a:pt x="624269" y="21392"/>
                  </a:lnTo>
                  <a:lnTo>
                    <a:pt x="580029" y="33109"/>
                  </a:lnTo>
                  <a:lnTo>
                    <a:pt x="536816" y="47221"/>
                  </a:lnTo>
                  <a:lnTo>
                    <a:pt x="494708" y="63653"/>
                  </a:lnTo>
                  <a:lnTo>
                    <a:pt x="453779" y="82329"/>
                  </a:lnTo>
                  <a:lnTo>
                    <a:pt x="414107" y="103172"/>
                  </a:lnTo>
                  <a:lnTo>
                    <a:pt x="375766" y="126107"/>
                  </a:lnTo>
                  <a:lnTo>
                    <a:pt x="338833" y="151057"/>
                  </a:lnTo>
                  <a:lnTo>
                    <a:pt x="303384" y="177948"/>
                  </a:lnTo>
                  <a:lnTo>
                    <a:pt x="269495" y="206702"/>
                  </a:lnTo>
                  <a:lnTo>
                    <a:pt x="237242" y="237243"/>
                  </a:lnTo>
                  <a:lnTo>
                    <a:pt x="206700" y="269497"/>
                  </a:lnTo>
                  <a:lnTo>
                    <a:pt x="177947" y="303387"/>
                  </a:lnTo>
                  <a:lnTo>
                    <a:pt x="151057" y="338836"/>
                  </a:lnTo>
                  <a:lnTo>
                    <a:pt x="126106" y="375769"/>
                  </a:lnTo>
                  <a:lnTo>
                    <a:pt x="103172" y="414111"/>
                  </a:lnTo>
                  <a:lnTo>
                    <a:pt x="82329" y="453784"/>
                  </a:lnTo>
                  <a:lnTo>
                    <a:pt x="63653" y="494713"/>
                  </a:lnTo>
                  <a:lnTo>
                    <a:pt x="47221" y="536822"/>
                  </a:lnTo>
                  <a:lnTo>
                    <a:pt x="33109" y="580036"/>
                  </a:lnTo>
                  <a:lnTo>
                    <a:pt x="21392" y="624277"/>
                  </a:lnTo>
                  <a:lnTo>
                    <a:pt x="12147" y="669471"/>
                  </a:lnTo>
                  <a:lnTo>
                    <a:pt x="5449" y="715541"/>
                  </a:lnTo>
                  <a:lnTo>
                    <a:pt x="1375" y="762411"/>
                  </a:lnTo>
                  <a:lnTo>
                    <a:pt x="0" y="810006"/>
                  </a:lnTo>
                  <a:lnTo>
                    <a:pt x="1443" y="858414"/>
                  </a:lnTo>
                  <a:lnTo>
                    <a:pt x="5731" y="906298"/>
                  </a:lnTo>
                  <a:lnTo>
                    <a:pt x="12802" y="953553"/>
                  </a:lnTo>
                  <a:lnTo>
                    <a:pt x="22594" y="1000073"/>
                  </a:lnTo>
                  <a:lnTo>
                    <a:pt x="35047" y="1045752"/>
                  </a:lnTo>
                  <a:lnTo>
                    <a:pt x="50097" y="1090483"/>
                  </a:lnTo>
                  <a:lnTo>
                    <a:pt x="67684" y="1134162"/>
                  </a:lnTo>
                  <a:lnTo>
                    <a:pt x="87745" y="1176681"/>
                  </a:lnTo>
                  <a:lnTo>
                    <a:pt x="110220" y="1217936"/>
                  </a:lnTo>
                  <a:lnTo>
                    <a:pt x="135045" y="1257820"/>
                  </a:lnTo>
                  <a:lnTo>
                    <a:pt x="162160" y="1296228"/>
                  </a:lnTo>
                  <a:lnTo>
                    <a:pt x="191502" y="1333053"/>
                  </a:lnTo>
                  <a:lnTo>
                    <a:pt x="223011" y="1368189"/>
                  </a:lnTo>
                  <a:lnTo>
                    <a:pt x="256624" y="1401532"/>
                  </a:lnTo>
                  <a:lnTo>
                    <a:pt x="292279" y="1432975"/>
                  </a:lnTo>
                  <a:lnTo>
                    <a:pt x="329915" y="1462411"/>
                  </a:lnTo>
                  <a:lnTo>
                    <a:pt x="369470" y="1489736"/>
                  </a:lnTo>
                  <a:lnTo>
                    <a:pt x="410883" y="1514843"/>
                  </a:lnTo>
                  <a:lnTo>
                    <a:pt x="510666" y="1338643"/>
                  </a:lnTo>
                  <a:lnTo>
                    <a:pt x="470254" y="1313658"/>
                  </a:lnTo>
                  <a:lnTo>
                    <a:pt x="432468" y="1286064"/>
                  </a:lnTo>
                  <a:lnTo>
                    <a:pt x="397359" y="1256043"/>
                  </a:lnTo>
                  <a:lnTo>
                    <a:pt x="364979" y="1223781"/>
                  </a:lnTo>
                  <a:lnTo>
                    <a:pt x="335378" y="1189461"/>
                  </a:lnTo>
                  <a:lnTo>
                    <a:pt x="308608" y="1153267"/>
                  </a:lnTo>
                  <a:lnTo>
                    <a:pt x="284718" y="1115383"/>
                  </a:lnTo>
                  <a:lnTo>
                    <a:pt x="263761" y="1075994"/>
                  </a:lnTo>
                  <a:lnTo>
                    <a:pt x="245788" y="1035283"/>
                  </a:lnTo>
                  <a:lnTo>
                    <a:pt x="230848" y="993435"/>
                  </a:lnTo>
                  <a:lnTo>
                    <a:pt x="218994" y="950633"/>
                  </a:lnTo>
                  <a:lnTo>
                    <a:pt x="210276" y="907062"/>
                  </a:lnTo>
                  <a:lnTo>
                    <a:pt x="204745" y="862905"/>
                  </a:lnTo>
                  <a:lnTo>
                    <a:pt x="202453" y="818348"/>
                  </a:lnTo>
                  <a:lnTo>
                    <a:pt x="203449" y="773572"/>
                  </a:lnTo>
                  <a:lnTo>
                    <a:pt x="207786" y="728764"/>
                  </a:lnTo>
                  <a:lnTo>
                    <a:pt x="215513" y="684107"/>
                  </a:lnTo>
                  <a:lnTo>
                    <a:pt x="226683" y="639784"/>
                  </a:lnTo>
                  <a:lnTo>
                    <a:pt x="241346" y="595981"/>
                  </a:lnTo>
                  <a:lnTo>
                    <a:pt x="259553" y="552880"/>
                  </a:lnTo>
                  <a:lnTo>
                    <a:pt x="281355" y="510667"/>
                  </a:lnTo>
                  <a:lnTo>
                    <a:pt x="307876" y="468028"/>
                  </a:lnTo>
                  <a:lnTo>
                    <a:pt x="337527" y="428095"/>
                  </a:lnTo>
                  <a:lnTo>
                    <a:pt x="370097" y="390990"/>
                  </a:lnTo>
                  <a:lnTo>
                    <a:pt x="405376" y="356835"/>
                  </a:lnTo>
                  <a:lnTo>
                    <a:pt x="443153" y="325755"/>
                  </a:lnTo>
                  <a:lnTo>
                    <a:pt x="483217" y="297870"/>
                  </a:lnTo>
                  <a:lnTo>
                    <a:pt x="525357" y="273305"/>
                  </a:lnTo>
                  <a:lnTo>
                    <a:pt x="569362" y="252183"/>
                  </a:lnTo>
                  <a:lnTo>
                    <a:pt x="615022" y="234625"/>
                  </a:lnTo>
                  <a:lnTo>
                    <a:pt x="662126" y="220755"/>
                  </a:lnTo>
                  <a:lnTo>
                    <a:pt x="710463" y="210696"/>
                  </a:lnTo>
                  <a:lnTo>
                    <a:pt x="759822" y="204570"/>
                  </a:lnTo>
                  <a:lnTo>
                    <a:pt x="809993" y="202501"/>
                  </a:lnTo>
                  <a:lnTo>
                    <a:pt x="809993" y="0"/>
                  </a:lnTo>
                  <a:close/>
                </a:path>
              </a:pathLst>
            </a:custGeom>
            <a:ln w="18288">
              <a:solidFill>
                <a:srgbClr val="A20B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9812596" y="4289836"/>
            <a:ext cx="1922780" cy="75057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8100" marR="30480" indent="-2540" algn="ctr">
              <a:lnSpc>
                <a:spcPct val="87100"/>
              </a:lnSpc>
              <a:spcBef>
                <a:spcPts val="375"/>
              </a:spcBef>
            </a:pPr>
            <a:r>
              <a:rPr sz="1800" b="1" spc="-15" dirty="0">
                <a:latin typeface="Arial Unicode MS"/>
                <a:cs typeface="Arial Unicode MS"/>
              </a:rPr>
              <a:t>dintre </a:t>
            </a:r>
            <a:r>
              <a:rPr sz="1800" b="1" spc="-20" dirty="0">
                <a:latin typeface="Arial Unicode MS"/>
                <a:cs typeface="Arial Unicode MS"/>
              </a:rPr>
              <a:t>pacienţi </a:t>
            </a:r>
            <a:r>
              <a:rPr sz="1800" b="1" spc="-25" dirty="0">
                <a:latin typeface="Arial Unicode MS"/>
                <a:cs typeface="Arial Unicode MS"/>
              </a:rPr>
              <a:t>au  </a:t>
            </a:r>
            <a:r>
              <a:rPr sz="1800" b="1" spc="-15" dirty="0">
                <a:latin typeface="Arial Unicode MS"/>
                <a:cs typeface="Arial Unicode MS"/>
              </a:rPr>
              <a:t>fost </a:t>
            </a:r>
            <a:r>
              <a:rPr sz="1800" b="1" spc="-10" dirty="0">
                <a:latin typeface="Arial Unicode MS"/>
                <a:cs typeface="Arial Unicode MS"/>
              </a:rPr>
              <a:t>în</a:t>
            </a:r>
            <a:r>
              <a:rPr sz="1800" b="1" spc="-160" dirty="0">
                <a:latin typeface="Arial Unicode MS"/>
                <a:cs typeface="Arial Unicode MS"/>
              </a:rPr>
              <a:t> </a:t>
            </a:r>
            <a:r>
              <a:rPr sz="1800" b="1" spc="-20" dirty="0">
                <a:latin typeface="Arial Unicode MS"/>
                <a:cs typeface="Arial Unicode MS"/>
              </a:rPr>
              <a:t>remisiune</a:t>
            </a:r>
            <a:r>
              <a:rPr sz="1800" spc="-30" baseline="25462" dirty="0">
                <a:latin typeface="Arial Unicode MS"/>
                <a:cs typeface="Arial Unicode MS"/>
              </a:rPr>
              <a:t>†,‡  </a:t>
            </a:r>
            <a:r>
              <a:rPr sz="1600" spc="-20" dirty="0">
                <a:latin typeface="Arial Unicode MS"/>
                <a:cs typeface="Arial Unicode MS"/>
              </a:rPr>
              <a:t>(n=351/603)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0199858" y="3138703"/>
            <a:ext cx="9893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85" dirty="0">
                <a:solidFill>
                  <a:srgbClr val="D91046"/>
                </a:solidFill>
                <a:latin typeface="Arial Unicode MS"/>
                <a:cs typeface="Arial Unicode MS"/>
              </a:rPr>
              <a:t>58</a:t>
            </a:r>
            <a:r>
              <a:rPr sz="2800" b="1" spc="-100" dirty="0">
                <a:solidFill>
                  <a:srgbClr val="D91046"/>
                </a:solidFill>
                <a:latin typeface="Arial Unicode MS"/>
                <a:cs typeface="Arial Unicode MS"/>
              </a:rPr>
              <a:t>,2</a:t>
            </a:r>
            <a:r>
              <a:rPr sz="2800" b="1" spc="-5" dirty="0">
                <a:solidFill>
                  <a:srgbClr val="D91046"/>
                </a:solidFill>
                <a:latin typeface="Arial Unicode MS"/>
                <a:cs typeface="Arial Unicode MS"/>
              </a:rPr>
              <a:t>%</a:t>
            </a:r>
            <a:endParaRPr sz="2800">
              <a:latin typeface="Arial Unicode MS"/>
              <a:cs typeface="Arial Unicode MS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369774" y="1436964"/>
            <a:ext cx="4539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Ratele </a:t>
            </a:r>
            <a:r>
              <a:rPr sz="18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de </a:t>
            </a:r>
            <a:r>
              <a:rPr sz="18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răspuns </a:t>
            </a:r>
            <a:r>
              <a:rPr sz="1800" spc="-25" dirty="0">
                <a:solidFill>
                  <a:srgbClr val="1D1C1C"/>
                </a:solidFill>
                <a:latin typeface="Arial Unicode MS"/>
                <a:cs typeface="Arial Unicode MS"/>
              </a:rPr>
              <a:t>obţinute </a:t>
            </a:r>
            <a:r>
              <a:rPr sz="1800" spc="-10" dirty="0">
                <a:solidFill>
                  <a:srgbClr val="1D1C1C"/>
                </a:solidFill>
                <a:latin typeface="Arial Unicode MS"/>
                <a:cs typeface="Arial Unicode MS"/>
              </a:rPr>
              <a:t>în </a:t>
            </a:r>
            <a:r>
              <a:rPr sz="1800" spc="-25" dirty="0">
                <a:solidFill>
                  <a:srgbClr val="1D1C1C"/>
                </a:solidFill>
                <a:latin typeface="Arial Unicode MS"/>
                <a:cs typeface="Arial Unicode MS"/>
              </a:rPr>
              <a:t>săptămâna </a:t>
            </a:r>
            <a:r>
              <a:rPr sz="1800" dirty="0">
                <a:solidFill>
                  <a:srgbClr val="1D1C1C"/>
                </a:solidFill>
                <a:latin typeface="Arial Unicode MS"/>
                <a:cs typeface="Arial Unicode MS"/>
              </a:rPr>
              <a:t>4</a:t>
            </a:r>
            <a:r>
              <a:rPr sz="1800" spc="-21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b="1" spc="-10" dirty="0">
                <a:solidFill>
                  <a:srgbClr val="1D1C1C"/>
                </a:solidFill>
                <a:latin typeface="Arial Unicode MS"/>
                <a:cs typeface="Arial Unicode MS"/>
              </a:rPr>
              <a:t>s-</a:t>
            </a:r>
            <a:endParaRPr sz="1800">
              <a:latin typeface="Arial Unicode MS"/>
              <a:cs typeface="Arial Unicode MS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785825" y="1683852"/>
            <a:ext cx="37064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au </a:t>
            </a:r>
            <a:r>
              <a:rPr sz="18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menţinut până </a:t>
            </a:r>
            <a:r>
              <a:rPr sz="1800" b="1" spc="-10" dirty="0">
                <a:solidFill>
                  <a:srgbClr val="1D1C1C"/>
                </a:solidFill>
                <a:latin typeface="Arial Unicode MS"/>
                <a:cs typeface="Arial Unicode MS"/>
              </a:rPr>
              <a:t>în </a:t>
            </a:r>
            <a:r>
              <a:rPr sz="18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săptămâna </a:t>
            </a:r>
            <a:r>
              <a:rPr sz="18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48</a:t>
            </a:r>
            <a:r>
              <a:rPr sz="1800" b="1" spc="-30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30" dirty="0">
                <a:solidFill>
                  <a:srgbClr val="1D1C1C"/>
                </a:solidFill>
                <a:latin typeface="Arial Unicode MS"/>
                <a:cs typeface="Arial Unicode MS"/>
              </a:rPr>
              <a:t>la</a:t>
            </a:r>
            <a:endParaRPr sz="1800">
              <a:latin typeface="Arial Unicode MS"/>
              <a:cs typeface="Arial Unicode MS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424888" y="1930740"/>
            <a:ext cx="24288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majoritatea</a:t>
            </a:r>
            <a:r>
              <a:rPr sz="1800" b="1" spc="-13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25" dirty="0">
                <a:solidFill>
                  <a:srgbClr val="1D1C1C"/>
                </a:solidFill>
                <a:latin typeface="Arial Unicode MS"/>
                <a:cs typeface="Arial Unicode MS"/>
              </a:rPr>
              <a:t>pacienţilor</a:t>
            </a:r>
            <a:r>
              <a:rPr sz="1800" spc="-37" baseline="25462" dirty="0">
                <a:solidFill>
                  <a:srgbClr val="1D1C1C"/>
                </a:solidFill>
                <a:latin typeface="Arial Unicode MS"/>
                <a:cs typeface="Arial Unicode MS"/>
              </a:rPr>
              <a:t>*,</a:t>
            </a:r>
            <a:r>
              <a:rPr sz="1800" spc="-37" baseline="41666" dirty="0">
                <a:solidFill>
                  <a:srgbClr val="1D1C1C"/>
                </a:solidFill>
                <a:latin typeface="Arial Unicode MS"/>
                <a:cs typeface="Arial Unicode MS"/>
              </a:rPr>
              <a:t>†</a:t>
            </a:r>
            <a:endParaRPr sz="1800" baseline="41666">
              <a:latin typeface="Arial Unicode MS"/>
              <a:cs typeface="Arial Unicode MS"/>
            </a:endParaRPr>
          </a:p>
        </p:txBody>
      </p:sp>
      <p:grpSp>
        <p:nvGrpSpPr>
          <p:cNvPr id="64" name="object 64"/>
          <p:cNvGrpSpPr/>
          <p:nvPr/>
        </p:nvGrpSpPr>
        <p:grpSpPr>
          <a:xfrm>
            <a:off x="0" y="1449324"/>
            <a:ext cx="3479800" cy="2421890"/>
            <a:chOff x="0" y="1449324"/>
            <a:chExt cx="3479800" cy="2421890"/>
          </a:xfrm>
        </p:grpSpPr>
        <p:sp>
          <p:nvSpPr>
            <p:cNvPr id="65" name="object 65"/>
            <p:cNvSpPr/>
            <p:nvPr/>
          </p:nvSpPr>
          <p:spPr>
            <a:xfrm>
              <a:off x="3371088" y="3764280"/>
              <a:ext cx="108203" cy="10667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0" y="1449324"/>
              <a:ext cx="1325880" cy="391795"/>
            </a:xfrm>
            <a:custGeom>
              <a:avLst/>
              <a:gdLst/>
              <a:ahLst/>
              <a:cxnLst/>
              <a:rect l="l" t="t" r="r" b="b"/>
              <a:pathLst>
                <a:path w="1325880" h="391794">
                  <a:moveTo>
                    <a:pt x="1325880" y="0"/>
                  </a:moveTo>
                  <a:lnTo>
                    <a:pt x="0" y="0"/>
                  </a:lnTo>
                  <a:lnTo>
                    <a:pt x="0" y="391667"/>
                  </a:lnTo>
                  <a:lnTo>
                    <a:pt x="1325880" y="391667"/>
                  </a:lnTo>
                  <a:lnTo>
                    <a:pt x="1325880" y="0"/>
                  </a:lnTo>
                  <a:close/>
                </a:path>
              </a:pathLst>
            </a:custGeom>
            <a:solidFill>
              <a:srgbClr val="D91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7" name="object 67"/>
          <p:cNvSpPr txBox="1"/>
          <p:nvPr/>
        </p:nvSpPr>
        <p:spPr>
          <a:xfrm>
            <a:off x="189101" y="1518366"/>
            <a:ext cx="94615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FFFFFF"/>
                </a:solidFill>
                <a:latin typeface="Arial Unicode MS"/>
                <a:cs typeface="Arial Unicode MS"/>
              </a:rPr>
              <a:t>SUSTAIN</a:t>
            </a:r>
            <a:r>
              <a:rPr sz="1400" b="1" spc="-9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 Unicode MS"/>
                <a:cs typeface="Arial Unicode MS"/>
              </a:rPr>
              <a:t>2</a:t>
            </a:r>
            <a:endParaRPr sz="1400">
              <a:latin typeface="Arial Unicode MS"/>
              <a:cs typeface="Arial Unicode MS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8738" y="1121204"/>
            <a:ext cx="117602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0" dirty="0">
                <a:solidFill>
                  <a:srgbClr val="1D1C1C"/>
                </a:solidFill>
                <a:latin typeface="Arial Unicode MS"/>
                <a:cs typeface="Arial Unicode MS"/>
              </a:rPr>
              <a:t>Eficacitatea</a:t>
            </a:r>
            <a:r>
              <a:rPr sz="1600" spc="-11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spc="-5" dirty="0">
                <a:solidFill>
                  <a:srgbClr val="1D1C1C"/>
                </a:solidFill>
                <a:latin typeface="Arial Unicode MS"/>
                <a:cs typeface="Arial Unicode MS"/>
              </a:rPr>
              <a:t>a</a:t>
            </a:r>
            <a:r>
              <a:rPr sz="1600" spc="-9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spc="-50" dirty="0">
                <a:solidFill>
                  <a:srgbClr val="1D1C1C"/>
                </a:solidFill>
                <a:latin typeface="Arial Unicode MS"/>
                <a:cs typeface="Arial Unicode MS"/>
              </a:rPr>
              <a:t>reprezentat</a:t>
            </a:r>
            <a:r>
              <a:rPr sz="1600" spc="-7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spc="-30" dirty="0">
                <a:solidFill>
                  <a:srgbClr val="1D1C1C"/>
                </a:solidFill>
                <a:latin typeface="Arial Unicode MS"/>
                <a:cs typeface="Arial Unicode MS"/>
              </a:rPr>
              <a:t>un</a:t>
            </a:r>
            <a:r>
              <a:rPr sz="1600" spc="-10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spc="-45" dirty="0">
                <a:solidFill>
                  <a:srgbClr val="1D1C1C"/>
                </a:solidFill>
                <a:latin typeface="Arial Unicode MS"/>
                <a:cs typeface="Arial Unicode MS"/>
              </a:rPr>
              <a:t>criteriu</a:t>
            </a:r>
            <a:r>
              <a:rPr sz="1600" spc="-9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spc="-45" dirty="0">
                <a:solidFill>
                  <a:srgbClr val="1D1C1C"/>
                </a:solidFill>
                <a:latin typeface="Arial Unicode MS"/>
                <a:cs typeface="Arial Unicode MS"/>
              </a:rPr>
              <a:t>final</a:t>
            </a:r>
            <a:r>
              <a:rPr sz="1600" spc="-9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spc="-45" dirty="0">
                <a:solidFill>
                  <a:srgbClr val="1D1C1C"/>
                </a:solidFill>
                <a:latin typeface="Arial Unicode MS"/>
                <a:cs typeface="Arial Unicode MS"/>
              </a:rPr>
              <a:t>secundar</a:t>
            </a:r>
            <a:r>
              <a:rPr sz="1600" spc="-10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spc="-30" dirty="0">
                <a:solidFill>
                  <a:srgbClr val="1D1C1C"/>
                </a:solidFill>
                <a:latin typeface="Arial Unicode MS"/>
                <a:cs typeface="Arial Unicode MS"/>
              </a:rPr>
              <a:t>al</a:t>
            </a:r>
            <a:r>
              <a:rPr sz="1600" spc="-9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spc="-45" dirty="0">
                <a:solidFill>
                  <a:srgbClr val="1D1C1C"/>
                </a:solidFill>
                <a:latin typeface="Arial Unicode MS"/>
                <a:cs typeface="Arial Unicode MS"/>
              </a:rPr>
              <a:t>studiului</a:t>
            </a:r>
            <a:r>
              <a:rPr sz="1600" spc="-12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spc="-45" dirty="0">
                <a:solidFill>
                  <a:srgbClr val="1D1C1C"/>
                </a:solidFill>
                <a:latin typeface="Arial Unicode MS"/>
                <a:cs typeface="Arial Unicode MS"/>
              </a:rPr>
              <a:t>SUSTAIN</a:t>
            </a:r>
            <a:r>
              <a:rPr sz="1600" spc="-11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spc="-30" dirty="0">
                <a:solidFill>
                  <a:srgbClr val="1D1C1C"/>
                </a:solidFill>
                <a:latin typeface="Arial Unicode MS"/>
                <a:cs typeface="Arial Unicode MS"/>
              </a:rPr>
              <a:t>2.</a:t>
            </a:r>
            <a:r>
              <a:rPr sz="1600" spc="-6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spc="-50" dirty="0">
                <a:solidFill>
                  <a:srgbClr val="1D1C1C"/>
                </a:solidFill>
                <a:latin typeface="Arial Unicode MS"/>
                <a:cs typeface="Arial Unicode MS"/>
              </a:rPr>
              <a:t>Siguranţa</a:t>
            </a:r>
            <a:r>
              <a:rPr sz="1600" spc="-114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spc="-25" dirty="0">
                <a:solidFill>
                  <a:srgbClr val="1D1C1C"/>
                </a:solidFill>
                <a:latin typeface="Arial Unicode MS"/>
                <a:cs typeface="Arial Unicode MS"/>
              </a:rPr>
              <a:t>şi</a:t>
            </a:r>
            <a:r>
              <a:rPr sz="1600" spc="-9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spc="-50" dirty="0">
                <a:solidFill>
                  <a:srgbClr val="1D1C1C"/>
                </a:solidFill>
                <a:latin typeface="Arial Unicode MS"/>
                <a:cs typeface="Arial Unicode MS"/>
              </a:rPr>
              <a:t>tolerabilitatea</a:t>
            </a:r>
            <a:r>
              <a:rPr sz="1600" spc="-10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spc="-30" dirty="0">
                <a:solidFill>
                  <a:srgbClr val="1D1C1C"/>
                </a:solidFill>
                <a:latin typeface="Arial Unicode MS"/>
                <a:cs typeface="Arial Unicode MS"/>
              </a:rPr>
              <a:t>au</a:t>
            </a:r>
            <a:r>
              <a:rPr sz="1600" spc="-9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spc="-50" dirty="0">
                <a:solidFill>
                  <a:srgbClr val="1D1C1C"/>
                </a:solidFill>
                <a:latin typeface="Arial Unicode MS"/>
                <a:cs typeface="Arial Unicode MS"/>
              </a:rPr>
              <a:t>reprezentat</a:t>
            </a:r>
            <a:r>
              <a:rPr sz="1600" spc="-8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spc="-50" dirty="0">
                <a:solidFill>
                  <a:srgbClr val="1D1C1C"/>
                </a:solidFill>
                <a:latin typeface="Arial Unicode MS"/>
                <a:cs typeface="Arial Unicode MS"/>
              </a:rPr>
              <a:t>criteriul</a:t>
            </a:r>
            <a:r>
              <a:rPr sz="1600" spc="-10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spc="-45" dirty="0">
                <a:solidFill>
                  <a:srgbClr val="1D1C1C"/>
                </a:solidFill>
                <a:latin typeface="Arial Unicode MS"/>
                <a:cs typeface="Arial Unicode MS"/>
              </a:rPr>
              <a:t>final</a:t>
            </a:r>
            <a:r>
              <a:rPr sz="1600" spc="-10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spc="-50" dirty="0">
                <a:solidFill>
                  <a:srgbClr val="1D1C1C"/>
                </a:solidFill>
                <a:latin typeface="Arial Unicode MS"/>
                <a:cs typeface="Arial Unicode MS"/>
              </a:rPr>
              <a:t>principal**.</a:t>
            </a:r>
            <a:endParaRPr sz="1600">
              <a:latin typeface="Arial Unicode MS"/>
              <a:cs typeface="Arial Unicode MS"/>
            </a:endParaRPr>
          </a:p>
        </p:txBody>
      </p:sp>
      <p:pic>
        <p:nvPicPr>
          <p:cNvPr id="69" name="Picture 68">
            <a:extLst>
              <a:ext uri="{FF2B5EF4-FFF2-40B4-BE49-F238E27FC236}">
                <a16:creationId xmlns:a16="http://schemas.microsoft.com/office/drawing/2014/main" id="{304F1BBA-AD01-C059-7EB9-5C2596397C8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404812" y="2186432"/>
            <a:ext cx="7853680" cy="23063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ts val="4750"/>
              </a:lnSpc>
              <a:spcBef>
                <a:spcPts val="105"/>
              </a:spcBef>
            </a:pPr>
            <a:r>
              <a:rPr sz="4400" b="1" spc="5" dirty="0">
                <a:solidFill>
                  <a:srgbClr val="D91046"/>
                </a:solidFill>
                <a:latin typeface="Arial Unicode MS"/>
                <a:cs typeface="Arial Unicode MS"/>
              </a:rPr>
              <a:t>Care sunt </a:t>
            </a:r>
            <a:r>
              <a:rPr sz="4400" b="1" dirty="0">
                <a:solidFill>
                  <a:srgbClr val="D91046"/>
                </a:solidFill>
                <a:latin typeface="Arial Unicode MS"/>
                <a:cs typeface="Arial Unicode MS"/>
              </a:rPr>
              <a:t>cele mai</a:t>
            </a:r>
            <a:r>
              <a:rPr sz="4400" b="1" spc="-175" dirty="0">
                <a:solidFill>
                  <a:srgbClr val="D91046"/>
                </a:solidFill>
                <a:latin typeface="Arial Unicode MS"/>
                <a:cs typeface="Arial Unicode MS"/>
              </a:rPr>
              <a:t> </a:t>
            </a:r>
            <a:r>
              <a:rPr sz="4400" b="1" dirty="0">
                <a:solidFill>
                  <a:srgbClr val="D91046"/>
                </a:solidFill>
                <a:latin typeface="Arial Unicode MS"/>
                <a:cs typeface="Arial Unicode MS"/>
              </a:rPr>
              <a:t>importante</a:t>
            </a:r>
            <a:endParaRPr sz="4400" dirty="0">
              <a:latin typeface="Arial Unicode MS"/>
              <a:cs typeface="Arial Unicode MS"/>
            </a:endParaRPr>
          </a:p>
          <a:p>
            <a:pPr marL="38100">
              <a:lnSpc>
                <a:spcPts val="4225"/>
              </a:lnSpc>
            </a:pPr>
            <a:r>
              <a:rPr sz="4400" b="1" dirty="0">
                <a:solidFill>
                  <a:srgbClr val="D91046"/>
                </a:solidFill>
                <a:latin typeface="Arial Unicode MS"/>
                <a:cs typeface="Arial Unicode MS"/>
              </a:rPr>
              <a:t>aspecte care trebuie</a:t>
            </a:r>
            <a:r>
              <a:rPr sz="4400" b="1" spc="-140" dirty="0">
                <a:solidFill>
                  <a:srgbClr val="D91046"/>
                </a:solidFill>
                <a:latin typeface="Arial Unicode MS"/>
                <a:cs typeface="Arial Unicode MS"/>
              </a:rPr>
              <a:t> </a:t>
            </a:r>
            <a:r>
              <a:rPr sz="4400" b="1" dirty="0">
                <a:solidFill>
                  <a:srgbClr val="D91046"/>
                </a:solidFill>
                <a:latin typeface="Arial Unicode MS"/>
                <a:cs typeface="Arial Unicode MS"/>
              </a:rPr>
              <a:t>cunoscute</a:t>
            </a:r>
            <a:endParaRPr sz="4400" dirty="0">
              <a:latin typeface="Arial Unicode MS"/>
              <a:cs typeface="Arial Unicode MS"/>
            </a:endParaRPr>
          </a:p>
          <a:p>
            <a:pPr marL="38100" marR="470534">
              <a:lnSpc>
                <a:spcPts val="4220"/>
              </a:lnSpc>
              <a:spcBef>
                <a:spcPts val="495"/>
              </a:spcBef>
            </a:pPr>
            <a:r>
              <a:rPr sz="4400" b="1" dirty="0">
                <a:solidFill>
                  <a:srgbClr val="D91046"/>
                </a:solidFill>
                <a:latin typeface="Arial Unicode MS"/>
                <a:cs typeface="Arial Unicode MS"/>
              </a:rPr>
              <a:t>despre profilul </a:t>
            </a:r>
            <a:r>
              <a:rPr sz="4400" b="1" spc="5" dirty="0">
                <a:solidFill>
                  <a:srgbClr val="D91046"/>
                </a:solidFill>
                <a:latin typeface="Arial Unicode MS"/>
                <a:cs typeface="Arial Unicode MS"/>
              </a:rPr>
              <a:t>de </a:t>
            </a:r>
            <a:r>
              <a:rPr sz="4400" b="1" dirty="0">
                <a:solidFill>
                  <a:srgbClr val="D91046"/>
                </a:solidFill>
                <a:latin typeface="Arial Unicode MS"/>
                <a:cs typeface="Arial Unicode MS"/>
              </a:rPr>
              <a:t>siguranţă</a:t>
            </a:r>
            <a:r>
              <a:rPr sz="4400" b="1" spc="-190" dirty="0">
                <a:solidFill>
                  <a:srgbClr val="D91046"/>
                </a:solidFill>
                <a:latin typeface="Arial Unicode MS"/>
                <a:cs typeface="Arial Unicode MS"/>
              </a:rPr>
              <a:t> </a:t>
            </a:r>
            <a:r>
              <a:rPr sz="4400" b="1" dirty="0">
                <a:solidFill>
                  <a:srgbClr val="D91046"/>
                </a:solidFill>
                <a:latin typeface="Arial Unicode MS"/>
                <a:cs typeface="Arial Unicode MS"/>
              </a:rPr>
              <a:t>al  </a:t>
            </a:r>
            <a:r>
              <a:rPr lang="ro-RO" sz="4400" b="1" dirty="0">
                <a:solidFill>
                  <a:srgbClr val="D91046"/>
                </a:solidFill>
                <a:latin typeface="Arial Unicode MS"/>
                <a:cs typeface="Arial Unicode MS"/>
              </a:rPr>
              <a:t>Esketamină</a:t>
            </a:r>
            <a:r>
              <a:rPr sz="4400" b="1" dirty="0">
                <a:solidFill>
                  <a:srgbClr val="D91046"/>
                </a:solidFill>
                <a:latin typeface="Arial Unicode MS"/>
                <a:cs typeface="Arial Unicode MS"/>
              </a:rPr>
              <a:t>?</a:t>
            </a:r>
            <a:endParaRPr sz="4400" dirty="0">
              <a:latin typeface="Arial Unicode MS"/>
              <a:cs typeface="Arial Unicode M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D293A16-5F4D-7165-4EFC-66DC460654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449324"/>
            <a:ext cx="6192520" cy="3959860"/>
            <a:chOff x="0" y="1449324"/>
            <a:chExt cx="6192520" cy="3959860"/>
          </a:xfrm>
        </p:grpSpPr>
        <p:sp>
          <p:nvSpPr>
            <p:cNvPr id="3" name="object 3"/>
            <p:cNvSpPr/>
            <p:nvPr/>
          </p:nvSpPr>
          <p:spPr>
            <a:xfrm>
              <a:off x="0" y="1449324"/>
              <a:ext cx="6192520" cy="3959860"/>
            </a:xfrm>
            <a:custGeom>
              <a:avLst/>
              <a:gdLst/>
              <a:ahLst/>
              <a:cxnLst/>
              <a:rect l="l" t="t" r="r" b="b"/>
              <a:pathLst>
                <a:path w="6192520" h="3959860">
                  <a:moveTo>
                    <a:pt x="6192012" y="0"/>
                  </a:moveTo>
                  <a:lnTo>
                    <a:pt x="0" y="0"/>
                  </a:lnTo>
                  <a:lnTo>
                    <a:pt x="0" y="3959352"/>
                  </a:lnTo>
                  <a:lnTo>
                    <a:pt x="6192012" y="3959352"/>
                  </a:lnTo>
                  <a:lnTo>
                    <a:pt x="6192012" y="0"/>
                  </a:lnTo>
                  <a:close/>
                </a:path>
              </a:pathLst>
            </a:custGeom>
            <a:solidFill>
              <a:srgbClr val="F16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27075" y="2252472"/>
              <a:ext cx="504825" cy="504825"/>
            </a:xfrm>
            <a:custGeom>
              <a:avLst/>
              <a:gdLst/>
              <a:ahLst/>
              <a:cxnLst/>
              <a:rect l="l" t="t" r="r" b="b"/>
              <a:pathLst>
                <a:path w="504825" h="504825">
                  <a:moveTo>
                    <a:pt x="252222" y="0"/>
                  </a:moveTo>
                  <a:lnTo>
                    <a:pt x="206886" y="4063"/>
                  </a:lnTo>
                  <a:lnTo>
                    <a:pt x="164215" y="15780"/>
                  </a:lnTo>
                  <a:lnTo>
                    <a:pt x="124922" y="34436"/>
                  </a:lnTo>
                  <a:lnTo>
                    <a:pt x="89720" y="59321"/>
                  </a:lnTo>
                  <a:lnTo>
                    <a:pt x="59321" y="89720"/>
                  </a:lnTo>
                  <a:lnTo>
                    <a:pt x="34436" y="124922"/>
                  </a:lnTo>
                  <a:lnTo>
                    <a:pt x="15780" y="164215"/>
                  </a:lnTo>
                  <a:lnTo>
                    <a:pt x="4063" y="206886"/>
                  </a:lnTo>
                  <a:lnTo>
                    <a:pt x="0" y="252222"/>
                  </a:lnTo>
                  <a:lnTo>
                    <a:pt x="4063" y="297557"/>
                  </a:lnTo>
                  <a:lnTo>
                    <a:pt x="15780" y="340228"/>
                  </a:lnTo>
                  <a:lnTo>
                    <a:pt x="34436" y="379521"/>
                  </a:lnTo>
                  <a:lnTo>
                    <a:pt x="59321" y="414723"/>
                  </a:lnTo>
                  <a:lnTo>
                    <a:pt x="89720" y="445122"/>
                  </a:lnTo>
                  <a:lnTo>
                    <a:pt x="124922" y="470007"/>
                  </a:lnTo>
                  <a:lnTo>
                    <a:pt x="164215" y="488663"/>
                  </a:lnTo>
                  <a:lnTo>
                    <a:pt x="206886" y="500380"/>
                  </a:lnTo>
                  <a:lnTo>
                    <a:pt x="252222" y="504444"/>
                  </a:lnTo>
                  <a:lnTo>
                    <a:pt x="297557" y="500380"/>
                  </a:lnTo>
                  <a:lnTo>
                    <a:pt x="340228" y="488663"/>
                  </a:lnTo>
                  <a:lnTo>
                    <a:pt x="379521" y="470007"/>
                  </a:lnTo>
                  <a:lnTo>
                    <a:pt x="414723" y="445122"/>
                  </a:lnTo>
                  <a:lnTo>
                    <a:pt x="445122" y="414723"/>
                  </a:lnTo>
                  <a:lnTo>
                    <a:pt x="470007" y="379521"/>
                  </a:lnTo>
                  <a:lnTo>
                    <a:pt x="488663" y="340228"/>
                  </a:lnTo>
                  <a:lnTo>
                    <a:pt x="500380" y="297557"/>
                  </a:lnTo>
                  <a:lnTo>
                    <a:pt x="504444" y="252222"/>
                  </a:lnTo>
                  <a:lnTo>
                    <a:pt x="500380" y="206886"/>
                  </a:lnTo>
                  <a:lnTo>
                    <a:pt x="488663" y="164215"/>
                  </a:lnTo>
                  <a:lnTo>
                    <a:pt x="470007" y="124922"/>
                  </a:lnTo>
                  <a:lnTo>
                    <a:pt x="445122" y="89720"/>
                  </a:lnTo>
                  <a:lnTo>
                    <a:pt x="414723" y="59321"/>
                  </a:lnTo>
                  <a:lnTo>
                    <a:pt x="379521" y="34436"/>
                  </a:lnTo>
                  <a:lnTo>
                    <a:pt x="340228" y="15780"/>
                  </a:lnTo>
                  <a:lnTo>
                    <a:pt x="297557" y="4063"/>
                  </a:lnTo>
                  <a:lnTo>
                    <a:pt x="2522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99055" y="2326201"/>
            <a:ext cx="3575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16F20"/>
                </a:solidFill>
                <a:latin typeface="Calibri"/>
                <a:cs typeface="Calibri"/>
              </a:rPr>
              <a:t>3</a:t>
            </a:r>
            <a:r>
              <a:rPr sz="1800" b="1" spc="-5" dirty="0">
                <a:solidFill>
                  <a:srgbClr val="F16F20"/>
                </a:solidFill>
                <a:latin typeface="Calibri"/>
                <a:cs typeface="Calibri"/>
              </a:rPr>
              <a:t>1</a:t>
            </a:r>
            <a:r>
              <a:rPr sz="1100" dirty="0">
                <a:solidFill>
                  <a:srgbClr val="F16F20"/>
                </a:solidFill>
                <a:latin typeface="Calibri"/>
                <a:cs typeface="Calibri"/>
              </a:rPr>
              <a:t>%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3739" y="2375853"/>
            <a:ext cx="8159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me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ţ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ă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0791" y="3086100"/>
            <a:ext cx="467995" cy="467995"/>
          </a:xfrm>
          <a:custGeom>
            <a:avLst/>
            <a:gdLst/>
            <a:ahLst/>
            <a:cxnLst/>
            <a:rect l="l" t="t" r="r" b="b"/>
            <a:pathLst>
              <a:path w="467995" h="467995">
                <a:moveTo>
                  <a:pt x="233934" y="0"/>
                </a:moveTo>
                <a:lnTo>
                  <a:pt x="186788" y="4752"/>
                </a:lnTo>
                <a:lnTo>
                  <a:pt x="142876" y="18383"/>
                </a:lnTo>
                <a:lnTo>
                  <a:pt x="103139" y="39952"/>
                </a:lnTo>
                <a:lnTo>
                  <a:pt x="68518" y="68518"/>
                </a:lnTo>
                <a:lnTo>
                  <a:pt x="39952" y="103139"/>
                </a:lnTo>
                <a:lnTo>
                  <a:pt x="18383" y="142876"/>
                </a:lnTo>
                <a:lnTo>
                  <a:pt x="4752" y="186788"/>
                </a:lnTo>
                <a:lnTo>
                  <a:pt x="0" y="233934"/>
                </a:lnTo>
                <a:lnTo>
                  <a:pt x="4752" y="281079"/>
                </a:lnTo>
                <a:lnTo>
                  <a:pt x="18383" y="324991"/>
                </a:lnTo>
                <a:lnTo>
                  <a:pt x="39952" y="364728"/>
                </a:lnTo>
                <a:lnTo>
                  <a:pt x="68518" y="399349"/>
                </a:lnTo>
                <a:lnTo>
                  <a:pt x="103139" y="427915"/>
                </a:lnTo>
                <a:lnTo>
                  <a:pt x="142876" y="449484"/>
                </a:lnTo>
                <a:lnTo>
                  <a:pt x="186788" y="463115"/>
                </a:lnTo>
                <a:lnTo>
                  <a:pt x="233934" y="467868"/>
                </a:lnTo>
                <a:lnTo>
                  <a:pt x="281079" y="463115"/>
                </a:lnTo>
                <a:lnTo>
                  <a:pt x="324991" y="449484"/>
                </a:lnTo>
                <a:lnTo>
                  <a:pt x="364728" y="427915"/>
                </a:lnTo>
                <a:lnTo>
                  <a:pt x="399349" y="399349"/>
                </a:lnTo>
                <a:lnTo>
                  <a:pt x="427915" y="364728"/>
                </a:lnTo>
                <a:lnTo>
                  <a:pt x="449484" y="324991"/>
                </a:lnTo>
                <a:lnTo>
                  <a:pt x="463115" y="281079"/>
                </a:lnTo>
                <a:lnTo>
                  <a:pt x="467868" y="233934"/>
                </a:lnTo>
                <a:lnTo>
                  <a:pt x="463115" y="186788"/>
                </a:lnTo>
                <a:lnTo>
                  <a:pt x="449484" y="142876"/>
                </a:lnTo>
                <a:lnTo>
                  <a:pt x="427915" y="103139"/>
                </a:lnTo>
                <a:lnTo>
                  <a:pt x="399349" y="68518"/>
                </a:lnTo>
                <a:lnTo>
                  <a:pt x="364728" y="39952"/>
                </a:lnTo>
                <a:lnTo>
                  <a:pt x="324991" y="18383"/>
                </a:lnTo>
                <a:lnTo>
                  <a:pt x="281079" y="4752"/>
                </a:lnTo>
                <a:lnTo>
                  <a:pt x="2339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97310" y="3141849"/>
            <a:ext cx="3575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16F20"/>
                </a:solidFill>
                <a:latin typeface="Calibri"/>
                <a:cs typeface="Calibri"/>
              </a:rPr>
              <a:t>2</a:t>
            </a:r>
            <a:r>
              <a:rPr sz="1800" b="1" spc="-5" dirty="0">
                <a:solidFill>
                  <a:srgbClr val="F16F20"/>
                </a:solidFill>
                <a:latin typeface="Calibri"/>
                <a:cs typeface="Calibri"/>
              </a:rPr>
              <a:t>7</a:t>
            </a:r>
            <a:r>
              <a:rPr sz="1100" dirty="0">
                <a:solidFill>
                  <a:srgbClr val="F16F20"/>
                </a:solidFill>
                <a:latin typeface="Calibri"/>
                <a:cs typeface="Calibri"/>
              </a:rPr>
              <a:t>%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6448" y="3197660"/>
            <a:ext cx="5848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ţ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ă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27075" y="3977640"/>
            <a:ext cx="467995" cy="469900"/>
          </a:xfrm>
          <a:custGeom>
            <a:avLst/>
            <a:gdLst/>
            <a:ahLst/>
            <a:cxnLst/>
            <a:rect l="l" t="t" r="r" b="b"/>
            <a:pathLst>
              <a:path w="467995" h="469900">
                <a:moveTo>
                  <a:pt x="233934" y="0"/>
                </a:moveTo>
                <a:lnTo>
                  <a:pt x="186788" y="4768"/>
                </a:lnTo>
                <a:lnTo>
                  <a:pt x="142876" y="18443"/>
                </a:lnTo>
                <a:lnTo>
                  <a:pt x="103139" y="40083"/>
                </a:lnTo>
                <a:lnTo>
                  <a:pt x="68518" y="68741"/>
                </a:lnTo>
                <a:lnTo>
                  <a:pt x="39952" y="103476"/>
                </a:lnTo>
                <a:lnTo>
                  <a:pt x="18383" y="143342"/>
                </a:lnTo>
                <a:lnTo>
                  <a:pt x="4752" y="187397"/>
                </a:lnTo>
                <a:lnTo>
                  <a:pt x="0" y="234695"/>
                </a:lnTo>
                <a:lnTo>
                  <a:pt x="4752" y="281994"/>
                </a:lnTo>
                <a:lnTo>
                  <a:pt x="18383" y="326049"/>
                </a:lnTo>
                <a:lnTo>
                  <a:pt x="39952" y="365915"/>
                </a:lnTo>
                <a:lnTo>
                  <a:pt x="68518" y="400650"/>
                </a:lnTo>
                <a:lnTo>
                  <a:pt x="103139" y="429308"/>
                </a:lnTo>
                <a:lnTo>
                  <a:pt x="142876" y="450948"/>
                </a:lnTo>
                <a:lnTo>
                  <a:pt x="186788" y="464623"/>
                </a:lnTo>
                <a:lnTo>
                  <a:pt x="233934" y="469391"/>
                </a:lnTo>
                <a:lnTo>
                  <a:pt x="281079" y="464623"/>
                </a:lnTo>
                <a:lnTo>
                  <a:pt x="324991" y="450948"/>
                </a:lnTo>
                <a:lnTo>
                  <a:pt x="364728" y="429308"/>
                </a:lnTo>
                <a:lnTo>
                  <a:pt x="399349" y="400650"/>
                </a:lnTo>
                <a:lnTo>
                  <a:pt x="427915" y="365915"/>
                </a:lnTo>
                <a:lnTo>
                  <a:pt x="449484" y="326049"/>
                </a:lnTo>
                <a:lnTo>
                  <a:pt x="463115" y="281994"/>
                </a:lnTo>
                <a:lnTo>
                  <a:pt x="467868" y="234695"/>
                </a:lnTo>
                <a:lnTo>
                  <a:pt x="463115" y="187397"/>
                </a:lnTo>
                <a:lnTo>
                  <a:pt x="449484" y="143342"/>
                </a:lnTo>
                <a:lnTo>
                  <a:pt x="427915" y="103476"/>
                </a:lnTo>
                <a:lnTo>
                  <a:pt x="399349" y="68741"/>
                </a:lnTo>
                <a:lnTo>
                  <a:pt x="364728" y="40083"/>
                </a:lnTo>
                <a:lnTo>
                  <a:pt x="324991" y="18443"/>
                </a:lnTo>
                <a:lnTo>
                  <a:pt x="281079" y="4768"/>
                </a:lnTo>
                <a:lnTo>
                  <a:pt x="2339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83024" y="4033527"/>
            <a:ext cx="3575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16F20"/>
                </a:solidFill>
                <a:latin typeface="Calibri"/>
                <a:cs typeface="Calibri"/>
              </a:rPr>
              <a:t>2</a:t>
            </a:r>
            <a:r>
              <a:rPr sz="1800" b="1" spc="-5" dirty="0">
                <a:solidFill>
                  <a:srgbClr val="F16F20"/>
                </a:solidFill>
                <a:latin typeface="Calibri"/>
                <a:cs typeface="Calibri"/>
              </a:rPr>
              <a:t>7</a:t>
            </a:r>
            <a:r>
              <a:rPr sz="1100" dirty="0">
                <a:solidFill>
                  <a:srgbClr val="F16F20"/>
                </a:solidFill>
                <a:latin typeface="Calibri"/>
                <a:cs typeface="Calibri"/>
              </a:rPr>
              <a:t>%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7740" y="4077448"/>
            <a:ext cx="7848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Disociere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78735" y="2270760"/>
            <a:ext cx="469900" cy="467995"/>
          </a:xfrm>
          <a:custGeom>
            <a:avLst/>
            <a:gdLst/>
            <a:ahLst/>
            <a:cxnLst/>
            <a:rect l="l" t="t" r="r" b="b"/>
            <a:pathLst>
              <a:path w="469900" h="467994">
                <a:moveTo>
                  <a:pt x="234696" y="0"/>
                </a:moveTo>
                <a:lnTo>
                  <a:pt x="187397" y="4752"/>
                </a:lnTo>
                <a:lnTo>
                  <a:pt x="143342" y="18383"/>
                </a:lnTo>
                <a:lnTo>
                  <a:pt x="103476" y="39952"/>
                </a:lnTo>
                <a:lnTo>
                  <a:pt x="68741" y="68518"/>
                </a:lnTo>
                <a:lnTo>
                  <a:pt x="40083" y="103139"/>
                </a:lnTo>
                <a:lnTo>
                  <a:pt x="18443" y="142876"/>
                </a:lnTo>
                <a:lnTo>
                  <a:pt x="4768" y="186788"/>
                </a:lnTo>
                <a:lnTo>
                  <a:pt x="0" y="233934"/>
                </a:lnTo>
                <a:lnTo>
                  <a:pt x="4768" y="281079"/>
                </a:lnTo>
                <a:lnTo>
                  <a:pt x="18443" y="324991"/>
                </a:lnTo>
                <a:lnTo>
                  <a:pt x="40083" y="364728"/>
                </a:lnTo>
                <a:lnTo>
                  <a:pt x="68741" y="399349"/>
                </a:lnTo>
                <a:lnTo>
                  <a:pt x="103476" y="427915"/>
                </a:lnTo>
                <a:lnTo>
                  <a:pt x="143342" y="449484"/>
                </a:lnTo>
                <a:lnTo>
                  <a:pt x="187397" y="463115"/>
                </a:lnTo>
                <a:lnTo>
                  <a:pt x="234696" y="467868"/>
                </a:lnTo>
                <a:lnTo>
                  <a:pt x="281994" y="463115"/>
                </a:lnTo>
                <a:lnTo>
                  <a:pt x="326049" y="449484"/>
                </a:lnTo>
                <a:lnTo>
                  <a:pt x="365915" y="427915"/>
                </a:lnTo>
                <a:lnTo>
                  <a:pt x="400650" y="399349"/>
                </a:lnTo>
                <a:lnTo>
                  <a:pt x="429308" y="364728"/>
                </a:lnTo>
                <a:lnTo>
                  <a:pt x="450948" y="324991"/>
                </a:lnTo>
                <a:lnTo>
                  <a:pt x="464623" y="281079"/>
                </a:lnTo>
                <a:lnTo>
                  <a:pt x="469392" y="233934"/>
                </a:lnTo>
                <a:lnTo>
                  <a:pt x="464623" y="186788"/>
                </a:lnTo>
                <a:lnTo>
                  <a:pt x="450948" y="142876"/>
                </a:lnTo>
                <a:lnTo>
                  <a:pt x="429308" y="103139"/>
                </a:lnTo>
                <a:lnTo>
                  <a:pt x="400650" y="68518"/>
                </a:lnTo>
                <a:lnTo>
                  <a:pt x="365915" y="39952"/>
                </a:lnTo>
                <a:lnTo>
                  <a:pt x="326049" y="18383"/>
                </a:lnTo>
                <a:lnTo>
                  <a:pt x="281994" y="4752"/>
                </a:lnTo>
                <a:lnTo>
                  <a:pt x="2346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135615" y="2325861"/>
            <a:ext cx="3575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16F20"/>
                </a:solidFill>
                <a:latin typeface="Calibri"/>
                <a:cs typeface="Calibri"/>
              </a:rPr>
              <a:t>2</a:t>
            </a:r>
            <a:r>
              <a:rPr sz="1800" b="1" spc="-5" dirty="0">
                <a:solidFill>
                  <a:srgbClr val="F16F20"/>
                </a:solidFill>
                <a:latin typeface="Calibri"/>
                <a:cs typeface="Calibri"/>
              </a:rPr>
              <a:t>3</a:t>
            </a:r>
            <a:r>
              <a:rPr sz="1100" dirty="0">
                <a:solidFill>
                  <a:srgbClr val="F16F20"/>
                </a:solidFill>
                <a:latin typeface="Calibri"/>
                <a:cs typeface="Calibri"/>
              </a:rPr>
              <a:t>%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71916" y="2381672"/>
            <a:ext cx="6369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106167" y="3112007"/>
            <a:ext cx="467995" cy="467995"/>
          </a:xfrm>
          <a:custGeom>
            <a:avLst/>
            <a:gdLst/>
            <a:ahLst/>
            <a:cxnLst/>
            <a:rect l="l" t="t" r="r" b="b"/>
            <a:pathLst>
              <a:path w="467994" h="467995">
                <a:moveTo>
                  <a:pt x="233934" y="0"/>
                </a:moveTo>
                <a:lnTo>
                  <a:pt x="186788" y="4752"/>
                </a:lnTo>
                <a:lnTo>
                  <a:pt x="142876" y="18383"/>
                </a:lnTo>
                <a:lnTo>
                  <a:pt x="103139" y="39952"/>
                </a:lnTo>
                <a:lnTo>
                  <a:pt x="68518" y="68518"/>
                </a:lnTo>
                <a:lnTo>
                  <a:pt x="39952" y="103139"/>
                </a:lnTo>
                <a:lnTo>
                  <a:pt x="18383" y="142876"/>
                </a:lnTo>
                <a:lnTo>
                  <a:pt x="4752" y="186788"/>
                </a:lnTo>
                <a:lnTo>
                  <a:pt x="0" y="233934"/>
                </a:lnTo>
                <a:lnTo>
                  <a:pt x="4752" y="281079"/>
                </a:lnTo>
                <a:lnTo>
                  <a:pt x="18383" y="324991"/>
                </a:lnTo>
                <a:lnTo>
                  <a:pt x="39952" y="364728"/>
                </a:lnTo>
                <a:lnTo>
                  <a:pt x="68518" y="399349"/>
                </a:lnTo>
                <a:lnTo>
                  <a:pt x="103139" y="427915"/>
                </a:lnTo>
                <a:lnTo>
                  <a:pt x="142876" y="449484"/>
                </a:lnTo>
                <a:lnTo>
                  <a:pt x="186788" y="463115"/>
                </a:lnTo>
                <a:lnTo>
                  <a:pt x="233934" y="467868"/>
                </a:lnTo>
                <a:lnTo>
                  <a:pt x="281079" y="463115"/>
                </a:lnTo>
                <a:lnTo>
                  <a:pt x="324991" y="449484"/>
                </a:lnTo>
                <a:lnTo>
                  <a:pt x="364728" y="427915"/>
                </a:lnTo>
                <a:lnTo>
                  <a:pt x="399349" y="399349"/>
                </a:lnTo>
                <a:lnTo>
                  <a:pt x="427915" y="364728"/>
                </a:lnTo>
                <a:lnTo>
                  <a:pt x="449484" y="324991"/>
                </a:lnTo>
                <a:lnTo>
                  <a:pt x="463115" y="281079"/>
                </a:lnTo>
                <a:lnTo>
                  <a:pt x="467868" y="233934"/>
                </a:lnTo>
                <a:lnTo>
                  <a:pt x="463115" y="186788"/>
                </a:lnTo>
                <a:lnTo>
                  <a:pt x="449484" y="142876"/>
                </a:lnTo>
                <a:lnTo>
                  <a:pt x="427915" y="103139"/>
                </a:lnTo>
                <a:lnTo>
                  <a:pt x="399349" y="68518"/>
                </a:lnTo>
                <a:lnTo>
                  <a:pt x="364728" y="39952"/>
                </a:lnTo>
                <a:lnTo>
                  <a:pt x="324991" y="18383"/>
                </a:lnTo>
                <a:lnTo>
                  <a:pt x="281079" y="4752"/>
                </a:lnTo>
                <a:lnTo>
                  <a:pt x="2339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162017" y="3167324"/>
            <a:ext cx="3575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16F20"/>
                </a:solidFill>
                <a:latin typeface="Calibri"/>
                <a:cs typeface="Calibri"/>
              </a:rPr>
              <a:t>1</a:t>
            </a:r>
            <a:r>
              <a:rPr sz="1800" b="1" spc="-5" dirty="0">
                <a:solidFill>
                  <a:srgbClr val="F16F20"/>
                </a:solidFill>
                <a:latin typeface="Calibri"/>
                <a:cs typeface="Calibri"/>
              </a:rPr>
              <a:t>8</a:t>
            </a:r>
            <a:r>
              <a:rPr sz="1100" dirty="0">
                <a:solidFill>
                  <a:srgbClr val="F16F20"/>
                </a:solidFill>
                <a:latin typeface="Calibri"/>
                <a:cs typeface="Calibri"/>
              </a:rPr>
              <a:t>%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87928" y="3223135"/>
            <a:ext cx="102044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Som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ţ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ă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127504" y="3953255"/>
            <a:ext cx="467995" cy="467995"/>
          </a:xfrm>
          <a:custGeom>
            <a:avLst/>
            <a:gdLst/>
            <a:ahLst/>
            <a:cxnLst/>
            <a:rect l="l" t="t" r="r" b="b"/>
            <a:pathLst>
              <a:path w="467994" h="467995">
                <a:moveTo>
                  <a:pt x="233934" y="0"/>
                </a:moveTo>
                <a:lnTo>
                  <a:pt x="186788" y="4752"/>
                </a:lnTo>
                <a:lnTo>
                  <a:pt x="142876" y="18383"/>
                </a:lnTo>
                <a:lnTo>
                  <a:pt x="103139" y="39952"/>
                </a:lnTo>
                <a:lnTo>
                  <a:pt x="68518" y="68518"/>
                </a:lnTo>
                <a:lnTo>
                  <a:pt x="39952" y="103139"/>
                </a:lnTo>
                <a:lnTo>
                  <a:pt x="18383" y="142876"/>
                </a:lnTo>
                <a:lnTo>
                  <a:pt x="4752" y="186788"/>
                </a:lnTo>
                <a:lnTo>
                  <a:pt x="0" y="233934"/>
                </a:lnTo>
                <a:lnTo>
                  <a:pt x="4752" y="281079"/>
                </a:lnTo>
                <a:lnTo>
                  <a:pt x="18383" y="324991"/>
                </a:lnTo>
                <a:lnTo>
                  <a:pt x="39952" y="364728"/>
                </a:lnTo>
                <a:lnTo>
                  <a:pt x="68518" y="399349"/>
                </a:lnTo>
                <a:lnTo>
                  <a:pt x="103139" y="427915"/>
                </a:lnTo>
                <a:lnTo>
                  <a:pt x="142876" y="449484"/>
                </a:lnTo>
                <a:lnTo>
                  <a:pt x="186788" y="463115"/>
                </a:lnTo>
                <a:lnTo>
                  <a:pt x="233934" y="467868"/>
                </a:lnTo>
                <a:lnTo>
                  <a:pt x="281079" y="463115"/>
                </a:lnTo>
                <a:lnTo>
                  <a:pt x="324991" y="449484"/>
                </a:lnTo>
                <a:lnTo>
                  <a:pt x="364728" y="427915"/>
                </a:lnTo>
                <a:lnTo>
                  <a:pt x="399349" y="399349"/>
                </a:lnTo>
                <a:lnTo>
                  <a:pt x="427915" y="364728"/>
                </a:lnTo>
                <a:lnTo>
                  <a:pt x="449484" y="324991"/>
                </a:lnTo>
                <a:lnTo>
                  <a:pt x="463115" y="281079"/>
                </a:lnTo>
                <a:lnTo>
                  <a:pt x="467868" y="233934"/>
                </a:lnTo>
                <a:lnTo>
                  <a:pt x="463115" y="186788"/>
                </a:lnTo>
                <a:lnTo>
                  <a:pt x="449484" y="142876"/>
                </a:lnTo>
                <a:lnTo>
                  <a:pt x="427915" y="103139"/>
                </a:lnTo>
                <a:lnTo>
                  <a:pt x="399349" y="68518"/>
                </a:lnTo>
                <a:lnTo>
                  <a:pt x="364728" y="39952"/>
                </a:lnTo>
                <a:lnTo>
                  <a:pt x="324991" y="18383"/>
                </a:lnTo>
                <a:lnTo>
                  <a:pt x="281079" y="4752"/>
                </a:lnTo>
                <a:lnTo>
                  <a:pt x="2339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184241" y="4008785"/>
            <a:ext cx="3575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16F20"/>
                </a:solidFill>
                <a:latin typeface="Calibri"/>
                <a:cs typeface="Calibri"/>
              </a:rPr>
              <a:t>1</a:t>
            </a:r>
            <a:r>
              <a:rPr sz="1800" b="1" spc="-5" dirty="0">
                <a:solidFill>
                  <a:srgbClr val="F16F20"/>
                </a:solidFill>
                <a:latin typeface="Calibri"/>
                <a:cs typeface="Calibri"/>
              </a:rPr>
              <a:t>6</a:t>
            </a:r>
            <a:r>
              <a:rPr sz="1100" dirty="0">
                <a:solidFill>
                  <a:srgbClr val="F16F20"/>
                </a:solidFill>
                <a:latin typeface="Calibri"/>
                <a:cs typeface="Calibri"/>
              </a:rPr>
              <a:t>%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620543" y="4064601"/>
            <a:ext cx="46418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9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er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ti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948684" y="2238755"/>
            <a:ext cx="467995" cy="467995"/>
          </a:xfrm>
          <a:custGeom>
            <a:avLst/>
            <a:gdLst/>
            <a:ahLst/>
            <a:cxnLst/>
            <a:rect l="l" t="t" r="r" b="b"/>
            <a:pathLst>
              <a:path w="467995" h="467994">
                <a:moveTo>
                  <a:pt x="233934" y="0"/>
                </a:moveTo>
                <a:lnTo>
                  <a:pt x="186788" y="4752"/>
                </a:lnTo>
                <a:lnTo>
                  <a:pt x="142876" y="18383"/>
                </a:lnTo>
                <a:lnTo>
                  <a:pt x="103139" y="39952"/>
                </a:lnTo>
                <a:lnTo>
                  <a:pt x="68518" y="68518"/>
                </a:lnTo>
                <a:lnTo>
                  <a:pt x="39952" y="103139"/>
                </a:lnTo>
                <a:lnTo>
                  <a:pt x="18383" y="142876"/>
                </a:lnTo>
                <a:lnTo>
                  <a:pt x="4752" y="186788"/>
                </a:lnTo>
                <a:lnTo>
                  <a:pt x="0" y="233934"/>
                </a:lnTo>
                <a:lnTo>
                  <a:pt x="4752" y="281079"/>
                </a:lnTo>
                <a:lnTo>
                  <a:pt x="18383" y="324991"/>
                </a:lnTo>
                <a:lnTo>
                  <a:pt x="39952" y="364728"/>
                </a:lnTo>
                <a:lnTo>
                  <a:pt x="68518" y="399349"/>
                </a:lnTo>
                <a:lnTo>
                  <a:pt x="103139" y="427915"/>
                </a:lnTo>
                <a:lnTo>
                  <a:pt x="142876" y="449484"/>
                </a:lnTo>
                <a:lnTo>
                  <a:pt x="186788" y="463115"/>
                </a:lnTo>
                <a:lnTo>
                  <a:pt x="233934" y="467868"/>
                </a:lnTo>
                <a:lnTo>
                  <a:pt x="281079" y="463115"/>
                </a:lnTo>
                <a:lnTo>
                  <a:pt x="324991" y="449484"/>
                </a:lnTo>
                <a:lnTo>
                  <a:pt x="364728" y="427915"/>
                </a:lnTo>
                <a:lnTo>
                  <a:pt x="399349" y="399349"/>
                </a:lnTo>
                <a:lnTo>
                  <a:pt x="427915" y="364728"/>
                </a:lnTo>
                <a:lnTo>
                  <a:pt x="449484" y="324991"/>
                </a:lnTo>
                <a:lnTo>
                  <a:pt x="463115" y="281079"/>
                </a:lnTo>
                <a:lnTo>
                  <a:pt x="467868" y="233934"/>
                </a:lnTo>
                <a:lnTo>
                  <a:pt x="463115" y="186788"/>
                </a:lnTo>
                <a:lnTo>
                  <a:pt x="449484" y="142876"/>
                </a:lnTo>
                <a:lnTo>
                  <a:pt x="427915" y="103139"/>
                </a:lnTo>
                <a:lnTo>
                  <a:pt x="399349" y="68518"/>
                </a:lnTo>
                <a:lnTo>
                  <a:pt x="364728" y="39952"/>
                </a:lnTo>
                <a:lnTo>
                  <a:pt x="324991" y="18383"/>
                </a:lnTo>
                <a:lnTo>
                  <a:pt x="281079" y="4752"/>
                </a:lnTo>
                <a:lnTo>
                  <a:pt x="2339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005063" y="2294524"/>
            <a:ext cx="3575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16F20"/>
                </a:solidFill>
                <a:latin typeface="Calibri"/>
                <a:cs typeface="Calibri"/>
              </a:rPr>
              <a:t>1</a:t>
            </a:r>
            <a:r>
              <a:rPr sz="1800" b="1" spc="-5" dirty="0">
                <a:solidFill>
                  <a:srgbClr val="F16F20"/>
                </a:solidFill>
                <a:latin typeface="Calibri"/>
                <a:cs typeface="Calibri"/>
              </a:rPr>
              <a:t>8</a:t>
            </a:r>
            <a:r>
              <a:rPr sz="1100" dirty="0">
                <a:solidFill>
                  <a:srgbClr val="F16F20"/>
                </a:solidFill>
                <a:latin typeface="Calibri"/>
                <a:cs typeface="Calibri"/>
              </a:rPr>
              <a:t>%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68154" y="2350335"/>
            <a:ext cx="8083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Disgeuzie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968496" y="3105911"/>
            <a:ext cx="467995" cy="467995"/>
          </a:xfrm>
          <a:custGeom>
            <a:avLst/>
            <a:gdLst/>
            <a:ahLst/>
            <a:cxnLst/>
            <a:rect l="l" t="t" r="r" b="b"/>
            <a:pathLst>
              <a:path w="467995" h="467995">
                <a:moveTo>
                  <a:pt x="233934" y="0"/>
                </a:moveTo>
                <a:lnTo>
                  <a:pt x="186788" y="4752"/>
                </a:lnTo>
                <a:lnTo>
                  <a:pt x="142876" y="18383"/>
                </a:lnTo>
                <a:lnTo>
                  <a:pt x="103139" y="39952"/>
                </a:lnTo>
                <a:lnTo>
                  <a:pt x="68518" y="68518"/>
                </a:lnTo>
                <a:lnTo>
                  <a:pt x="39952" y="103139"/>
                </a:lnTo>
                <a:lnTo>
                  <a:pt x="18383" y="142876"/>
                </a:lnTo>
                <a:lnTo>
                  <a:pt x="4752" y="186788"/>
                </a:lnTo>
                <a:lnTo>
                  <a:pt x="0" y="233934"/>
                </a:lnTo>
                <a:lnTo>
                  <a:pt x="4752" y="281079"/>
                </a:lnTo>
                <a:lnTo>
                  <a:pt x="18383" y="324991"/>
                </a:lnTo>
                <a:lnTo>
                  <a:pt x="39952" y="364728"/>
                </a:lnTo>
                <a:lnTo>
                  <a:pt x="68518" y="399349"/>
                </a:lnTo>
                <a:lnTo>
                  <a:pt x="103139" y="427915"/>
                </a:lnTo>
                <a:lnTo>
                  <a:pt x="142876" y="449484"/>
                </a:lnTo>
                <a:lnTo>
                  <a:pt x="186788" y="463115"/>
                </a:lnTo>
                <a:lnTo>
                  <a:pt x="233934" y="467868"/>
                </a:lnTo>
                <a:lnTo>
                  <a:pt x="281079" y="463115"/>
                </a:lnTo>
                <a:lnTo>
                  <a:pt x="324991" y="449484"/>
                </a:lnTo>
                <a:lnTo>
                  <a:pt x="364728" y="427915"/>
                </a:lnTo>
                <a:lnTo>
                  <a:pt x="399349" y="399349"/>
                </a:lnTo>
                <a:lnTo>
                  <a:pt x="427915" y="364728"/>
                </a:lnTo>
                <a:lnTo>
                  <a:pt x="449484" y="324991"/>
                </a:lnTo>
                <a:lnTo>
                  <a:pt x="463115" y="281079"/>
                </a:lnTo>
                <a:lnTo>
                  <a:pt x="467868" y="233934"/>
                </a:lnTo>
                <a:lnTo>
                  <a:pt x="463115" y="186788"/>
                </a:lnTo>
                <a:lnTo>
                  <a:pt x="449484" y="142876"/>
                </a:lnTo>
                <a:lnTo>
                  <a:pt x="427915" y="103139"/>
                </a:lnTo>
                <a:lnTo>
                  <a:pt x="399349" y="68518"/>
                </a:lnTo>
                <a:lnTo>
                  <a:pt x="364728" y="39952"/>
                </a:lnTo>
                <a:lnTo>
                  <a:pt x="324991" y="18383"/>
                </a:lnTo>
                <a:lnTo>
                  <a:pt x="281079" y="4752"/>
                </a:lnTo>
                <a:lnTo>
                  <a:pt x="2339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024801" y="3160468"/>
            <a:ext cx="3575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16F20"/>
                </a:solidFill>
                <a:latin typeface="Calibri"/>
                <a:cs typeface="Calibri"/>
              </a:rPr>
              <a:t>1</a:t>
            </a:r>
            <a:r>
              <a:rPr sz="1800" b="1" spc="-5" dirty="0">
                <a:solidFill>
                  <a:srgbClr val="F16F20"/>
                </a:solidFill>
                <a:latin typeface="Calibri"/>
                <a:cs typeface="Calibri"/>
              </a:rPr>
              <a:t>1</a:t>
            </a:r>
            <a:r>
              <a:rPr sz="1100" dirty="0">
                <a:solidFill>
                  <a:srgbClr val="F16F20"/>
                </a:solidFill>
                <a:latin typeface="Calibri"/>
                <a:cs typeface="Calibri"/>
              </a:rPr>
              <a:t>%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487893" y="3193421"/>
            <a:ext cx="9867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oe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zie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973067" y="4009644"/>
            <a:ext cx="467995" cy="467995"/>
          </a:xfrm>
          <a:custGeom>
            <a:avLst/>
            <a:gdLst/>
            <a:ahLst/>
            <a:cxnLst/>
            <a:rect l="l" t="t" r="r" b="b"/>
            <a:pathLst>
              <a:path w="467995" h="467995">
                <a:moveTo>
                  <a:pt x="233934" y="0"/>
                </a:moveTo>
                <a:lnTo>
                  <a:pt x="186788" y="4752"/>
                </a:lnTo>
                <a:lnTo>
                  <a:pt x="142876" y="18383"/>
                </a:lnTo>
                <a:lnTo>
                  <a:pt x="103139" y="39952"/>
                </a:lnTo>
                <a:lnTo>
                  <a:pt x="68518" y="68518"/>
                </a:lnTo>
                <a:lnTo>
                  <a:pt x="39952" y="103139"/>
                </a:lnTo>
                <a:lnTo>
                  <a:pt x="18383" y="142876"/>
                </a:lnTo>
                <a:lnTo>
                  <a:pt x="4752" y="186788"/>
                </a:lnTo>
                <a:lnTo>
                  <a:pt x="0" y="233934"/>
                </a:lnTo>
                <a:lnTo>
                  <a:pt x="4752" y="281079"/>
                </a:lnTo>
                <a:lnTo>
                  <a:pt x="18383" y="324991"/>
                </a:lnTo>
                <a:lnTo>
                  <a:pt x="39952" y="364728"/>
                </a:lnTo>
                <a:lnTo>
                  <a:pt x="68518" y="399349"/>
                </a:lnTo>
                <a:lnTo>
                  <a:pt x="103139" y="427915"/>
                </a:lnTo>
                <a:lnTo>
                  <a:pt x="142876" y="449484"/>
                </a:lnTo>
                <a:lnTo>
                  <a:pt x="186788" y="463115"/>
                </a:lnTo>
                <a:lnTo>
                  <a:pt x="233934" y="467868"/>
                </a:lnTo>
                <a:lnTo>
                  <a:pt x="281079" y="463115"/>
                </a:lnTo>
                <a:lnTo>
                  <a:pt x="324991" y="449484"/>
                </a:lnTo>
                <a:lnTo>
                  <a:pt x="364728" y="427915"/>
                </a:lnTo>
                <a:lnTo>
                  <a:pt x="399349" y="399349"/>
                </a:lnTo>
                <a:lnTo>
                  <a:pt x="427915" y="364728"/>
                </a:lnTo>
                <a:lnTo>
                  <a:pt x="449484" y="324991"/>
                </a:lnTo>
                <a:lnTo>
                  <a:pt x="463115" y="281079"/>
                </a:lnTo>
                <a:lnTo>
                  <a:pt x="467868" y="233934"/>
                </a:lnTo>
                <a:lnTo>
                  <a:pt x="463115" y="186788"/>
                </a:lnTo>
                <a:lnTo>
                  <a:pt x="449484" y="142876"/>
                </a:lnTo>
                <a:lnTo>
                  <a:pt x="427915" y="103139"/>
                </a:lnTo>
                <a:lnTo>
                  <a:pt x="399349" y="68518"/>
                </a:lnTo>
                <a:lnTo>
                  <a:pt x="364728" y="39952"/>
                </a:lnTo>
                <a:lnTo>
                  <a:pt x="324991" y="18383"/>
                </a:lnTo>
                <a:lnTo>
                  <a:pt x="281079" y="4752"/>
                </a:lnTo>
                <a:lnTo>
                  <a:pt x="2339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4029069" y="4072237"/>
            <a:ext cx="12242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75615" algn="l"/>
              </a:tabLst>
            </a:pPr>
            <a:r>
              <a:rPr sz="2700" b="1" spc="-7" baseline="1543" dirty="0">
                <a:solidFill>
                  <a:srgbClr val="F16F20"/>
                </a:solidFill>
                <a:latin typeface="Calibri"/>
                <a:cs typeface="Calibri"/>
              </a:rPr>
              <a:t>11</a:t>
            </a:r>
            <a:r>
              <a:rPr sz="1650" spc="-7" baseline="2525" dirty="0">
                <a:solidFill>
                  <a:srgbClr val="F16F20"/>
                </a:solidFill>
                <a:latin typeface="Calibri"/>
                <a:cs typeface="Calibri"/>
              </a:rPr>
              <a:t>%	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Vărsături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520628" y="0"/>
            <a:ext cx="98329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3600" spc="-25" dirty="0" err="1">
                <a:solidFill>
                  <a:srgbClr val="FF0000"/>
                </a:solidFill>
              </a:rPr>
              <a:t>Tolerabilitatea</a:t>
            </a:r>
            <a:r>
              <a:rPr sz="3600" spc="-25" dirty="0">
                <a:solidFill>
                  <a:srgbClr val="FF0000"/>
                </a:solidFill>
              </a:rPr>
              <a:t> </a:t>
            </a:r>
            <a:r>
              <a:rPr lang="ro-RO" sz="3600" spc="-20" dirty="0">
                <a:solidFill>
                  <a:srgbClr val="FF0000"/>
                </a:solidFill>
              </a:rPr>
              <a:t>Esketamină</a:t>
            </a:r>
            <a:r>
              <a:rPr sz="3600" spc="-30" baseline="25462" dirty="0">
                <a:solidFill>
                  <a:srgbClr val="FF0000"/>
                </a:solidFill>
              </a:rPr>
              <a:t> </a:t>
            </a:r>
            <a:r>
              <a:rPr sz="3600" spc="-15" dirty="0">
                <a:solidFill>
                  <a:srgbClr val="FF0000"/>
                </a:solidFill>
              </a:rPr>
              <a:t>în </a:t>
            </a:r>
            <a:r>
              <a:rPr sz="3600" spc="-20" dirty="0">
                <a:solidFill>
                  <a:srgbClr val="FF0000"/>
                </a:solidFill>
              </a:rPr>
              <a:t>studiile </a:t>
            </a:r>
            <a:r>
              <a:rPr sz="3600" spc="-10" dirty="0">
                <a:solidFill>
                  <a:srgbClr val="FF0000"/>
                </a:solidFill>
              </a:rPr>
              <a:t>de </a:t>
            </a:r>
            <a:r>
              <a:rPr sz="3600" spc="-15" dirty="0">
                <a:solidFill>
                  <a:srgbClr val="FF0000"/>
                </a:solidFill>
              </a:rPr>
              <a:t>faza</a:t>
            </a:r>
            <a:r>
              <a:rPr sz="3600" spc="-620" dirty="0">
                <a:solidFill>
                  <a:srgbClr val="FF0000"/>
                </a:solidFill>
              </a:rPr>
              <a:t> </a:t>
            </a:r>
            <a:r>
              <a:rPr sz="3600" spc="-20" dirty="0">
                <a:solidFill>
                  <a:srgbClr val="FF0000"/>
                </a:solidFill>
              </a:rPr>
              <a:t>III</a:t>
            </a:r>
            <a:endParaRPr sz="3600" dirty="0">
              <a:solidFill>
                <a:srgbClr val="FF0000"/>
              </a:solidFill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20628" y="789124"/>
            <a:ext cx="10807065" cy="58991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5400" marR="17780">
              <a:lnSpc>
                <a:spcPts val="2039"/>
              </a:lnSpc>
              <a:spcBef>
                <a:spcPts val="470"/>
              </a:spcBef>
            </a:pPr>
            <a:r>
              <a:rPr sz="2000" b="1" spc="-45" dirty="0">
                <a:solidFill>
                  <a:srgbClr val="F16F20"/>
                </a:solidFill>
                <a:latin typeface="Arial Unicode MS"/>
                <a:cs typeface="Arial Unicode MS"/>
              </a:rPr>
              <a:t>Majoritatea</a:t>
            </a:r>
            <a:r>
              <a:rPr sz="2000" b="1" spc="-130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20" dirty="0">
                <a:solidFill>
                  <a:srgbClr val="F16F20"/>
                </a:solidFill>
                <a:latin typeface="Arial Unicode MS"/>
                <a:cs typeface="Arial Unicode MS"/>
              </a:rPr>
              <a:t>EA</a:t>
            </a:r>
            <a:r>
              <a:rPr sz="2000" b="1" spc="-9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20" dirty="0">
                <a:solidFill>
                  <a:srgbClr val="F16F20"/>
                </a:solidFill>
                <a:latin typeface="Arial Unicode MS"/>
                <a:cs typeface="Arial Unicode MS"/>
              </a:rPr>
              <a:t>au</a:t>
            </a:r>
            <a:r>
              <a:rPr sz="2000" b="1" spc="-110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35" dirty="0">
                <a:solidFill>
                  <a:srgbClr val="F16F20"/>
                </a:solidFill>
                <a:latin typeface="Arial Unicode MS"/>
                <a:cs typeface="Arial Unicode MS"/>
              </a:rPr>
              <a:t>fost</a:t>
            </a:r>
            <a:r>
              <a:rPr sz="2000" b="1" spc="-110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40" dirty="0">
                <a:solidFill>
                  <a:srgbClr val="F16F20"/>
                </a:solidFill>
                <a:latin typeface="Arial Unicode MS"/>
                <a:cs typeface="Arial Unicode MS"/>
              </a:rPr>
              <a:t>uşoare</a:t>
            </a:r>
            <a:r>
              <a:rPr sz="2000" b="1" spc="-12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30" dirty="0">
                <a:solidFill>
                  <a:srgbClr val="F16F20"/>
                </a:solidFill>
                <a:latin typeface="Arial Unicode MS"/>
                <a:cs typeface="Arial Unicode MS"/>
              </a:rPr>
              <a:t>până</a:t>
            </a:r>
            <a:r>
              <a:rPr sz="2000" b="1" spc="-13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20" dirty="0">
                <a:solidFill>
                  <a:srgbClr val="F16F20"/>
                </a:solidFill>
                <a:latin typeface="Arial Unicode MS"/>
                <a:cs typeface="Arial Unicode MS"/>
              </a:rPr>
              <a:t>la</a:t>
            </a:r>
            <a:r>
              <a:rPr sz="2000" b="1" spc="-10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45" dirty="0">
                <a:solidFill>
                  <a:srgbClr val="F16F20"/>
                </a:solidFill>
                <a:latin typeface="Arial Unicode MS"/>
                <a:cs typeface="Arial Unicode MS"/>
              </a:rPr>
              <a:t>moderate</a:t>
            </a:r>
            <a:r>
              <a:rPr sz="2000" b="1" spc="-120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20" dirty="0">
                <a:solidFill>
                  <a:srgbClr val="F16F20"/>
                </a:solidFill>
                <a:latin typeface="Arial Unicode MS"/>
                <a:cs typeface="Arial Unicode MS"/>
              </a:rPr>
              <a:t>şi</a:t>
            </a:r>
            <a:r>
              <a:rPr sz="2000" b="1" spc="-10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45" dirty="0">
                <a:solidFill>
                  <a:srgbClr val="F16F20"/>
                </a:solidFill>
                <a:latin typeface="Arial Unicode MS"/>
                <a:cs typeface="Arial Unicode MS"/>
              </a:rPr>
              <a:t>tranzitorii</a:t>
            </a:r>
            <a:r>
              <a:rPr sz="2000" b="1" spc="-120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30" dirty="0">
                <a:solidFill>
                  <a:srgbClr val="F16F20"/>
                </a:solidFill>
                <a:latin typeface="Arial Unicode MS"/>
                <a:cs typeface="Arial Unicode MS"/>
              </a:rPr>
              <a:t>(de</a:t>
            </a:r>
            <a:r>
              <a:rPr sz="2000" b="1" spc="-120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45" dirty="0">
                <a:solidFill>
                  <a:srgbClr val="F16F20"/>
                </a:solidFill>
                <a:latin typeface="Arial Unicode MS"/>
                <a:cs typeface="Arial Unicode MS"/>
              </a:rPr>
              <a:t>exemplu,</a:t>
            </a:r>
            <a:r>
              <a:rPr sz="2000" b="1" spc="-12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40" dirty="0">
                <a:solidFill>
                  <a:srgbClr val="F16F20"/>
                </a:solidFill>
                <a:latin typeface="Arial Unicode MS"/>
                <a:cs typeface="Arial Unicode MS"/>
              </a:rPr>
              <a:t>sedare</a:t>
            </a:r>
            <a:r>
              <a:rPr sz="2000" b="1" spc="-120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50" dirty="0">
                <a:solidFill>
                  <a:srgbClr val="F16F20"/>
                </a:solidFill>
                <a:latin typeface="Arial Unicode MS"/>
                <a:cs typeface="Arial Unicode MS"/>
              </a:rPr>
              <a:t>tranzitorie,</a:t>
            </a:r>
            <a:r>
              <a:rPr sz="2000" b="1" spc="-12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45" dirty="0">
                <a:solidFill>
                  <a:srgbClr val="F16F20"/>
                </a:solidFill>
                <a:latin typeface="Arial Unicode MS"/>
                <a:cs typeface="Arial Unicode MS"/>
              </a:rPr>
              <a:t>tulburări  disociative</a:t>
            </a:r>
            <a:r>
              <a:rPr sz="2000" b="1" spc="-13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20" dirty="0">
                <a:solidFill>
                  <a:srgbClr val="F16F20"/>
                </a:solidFill>
                <a:latin typeface="Arial Unicode MS"/>
                <a:cs typeface="Arial Unicode MS"/>
              </a:rPr>
              <a:t>şi</a:t>
            </a:r>
            <a:r>
              <a:rPr sz="2000" b="1" spc="-10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20" dirty="0">
                <a:solidFill>
                  <a:srgbClr val="F16F20"/>
                </a:solidFill>
                <a:latin typeface="Arial Unicode MS"/>
                <a:cs typeface="Arial Unicode MS"/>
              </a:rPr>
              <a:t>de</a:t>
            </a:r>
            <a:r>
              <a:rPr sz="2000" b="1" spc="-10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45" dirty="0">
                <a:solidFill>
                  <a:srgbClr val="F16F20"/>
                </a:solidFill>
                <a:latin typeface="Arial Unicode MS"/>
                <a:cs typeface="Arial Unicode MS"/>
              </a:rPr>
              <a:t>percepţie</a:t>
            </a:r>
            <a:r>
              <a:rPr sz="2000" b="1" spc="-114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40" dirty="0">
                <a:solidFill>
                  <a:srgbClr val="F16F20"/>
                </a:solidFill>
                <a:latin typeface="Arial Unicode MS"/>
                <a:cs typeface="Arial Unicode MS"/>
              </a:rPr>
              <a:t>şi/sau</a:t>
            </a:r>
            <a:r>
              <a:rPr sz="2000" b="1" spc="-12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50" dirty="0">
                <a:solidFill>
                  <a:srgbClr val="F16F20"/>
                </a:solidFill>
                <a:latin typeface="Arial Unicode MS"/>
                <a:cs typeface="Arial Unicode MS"/>
              </a:rPr>
              <a:t>hipertensiune</a:t>
            </a:r>
            <a:r>
              <a:rPr sz="2000" b="1" spc="-114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45" dirty="0">
                <a:solidFill>
                  <a:srgbClr val="F16F20"/>
                </a:solidFill>
                <a:latin typeface="Arial Unicode MS"/>
                <a:cs typeface="Arial Unicode MS"/>
              </a:rPr>
              <a:t>arterială)</a:t>
            </a:r>
            <a:r>
              <a:rPr sz="2000" b="1" spc="-12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20" dirty="0">
                <a:solidFill>
                  <a:srgbClr val="F16F20"/>
                </a:solidFill>
                <a:latin typeface="Arial Unicode MS"/>
                <a:cs typeface="Arial Unicode MS"/>
              </a:rPr>
              <a:t>şi</a:t>
            </a:r>
            <a:r>
              <a:rPr sz="2000" b="1" spc="-10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35" dirty="0">
                <a:solidFill>
                  <a:srgbClr val="F16F20"/>
                </a:solidFill>
                <a:latin typeface="Arial Unicode MS"/>
                <a:cs typeface="Arial Unicode MS"/>
              </a:rPr>
              <a:t>s-au</a:t>
            </a:r>
            <a:r>
              <a:rPr sz="2000" b="1" spc="-13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40" dirty="0">
                <a:solidFill>
                  <a:srgbClr val="F16F20"/>
                </a:solidFill>
                <a:latin typeface="Arial Unicode MS"/>
                <a:cs typeface="Arial Unicode MS"/>
              </a:rPr>
              <a:t>remis</a:t>
            </a:r>
            <a:r>
              <a:rPr sz="2000" b="1" spc="-12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25" dirty="0">
                <a:solidFill>
                  <a:srgbClr val="F16F20"/>
                </a:solidFill>
                <a:latin typeface="Arial Unicode MS"/>
                <a:cs typeface="Arial Unicode MS"/>
              </a:rPr>
              <a:t>în</a:t>
            </a:r>
            <a:r>
              <a:rPr sz="2000" b="1" spc="-90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30" dirty="0">
                <a:solidFill>
                  <a:srgbClr val="F16F20"/>
                </a:solidFill>
                <a:latin typeface="Arial Unicode MS"/>
                <a:cs typeface="Arial Unicode MS"/>
              </a:rPr>
              <a:t>două</a:t>
            </a:r>
            <a:r>
              <a:rPr sz="2000" b="1" spc="-130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30" dirty="0">
                <a:solidFill>
                  <a:srgbClr val="F16F20"/>
                </a:solidFill>
                <a:latin typeface="Arial Unicode MS"/>
                <a:cs typeface="Arial Unicode MS"/>
              </a:rPr>
              <a:t>ore</a:t>
            </a:r>
            <a:r>
              <a:rPr sz="2000" b="1" spc="-114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20" dirty="0">
                <a:solidFill>
                  <a:srgbClr val="F16F20"/>
                </a:solidFill>
                <a:latin typeface="Arial Unicode MS"/>
                <a:cs typeface="Arial Unicode MS"/>
              </a:rPr>
              <a:t>de</a:t>
            </a:r>
            <a:r>
              <a:rPr sz="2000" b="1" spc="-10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20" dirty="0">
                <a:solidFill>
                  <a:srgbClr val="F16F20"/>
                </a:solidFill>
                <a:latin typeface="Arial Unicode MS"/>
                <a:cs typeface="Arial Unicode MS"/>
              </a:rPr>
              <a:t>la</a:t>
            </a:r>
            <a:r>
              <a:rPr sz="2000" b="1" spc="-10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2000" b="1" spc="-45" dirty="0">
                <a:solidFill>
                  <a:srgbClr val="F16F20"/>
                </a:solidFill>
                <a:latin typeface="Arial Unicode MS"/>
                <a:cs typeface="Arial Unicode MS"/>
              </a:rPr>
              <a:t>administrare</a:t>
            </a:r>
            <a:r>
              <a:rPr sz="1950" b="1" spc="-67" baseline="25641" dirty="0">
                <a:solidFill>
                  <a:srgbClr val="F16F20"/>
                </a:solidFill>
                <a:latin typeface="Arial Unicode MS"/>
                <a:cs typeface="Arial Unicode MS"/>
              </a:rPr>
              <a:t>1</a:t>
            </a:r>
            <a:endParaRPr sz="1950" baseline="25641">
              <a:latin typeface="Arial Unicode MS"/>
              <a:cs typeface="Arial Unicode MS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192011" y="1449324"/>
            <a:ext cx="6000115" cy="3959860"/>
          </a:xfrm>
          <a:custGeom>
            <a:avLst/>
            <a:gdLst/>
            <a:ahLst/>
            <a:cxnLst/>
            <a:rect l="l" t="t" r="r" b="b"/>
            <a:pathLst>
              <a:path w="6000115" h="3959860">
                <a:moveTo>
                  <a:pt x="5999988" y="0"/>
                </a:moveTo>
                <a:lnTo>
                  <a:pt x="0" y="0"/>
                </a:lnTo>
                <a:lnTo>
                  <a:pt x="0" y="3959352"/>
                </a:lnTo>
                <a:lnTo>
                  <a:pt x="5999988" y="3959352"/>
                </a:lnTo>
                <a:lnTo>
                  <a:pt x="5999988" y="0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60262" y="5711101"/>
            <a:ext cx="10528935" cy="4749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ts val="1200"/>
              </a:lnSpc>
              <a:spcBef>
                <a:spcPts val="105"/>
              </a:spcBef>
            </a:pPr>
            <a:r>
              <a:rPr sz="1050" b="1" spc="-20" dirty="0">
                <a:solidFill>
                  <a:srgbClr val="1D1C1C"/>
                </a:solidFill>
                <a:latin typeface="Calibri"/>
                <a:cs typeface="Calibri"/>
              </a:rPr>
              <a:t>EA: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eveniment advers; </a:t>
            </a:r>
            <a:r>
              <a:rPr sz="1050" b="1" spc="-15" dirty="0">
                <a:solidFill>
                  <a:srgbClr val="1D1C1C"/>
                </a:solidFill>
                <a:latin typeface="Calibri"/>
                <a:cs typeface="Calibri"/>
              </a:rPr>
              <a:t>TA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: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tensiune arterială; </a:t>
            </a:r>
            <a:r>
              <a:rPr lang="en-US" sz="1050" b="1" spc="-20" dirty="0">
                <a:solidFill>
                  <a:srgbClr val="1D1C1C"/>
                </a:solidFill>
                <a:latin typeface="Calibri"/>
                <a:cs typeface="Calibri"/>
              </a:rPr>
              <a:t>medic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: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profesionist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în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domeniul</a:t>
            </a:r>
            <a:r>
              <a:rPr sz="1050" spc="-17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sănătăţii.</a:t>
            </a:r>
            <a:endParaRPr sz="1050" dirty="0">
              <a:latin typeface="Calibri"/>
              <a:cs typeface="Calibri"/>
            </a:endParaRPr>
          </a:p>
          <a:p>
            <a:pPr marL="38100">
              <a:lnSpc>
                <a:spcPts val="1135"/>
              </a:lnSpc>
            </a:pP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*Creşterea </a:t>
            </a:r>
            <a:r>
              <a:rPr sz="1050" spc="-10" dirty="0">
                <a:solidFill>
                  <a:srgbClr val="1D1C1C"/>
                </a:solidFill>
                <a:latin typeface="Calibri"/>
                <a:cs typeface="Calibri"/>
              </a:rPr>
              <a:t>TA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sistolice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≥40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mmHg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şi </a:t>
            </a:r>
            <a:r>
              <a:rPr sz="1050" dirty="0">
                <a:solidFill>
                  <a:srgbClr val="1D1C1C"/>
                </a:solidFill>
                <a:latin typeface="Calibri"/>
                <a:cs typeface="Calibri"/>
              </a:rPr>
              <a:t>a</a:t>
            </a:r>
            <a:r>
              <a:rPr sz="1050" spc="-18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10" dirty="0">
                <a:solidFill>
                  <a:srgbClr val="1D1C1C"/>
                </a:solidFill>
                <a:latin typeface="Calibri"/>
                <a:cs typeface="Calibri"/>
              </a:rPr>
              <a:t>TA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diastolice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≥25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mmHg</a:t>
            </a:r>
            <a:r>
              <a:rPr sz="1050" spc="-30" baseline="23809" dirty="0">
                <a:solidFill>
                  <a:srgbClr val="1D1C1C"/>
                </a:solidFill>
                <a:latin typeface="Calibri"/>
                <a:cs typeface="Calibri"/>
              </a:rPr>
              <a:t>1</a:t>
            </a:r>
            <a:endParaRPr sz="1050" baseline="23809" dirty="0">
              <a:latin typeface="Calibri"/>
              <a:cs typeface="Calibri"/>
            </a:endParaRPr>
          </a:p>
          <a:p>
            <a:pPr marL="38100">
              <a:lnSpc>
                <a:spcPts val="1195"/>
              </a:lnSpc>
            </a:pPr>
            <a:r>
              <a:rPr sz="1050" b="1" spc="-10" dirty="0">
                <a:solidFill>
                  <a:srgbClr val="1D1C1C"/>
                </a:solidFill>
                <a:latin typeface="Calibri"/>
                <a:cs typeface="Calibri"/>
              </a:rPr>
              <a:t>1.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Rezumatul </a:t>
            </a:r>
            <a:r>
              <a:rPr sz="1050" spc="-30" dirty="0">
                <a:solidFill>
                  <a:srgbClr val="1D1C1C"/>
                </a:solidFill>
                <a:latin typeface="Calibri"/>
                <a:cs typeface="Calibri"/>
              </a:rPr>
              <a:t>caracteristicilor </a:t>
            </a:r>
            <a:r>
              <a:rPr sz="1050" spc="-25" dirty="0" err="1">
                <a:solidFill>
                  <a:srgbClr val="1D1C1C"/>
                </a:solidFill>
                <a:latin typeface="Calibri"/>
                <a:cs typeface="Calibri"/>
              </a:rPr>
              <a:t>produsului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lang="ro-RO" sz="1050" spc="-25" dirty="0">
                <a:solidFill>
                  <a:srgbClr val="1D1C1C"/>
                </a:solidFill>
                <a:latin typeface="Calibri"/>
                <a:cs typeface="Calibri"/>
              </a:rPr>
              <a:t>Esketamină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, ultima versiune revizuită; </a:t>
            </a:r>
            <a:r>
              <a:rPr sz="1050" b="1" spc="-10" dirty="0">
                <a:solidFill>
                  <a:srgbClr val="1D1C1C"/>
                </a:solidFill>
                <a:latin typeface="Calibri"/>
                <a:cs typeface="Calibri"/>
              </a:rPr>
              <a:t>2.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Ochs-Ross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R, </a:t>
            </a:r>
            <a:r>
              <a:rPr sz="1050" spc="-10" dirty="0">
                <a:solidFill>
                  <a:srgbClr val="1D1C1C"/>
                </a:solidFill>
                <a:latin typeface="Calibri"/>
                <a:cs typeface="Calibri"/>
              </a:rPr>
              <a:t>et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al. </a:t>
            </a:r>
            <a:r>
              <a:rPr sz="1050" i="1" spc="-10" dirty="0">
                <a:solidFill>
                  <a:srgbClr val="1D1C1C"/>
                </a:solidFill>
                <a:latin typeface="Calibri"/>
                <a:cs typeface="Calibri"/>
              </a:rPr>
              <a:t>Am </a:t>
            </a:r>
            <a:r>
              <a:rPr sz="1050" i="1" dirty="0">
                <a:solidFill>
                  <a:srgbClr val="1D1C1C"/>
                </a:solidFill>
                <a:latin typeface="Calibri"/>
                <a:cs typeface="Calibri"/>
              </a:rPr>
              <a:t>J </a:t>
            </a:r>
            <a:r>
              <a:rPr sz="1050" i="1" spc="-25" dirty="0">
                <a:solidFill>
                  <a:srgbClr val="1D1C1C"/>
                </a:solidFill>
                <a:latin typeface="Calibri"/>
                <a:cs typeface="Calibri"/>
              </a:rPr>
              <a:t>Geriatr Psychiatry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.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2019;27:S180–S181; </a:t>
            </a:r>
            <a:r>
              <a:rPr sz="1050" b="1" spc="-10" dirty="0">
                <a:solidFill>
                  <a:srgbClr val="1D1C1C"/>
                </a:solidFill>
                <a:latin typeface="Calibri"/>
                <a:cs typeface="Calibri"/>
              </a:rPr>
              <a:t>3.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Wajs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E, </a:t>
            </a:r>
            <a:r>
              <a:rPr sz="1050" spc="-10" dirty="0">
                <a:solidFill>
                  <a:srgbClr val="1D1C1C"/>
                </a:solidFill>
                <a:latin typeface="Calibri"/>
                <a:cs typeface="Calibri"/>
              </a:rPr>
              <a:t>et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al. </a:t>
            </a:r>
            <a:r>
              <a:rPr sz="1050" i="1" dirty="0">
                <a:solidFill>
                  <a:srgbClr val="1D1C1C"/>
                </a:solidFill>
                <a:latin typeface="Calibri"/>
                <a:cs typeface="Calibri"/>
              </a:rPr>
              <a:t>J </a:t>
            </a:r>
            <a:r>
              <a:rPr sz="1050" i="1" spc="-20" dirty="0">
                <a:solidFill>
                  <a:srgbClr val="1D1C1C"/>
                </a:solidFill>
                <a:latin typeface="Calibri"/>
                <a:cs typeface="Calibri"/>
              </a:rPr>
              <a:t>Clin </a:t>
            </a:r>
            <a:r>
              <a:rPr sz="1050" i="1" spc="-25" dirty="0">
                <a:solidFill>
                  <a:srgbClr val="1D1C1C"/>
                </a:solidFill>
                <a:latin typeface="Calibri"/>
                <a:cs typeface="Calibri"/>
              </a:rPr>
              <a:t>Psychiatry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.</a:t>
            </a:r>
            <a:r>
              <a:rPr sz="1050" spc="-9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2020;81(3):19m12891.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382284" y="1681015"/>
            <a:ext cx="5420995" cy="3687548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92710" marR="58419">
              <a:lnSpc>
                <a:spcPts val="2160"/>
              </a:lnSpc>
              <a:spcBef>
                <a:spcPts val="375"/>
              </a:spcBef>
            </a:pPr>
            <a:r>
              <a:rPr sz="20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Profilul </a:t>
            </a:r>
            <a:r>
              <a:rPr sz="2000" b="1" spc="-10" dirty="0">
                <a:solidFill>
                  <a:srgbClr val="1D1C1C"/>
                </a:solidFill>
                <a:latin typeface="Arial Unicode MS"/>
                <a:cs typeface="Arial Unicode MS"/>
              </a:rPr>
              <a:t>EA </a:t>
            </a:r>
            <a:r>
              <a:rPr sz="2000" b="1" spc="-5" dirty="0">
                <a:solidFill>
                  <a:srgbClr val="1D1C1C"/>
                </a:solidFill>
                <a:latin typeface="Arial Unicode MS"/>
                <a:cs typeface="Arial Unicode MS"/>
              </a:rPr>
              <a:t>cu </a:t>
            </a:r>
            <a:r>
              <a:rPr lang="ro-RO" sz="20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Esketamină</a:t>
            </a:r>
            <a:r>
              <a:rPr sz="20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2000" b="1" dirty="0">
                <a:solidFill>
                  <a:srgbClr val="1D1C1C"/>
                </a:solidFill>
                <a:latin typeface="Arial Unicode MS"/>
                <a:cs typeface="Arial Unicode MS"/>
              </a:rPr>
              <a:t>a </a:t>
            </a:r>
            <a:r>
              <a:rPr sz="20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fost </a:t>
            </a:r>
            <a:r>
              <a:rPr sz="20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constant </a:t>
            </a:r>
            <a:r>
              <a:rPr sz="2000" b="1" spc="-10" dirty="0">
                <a:solidFill>
                  <a:srgbClr val="1D1C1C"/>
                </a:solidFill>
                <a:latin typeface="Arial Unicode MS"/>
                <a:cs typeface="Arial Unicode MS"/>
              </a:rPr>
              <a:t>în  </a:t>
            </a:r>
            <a:r>
              <a:rPr sz="20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studiile</a:t>
            </a:r>
            <a:r>
              <a:rPr sz="2000" b="1" spc="-4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2000" b="1" spc="-10" dirty="0">
                <a:solidFill>
                  <a:srgbClr val="1D1C1C"/>
                </a:solidFill>
                <a:latin typeface="Arial Unicode MS"/>
                <a:cs typeface="Arial Unicode MS"/>
              </a:rPr>
              <a:t>pe</a:t>
            </a:r>
            <a:r>
              <a:rPr sz="2000" b="1" spc="-8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20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termen</a:t>
            </a:r>
            <a:r>
              <a:rPr sz="2000" b="1" spc="-8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20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scurt</a:t>
            </a:r>
            <a:r>
              <a:rPr sz="2000" b="1" spc="-7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2000" b="1" spc="-5" dirty="0">
                <a:solidFill>
                  <a:srgbClr val="1D1C1C"/>
                </a:solidFill>
                <a:latin typeface="Arial Unicode MS"/>
                <a:cs typeface="Arial Unicode MS"/>
              </a:rPr>
              <a:t>şi</a:t>
            </a:r>
            <a:r>
              <a:rPr sz="2000" b="1" spc="-5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2000" b="1" spc="-10" dirty="0">
                <a:solidFill>
                  <a:srgbClr val="1D1C1C"/>
                </a:solidFill>
                <a:latin typeface="Arial Unicode MS"/>
                <a:cs typeface="Arial Unicode MS"/>
              </a:rPr>
              <a:t>pe</a:t>
            </a:r>
            <a:r>
              <a:rPr sz="2000" b="1" spc="-5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20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termen</a:t>
            </a:r>
            <a:r>
              <a:rPr sz="2000" b="1" spc="-8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20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lung</a:t>
            </a:r>
            <a:r>
              <a:rPr sz="2000" b="1" spc="-6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2000" b="1" spc="-15" dirty="0">
                <a:solidFill>
                  <a:srgbClr val="1D1C1C"/>
                </a:solidFill>
                <a:latin typeface="Arial Unicode MS"/>
                <a:cs typeface="Arial Unicode MS"/>
              </a:rPr>
              <a:t>(până  </a:t>
            </a:r>
            <a:r>
              <a:rPr sz="2000" b="1" spc="-10" dirty="0">
                <a:solidFill>
                  <a:srgbClr val="1D1C1C"/>
                </a:solidFill>
                <a:latin typeface="Arial Unicode MS"/>
                <a:cs typeface="Arial Unicode MS"/>
              </a:rPr>
              <a:t>la </a:t>
            </a:r>
            <a:r>
              <a:rPr sz="2000" b="1" dirty="0">
                <a:solidFill>
                  <a:srgbClr val="1D1C1C"/>
                </a:solidFill>
                <a:latin typeface="Arial Unicode MS"/>
                <a:cs typeface="Arial Unicode MS"/>
              </a:rPr>
              <a:t>1</a:t>
            </a:r>
            <a:r>
              <a:rPr sz="2000" b="1" spc="-7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2000" b="1" spc="-10" dirty="0">
                <a:solidFill>
                  <a:srgbClr val="1D1C1C"/>
                </a:solidFill>
                <a:latin typeface="Arial Unicode MS"/>
                <a:cs typeface="Arial Unicode MS"/>
              </a:rPr>
              <a:t>an)</a:t>
            </a:r>
            <a:r>
              <a:rPr sz="1950" b="1" spc="-15" baseline="25641" dirty="0">
                <a:solidFill>
                  <a:srgbClr val="1D1C1C"/>
                </a:solidFill>
                <a:latin typeface="Arial Unicode MS"/>
                <a:cs typeface="Arial Unicode MS"/>
              </a:rPr>
              <a:t>3</a:t>
            </a:r>
            <a:endParaRPr sz="1950" baseline="25641" dirty="0">
              <a:latin typeface="Arial Unicode MS"/>
              <a:cs typeface="Arial Unicode MS"/>
            </a:endParaRPr>
          </a:p>
          <a:p>
            <a:pPr marL="254000" indent="-216535">
              <a:lnSpc>
                <a:spcPts val="1875"/>
              </a:lnSpc>
              <a:buClr>
                <a:srgbClr val="FCA606"/>
              </a:buClr>
              <a:buFont typeface="Arial"/>
              <a:buChar char="•"/>
              <a:tabLst>
                <a:tab pos="254000" algn="l"/>
                <a:tab pos="254635" algn="l"/>
              </a:tabLst>
            </a:pPr>
            <a:r>
              <a:rPr sz="1800" dirty="0">
                <a:solidFill>
                  <a:srgbClr val="1D1C1C"/>
                </a:solidFill>
                <a:latin typeface="Arial Unicode MS"/>
                <a:cs typeface="Arial Unicode MS"/>
              </a:rPr>
              <a:t>A 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fost observată </a:t>
            </a:r>
            <a:r>
              <a:rPr sz="1800" dirty="0">
                <a:solidFill>
                  <a:srgbClr val="1D1C1C"/>
                </a:solidFill>
                <a:latin typeface="Arial Unicode MS"/>
                <a:cs typeface="Arial Unicode MS"/>
              </a:rPr>
              <a:t>o </a:t>
            </a:r>
            <a:r>
              <a:rPr sz="1800" b="1" spc="-5" dirty="0">
                <a:solidFill>
                  <a:srgbClr val="1D1C1C"/>
                </a:solidFill>
                <a:latin typeface="Arial Unicode MS"/>
                <a:cs typeface="Arial Unicode MS"/>
              </a:rPr>
              <a:t>tolerabilitate </a:t>
            </a:r>
            <a:r>
              <a:rPr sz="1800" b="1" dirty="0">
                <a:solidFill>
                  <a:srgbClr val="1D1C1C"/>
                </a:solidFill>
                <a:latin typeface="Arial Unicode MS"/>
                <a:cs typeface="Arial Unicode MS"/>
              </a:rPr>
              <a:t>similară 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la</a:t>
            </a:r>
            <a:r>
              <a:rPr sz="1800" spc="-4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10" dirty="0">
                <a:solidFill>
                  <a:srgbClr val="1D1C1C"/>
                </a:solidFill>
                <a:latin typeface="Arial Unicode MS"/>
                <a:cs typeface="Arial Unicode MS"/>
              </a:rPr>
              <a:t>pacienţii</a:t>
            </a:r>
            <a:endParaRPr sz="1800" dirty="0">
              <a:latin typeface="Arial Unicode MS"/>
              <a:cs typeface="Arial Unicode MS"/>
            </a:endParaRPr>
          </a:p>
          <a:p>
            <a:pPr marL="254000">
              <a:lnSpc>
                <a:spcPct val="100000"/>
              </a:lnSpc>
            </a:pPr>
            <a:r>
              <a:rPr sz="1800" spc="-10" dirty="0">
                <a:solidFill>
                  <a:srgbClr val="1D1C1C"/>
                </a:solidFill>
                <a:latin typeface="Arial Unicode MS"/>
                <a:cs typeface="Arial Unicode MS"/>
              </a:rPr>
              <a:t>adulţi, </a:t>
            </a:r>
            <a:r>
              <a:rPr sz="1800" b="1" spc="-5" dirty="0">
                <a:solidFill>
                  <a:srgbClr val="1D1C1C"/>
                </a:solidFill>
                <a:latin typeface="Arial Unicode MS"/>
                <a:cs typeface="Arial Unicode MS"/>
              </a:rPr>
              <a:t>indiferent </a:t>
            </a:r>
            <a:r>
              <a:rPr sz="1800" b="1" dirty="0">
                <a:solidFill>
                  <a:srgbClr val="1D1C1C"/>
                </a:solidFill>
                <a:latin typeface="Arial Unicode MS"/>
                <a:cs typeface="Arial Unicode MS"/>
              </a:rPr>
              <a:t>de</a:t>
            </a:r>
            <a:r>
              <a:rPr sz="1800" b="1" spc="-2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b="1" dirty="0">
                <a:solidFill>
                  <a:srgbClr val="1D1C1C"/>
                </a:solidFill>
                <a:latin typeface="Arial Unicode MS"/>
                <a:cs typeface="Arial Unicode MS"/>
              </a:rPr>
              <a:t>vârstă</a:t>
            </a:r>
            <a:r>
              <a:rPr sz="1800" b="1" baseline="25462" dirty="0">
                <a:solidFill>
                  <a:srgbClr val="1D1C1C"/>
                </a:solidFill>
                <a:latin typeface="Arial Unicode MS"/>
                <a:cs typeface="Arial Unicode MS"/>
              </a:rPr>
              <a:t>2</a:t>
            </a:r>
            <a:endParaRPr sz="1800" baseline="25462" dirty="0">
              <a:latin typeface="Arial Unicode MS"/>
              <a:cs typeface="Arial Unicode MS"/>
            </a:endParaRPr>
          </a:p>
          <a:p>
            <a:pPr marL="254000" marR="550545" indent="-216535">
              <a:lnSpc>
                <a:spcPct val="100000"/>
              </a:lnSpc>
              <a:spcBef>
                <a:spcPts val="1595"/>
              </a:spcBef>
              <a:buClr>
                <a:srgbClr val="FCA606"/>
              </a:buClr>
              <a:buFont typeface="Arial"/>
              <a:buChar char="•"/>
              <a:tabLst>
                <a:tab pos="254000" algn="l"/>
                <a:tab pos="254635" algn="l"/>
              </a:tabLst>
            </a:pPr>
            <a:r>
              <a:rPr sz="1800" b="1" spc="5" dirty="0">
                <a:solidFill>
                  <a:srgbClr val="1D1C1C"/>
                </a:solidFill>
                <a:latin typeface="Arial Unicode MS"/>
                <a:cs typeface="Arial Unicode MS"/>
              </a:rPr>
              <a:t>Rată </a:t>
            </a:r>
            <a:r>
              <a:rPr sz="1800" b="1" dirty="0">
                <a:solidFill>
                  <a:srgbClr val="1D1C1C"/>
                </a:solidFill>
                <a:latin typeface="Arial Unicode MS"/>
                <a:cs typeface="Arial Unicode MS"/>
              </a:rPr>
              <a:t>de întrerupere de </a:t>
            </a:r>
            <a:r>
              <a:rPr sz="1800" b="1" spc="5" dirty="0">
                <a:solidFill>
                  <a:srgbClr val="1D1C1C"/>
                </a:solidFill>
                <a:latin typeface="Arial Unicode MS"/>
                <a:cs typeface="Arial Unicode MS"/>
              </a:rPr>
              <a:t>3,8% 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din cauza EA</a:t>
            </a:r>
            <a:r>
              <a:rPr sz="1800" spc="-21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10" dirty="0">
                <a:solidFill>
                  <a:srgbClr val="1D1C1C"/>
                </a:solidFill>
                <a:latin typeface="Arial Unicode MS"/>
                <a:cs typeface="Arial Unicode MS"/>
              </a:rPr>
              <a:t>pe  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parcursul fazei de</a:t>
            </a:r>
            <a:r>
              <a:rPr sz="1800" spc="2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întreţinere</a:t>
            </a:r>
            <a:r>
              <a:rPr sz="1800" spc="-7" baseline="25462" dirty="0">
                <a:solidFill>
                  <a:srgbClr val="1D1C1C"/>
                </a:solidFill>
                <a:latin typeface="Arial Unicode MS"/>
                <a:cs typeface="Arial Unicode MS"/>
              </a:rPr>
              <a:t>3</a:t>
            </a:r>
            <a:endParaRPr sz="1800" baseline="25462" dirty="0">
              <a:latin typeface="Arial Unicode MS"/>
              <a:cs typeface="Arial Unicode MS"/>
            </a:endParaRPr>
          </a:p>
          <a:p>
            <a:pPr marL="254000" marR="394335" indent="-216535">
              <a:lnSpc>
                <a:spcPct val="100000"/>
              </a:lnSpc>
              <a:spcBef>
                <a:spcPts val="994"/>
              </a:spcBef>
              <a:buClr>
                <a:srgbClr val="FCA606"/>
              </a:buClr>
              <a:buFont typeface="Arial"/>
              <a:buChar char="•"/>
              <a:tabLst>
                <a:tab pos="254000" algn="l"/>
                <a:tab pos="254635" algn="l"/>
              </a:tabLst>
            </a:pP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Au fost raportate </a:t>
            </a:r>
            <a:r>
              <a:rPr sz="1800" b="1" dirty="0">
                <a:solidFill>
                  <a:srgbClr val="1D1C1C"/>
                </a:solidFill>
                <a:latin typeface="Arial Unicode MS"/>
                <a:cs typeface="Arial Unicode MS"/>
              </a:rPr>
              <a:t>simptome de tract urinar şi</a:t>
            </a:r>
            <a:r>
              <a:rPr sz="1800" b="1" spc="-14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b="1" dirty="0">
                <a:solidFill>
                  <a:srgbClr val="1D1C1C"/>
                </a:solidFill>
                <a:latin typeface="Arial Unicode MS"/>
                <a:cs typeface="Arial Unicode MS"/>
              </a:rPr>
              <a:t>de  vezică urinară </a:t>
            </a:r>
            <a:r>
              <a:rPr sz="1800" dirty="0">
                <a:solidFill>
                  <a:srgbClr val="1D1C1C"/>
                </a:solidFill>
                <a:latin typeface="Arial Unicode MS"/>
                <a:cs typeface="Arial Unicode MS"/>
              </a:rPr>
              <a:t>cu </a:t>
            </a:r>
            <a:r>
              <a:rPr lang="ro-RO"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Esketamină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; </a:t>
            </a:r>
            <a:r>
              <a:rPr sz="1800" dirty="0">
                <a:solidFill>
                  <a:srgbClr val="1D1C1C"/>
                </a:solidFill>
                <a:latin typeface="Arial Unicode MS"/>
                <a:cs typeface="Arial Unicode MS"/>
              </a:rPr>
              <a:t>se </a:t>
            </a:r>
            <a:r>
              <a:rPr sz="1800" spc="-10" dirty="0">
                <a:solidFill>
                  <a:srgbClr val="1D1C1C"/>
                </a:solidFill>
                <a:latin typeface="Arial Unicode MS"/>
                <a:cs typeface="Arial Unicode MS"/>
              </a:rPr>
              <a:t>recomandă  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monitorizare </a:t>
            </a:r>
            <a:r>
              <a:rPr sz="1800" dirty="0">
                <a:solidFill>
                  <a:srgbClr val="1D1C1C"/>
                </a:solidFill>
                <a:latin typeface="Arial Unicode MS"/>
                <a:cs typeface="Arial Unicode MS"/>
              </a:rPr>
              <a:t>cu 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îndrumarea către un </a:t>
            </a:r>
            <a:r>
              <a:rPr sz="1800" spc="-10" dirty="0">
                <a:solidFill>
                  <a:srgbClr val="1D1C1C"/>
                </a:solidFill>
                <a:latin typeface="Arial Unicode MS"/>
                <a:cs typeface="Arial Unicode MS"/>
              </a:rPr>
              <a:t>furnizor  adecvat 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de servicii medicale </a:t>
            </a:r>
            <a:r>
              <a:rPr sz="1800" dirty="0">
                <a:solidFill>
                  <a:srgbClr val="1D1C1C"/>
                </a:solidFill>
                <a:latin typeface="Arial Unicode MS"/>
                <a:cs typeface="Arial Unicode MS"/>
              </a:rPr>
              <a:t>în 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cazul </a:t>
            </a:r>
            <a:r>
              <a:rPr sz="1800" dirty="0">
                <a:solidFill>
                  <a:srgbClr val="1D1C1C"/>
                </a:solidFill>
                <a:latin typeface="Arial Unicode MS"/>
                <a:cs typeface="Arial Unicode MS"/>
              </a:rPr>
              <a:t>în 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care  simptomele</a:t>
            </a:r>
            <a:r>
              <a:rPr sz="180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persistă</a:t>
            </a:r>
            <a:r>
              <a:rPr sz="1800" spc="-7" baseline="25462" dirty="0">
                <a:solidFill>
                  <a:srgbClr val="1D1C1C"/>
                </a:solidFill>
                <a:latin typeface="Arial Unicode MS"/>
                <a:cs typeface="Arial Unicode MS"/>
              </a:rPr>
              <a:t>1</a:t>
            </a:r>
            <a:endParaRPr sz="1800" baseline="25462" dirty="0">
              <a:latin typeface="Arial Unicode MS"/>
              <a:cs typeface="Arial Unicode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23891" y="1620591"/>
            <a:ext cx="39966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EA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cel mai </a:t>
            </a: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frecvent</a:t>
            </a:r>
            <a:r>
              <a:rPr sz="2400" b="1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observate:</a:t>
            </a:r>
            <a:r>
              <a:rPr sz="2400" b="1" spc="-15" baseline="2430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2400" baseline="24305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350263" y="4724400"/>
            <a:ext cx="467995" cy="467995"/>
          </a:xfrm>
          <a:custGeom>
            <a:avLst/>
            <a:gdLst/>
            <a:ahLst/>
            <a:cxnLst/>
            <a:rect l="l" t="t" r="r" b="b"/>
            <a:pathLst>
              <a:path w="467994" h="467995">
                <a:moveTo>
                  <a:pt x="233934" y="0"/>
                </a:moveTo>
                <a:lnTo>
                  <a:pt x="186788" y="4752"/>
                </a:lnTo>
                <a:lnTo>
                  <a:pt x="142876" y="18383"/>
                </a:lnTo>
                <a:lnTo>
                  <a:pt x="103139" y="39952"/>
                </a:lnTo>
                <a:lnTo>
                  <a:pt x="68518" y="68518"/>
                </a:lnTo>
                <a:lnTo>
                  <a:pt x="39952" y="103139"/>
                </a:lnTo>
                <a:lnTo>
                  <a:pt x="18383" y="142876"/>
                </a:lnTo>
                <a:lnTo>
                  <a:pt x="4752" y="186788"/>
                </a:lnTo>
                <a:lnTo>
                  <a:pt x="0" y="233933"/>
                </a:lnTo>
                <a:lnTo>
                  <a:pt x="4752" y="281079"/>
                </a:lnTo>
                <a:lnTo>
                  <a:pt x="18383" y="324991"/>
                </a:lnTo>
                <a:lnTo>
                  <a:pt x="39952" y="364728"/>
                </a:lnTo>
                <a:lnTo>
                  <a:pt x="68518" y="399349"/>
                </a:lnTo>
                <a:lnTo>
                  <a:pt x="103139" y="427915"/>
                </a:lnTo>
                <a:lnTo>
                  <a:pt x="142876" y="449484"/>
                </a:lnTo>
                <a:lnTo>
                  <a:pt x="186788" y="463115"/>
                </a:lnTo>
                <a:lnTo>
                  <a:pt x="233934" y="467867"/>
                </a:lnTo>
                <a:lnTo>
                  <a:pt x="281079" y="463115"/>
                </a:lnTo>
                <a:lnTo>
                  <a:pt x="324991" y="449484"/>
                </a:lnTo>
                <a:lnTo>
                  <a:pt x="364728" y="427915"/>
                </a:lnTo>
                <a:lnTo>
                  <a:pt x="399349" y="399349"/>
                </a:lnTo>
                <a:lnTo>
                  <a:pt x="427915" y="364728"/>
                </a:lnTo>
                <a:lnTo>
                  <a:pt x="449484" y="324991"/>
                </a:lnTo>
                <a:lnTo>
                  <a:pt x="463115" y="281079"/>
                </a:lnTo>
                <a:lnTo>
                  <a:pt x="467868" y="233933"/>
                </a:lnTo>
                <a:lnTo>
                  <a:pt x="463115" y="186788"/>
                </a:lnTo>
                <a:lnTo>
                  <a:pt x="449484" y="142876"/>
                </a:lnTo>
                <a:lnTo>
                  <a:pt x="427915" y="103139"/>
                </a:lnTo>
                <a:lnTo>
                  <a:pt x="399349" y="68518"/>
                </a:lnTo>
                <a:lnTo>
                  <a:pt x="364728" y="39952"/>
                </a:lnTo>
                <a:lnTo>
                  <a:pt x="324991" y="18383"/>
                </a:lnTo>
                <a:lnTo>
                  <a:pt x="281079" y="4752"/>
                </a:lnTo>
                <a:lnTo>
                  <a:pt x="2339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1406014" y="4786468"/>
            <a:ext cx="16275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75615" algn="l"/>
              </a:tabLst>
            </a:pPr>
            <a:r>
              <a:rPr sz="2700" b="1" spc="-7" baseline="1543" dirty="0">
                <a:solidFill>
                  <a:srgbClr val="F16F20"/>
                </a:solidFill>
                <a:latin typeface="Calibri"/>
                <a:cs typeface="Calibri"/>
              </a:rPr>
              <a:t>10</a:t>
            </a:r>
            <a:r>
              <a:rPr sz="1650" spc="-7" baseline="2525" dirty="0">
                <a:solidFill>
                  <a:srgbClr val="F16F20"/>
                </a:solidFill>
                <a:latin typeface="Calibri"/>
                <a:cs typeface="Calibri"/>
              </a:rPr>
              <a:t>%	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Creşterea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TA*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581400" y="4724400"/>
            <a:ext cx="467995" cy="467995"/>
          </a:xfrm>
          <a:custGeom>
            <a:avLst/>
            <a:gdLst/>
            <a:ahLst/>
            <a:cxnLst/>
            <a:rect l="l" t="t" r="r" b="b"/>
            <a:pathLst>
              <a:path w="467995" h="467995">
                <a:moveTo>
                  <a:pt x="233934" y="0"/>
                </a:moveTo>
                <a:lnTo>
                  <a:pt x="186788" y="4752"/>
                </a:lnTo>
                <a:lnTo>
                  <a:pt x="142876" y="18383"/>
                </a:lnTo>
                <a:lnTo>
                  <a:pt x="103139" y="39952"/>
                </a:lnTo>
                <a:lnTo>
                  <a:pt x="68518" y="68518"/>
                </a:lnTo>
                <a:lnTo>
                  <a:pt x="39952" y="103139"/>
                </a:lnTo>
                <a:lnTo>
                  <a:pt x="18383" y="142876"/>
                </a:lnTo>
                <a:lnTo>
                  <a:pt x="4752" y="186788"/>
                </a:lnTo>
                <a:lnTo>
                  <a:pt x="0" y="233933"/>
                </a:lnTo>
                <a:lnTo>
                  <a:pt x="4752" y="281079"/>
                </a:lnTo>
                <a:lnTo>
                  <a:pt x="18383" y="324991"/>
                </a:lnTo>
                <a:lnTo>
                  <a:pt x="39952" y="364728"/>
                </a:lnTo>
                <a:lnTo>
                  <a:pt x="68518" y="399349"/>
                </a:lnTo>
                <a:lnTo>
                  <a:pt x="103139" y="427915"/>
                </a:lnTo>
                <a:lnTo>
                  <a:pt x="142876" y="449484"/>
                </a:lnTo>
                <a:lnTo>
                  <a:pt x="186788" y="463115"/>
                </a:lnTo>
                <a:lnTo>
                  <a:pt x="233934" y="467867"/>
                </a:lnTo>
                <a:lnTo>
                  <a:pt x="281079" y="463115"/>
                </a:lnTo>
                <a:lnTo>
                  <a:pt x="324991" y="449484"/>
                </a:lnTo>
                <a:lnTo>
                  <a:pt x="364728" y="427915"/>
                </a:lnTo>
                <a:lnTo>
                  <a:pt x="399349" y="399349"/>
                </a:lnTo>
                <a:lnTo>
                  <a:pt x="427915" y="364728"/>
                </a:lnTo>
                <a:lnTo>
                  <a:pt x="449484" y="324991"/>
                </a:lnTo>
                <a:lnTo>
                  <a:pt x="463115" y="281079"/>
                </a:lnTo>
                <a:lnTo>
                  <a:pt x="467868" y="233933"/>
                </a:lnTo>
                <a:lnTo>
                  <a:pt x="463115" y="186788"/>
                </a:lnTo>
                <a:lnTo>
                  <a:pt x="449484" y="142876"/>
                </a:lnTo>
                <a:lnTo>
                  <a:pt x="427915" y="103139"/>
                </a:lnTo>
                <a:lnTo>
                  <a:pt x="399349" y="68518"/>
                </a:lnTo>
                <a:lnTo>
                  <a:pt x="364728" y="39952"/>
                </a:lnTo>
                <a:lnTo>
                  <a:pt x="324991" y="18383"/>
                </a:lnTo>
                <a:lnTo>
                  <a:pt x="281079" y="4752"/>
                </a:lnTo>
                <a:lnTo>
                  <a:pt x="2339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3694465" y="4786468"/>
            <a:ext cx="99821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9100" algn="l"/>
              </a:tabLst>
            </a:pPr>
            <a:r>
              <a:rPr sz="2700" b="1" spc="-7" baseline="1543" dirty="0">
                <a:solidFill>
                  <a:srgbClr val="F16F20"/>
                </a:solidFill>
                <a:latin typeface="Calibri"/>
                <a:cs typeface="Calibri"/>
              </a:rPr>
              <a:t>9</a:t>
            </a:r>
            <a:r>
              <a:rPr sz="1650" baseline="2525" dirty="0">
                <a:solidFill>
                  <a:srgbClr val="F16F20"/>
                </a:solidFill>
                <a:latin typeface="Calibri"/>
                <a:cs typeface="Calibri"/>
              </a:rPr>
              <a:t>%	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Se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da</a:t>
            </a:r>
            <a:r>
              <a:rPr sz="1600" spc="-3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E3E70BC9-89D9-EC83-70DF-50423DF8EB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449324"/>
            <a:ext cx="12192000" cy="3878579"/>
            <a:chOff x="0" y="1449324"/>
            <a:chExt cx="12192000" cy="3878579"/>
          </a:xfrm>
        </p:grpSpPr>
        <p:sp>
          <p:nvSpPr>
            <p:cNvPr id="3" name="object 3"/>
            <p:cNvSpPr/>
            <p:nvPr/>
          </p:nvSpPr>
          <p:spPr>
            <a:xfrm>
              <a:off x="0" y="3678948"/>
              <a:ext cx="12192000" cy="1649095"/>
            </a:xfrm>
            <a:custGeom>
              <a:avLst/>
              <a:gdLst/>
              <a:ahLst/>
              <a:cxnLst/>
              <a:rect l="l" t="t" r="r" b="b"/>
              <a:pathLst>
                <a:path w="12192000" h="1649095">
                  <a:moveTo>
                    <a:pt x="12192000" y="0"/>
                  </a:moveTo>
                  <a:lnTo>
                    <a:pt x="0" y="0"/>
                  </a:lnTo>
                  <a:lnTo>
                    <a:pt x="0" y="1648955"/>
                  </a:lnTo>
                  <a:lnTo>
                    <a:pt x="12192000" y="164895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449324"/>
              <a:ext cx="12192000" cy="2230120"/>
            </a:xfrm>
            <a:custGeom>
              <a:avLst/>
              <a:gdLst/>
              <a:ahLst/>
              <a:cxnLst/>
              <a:rect l="l" t="t" r="r" b="b"/>
              <a:pathLst>
                <a:path w="12192000" h="2230120">
                  <a:moveTo>
                    <a:pt x="12192000" y="0"/>
                  </a:moveTo>
                  <a:lnTo>
                    <a:pt x="0" y="0"/>
                  </a:lnTo>
                  <a:lnTo>
                    <a:pt x="0" y="2229612"/>
                  </a:lnTo>
                  <a:lnTo>
                    <a:pt x="12192000" y="2229612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9B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77898" y="256122"/>
            <a:ext cx="11598910" cy="9696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3550"/>
              </a:lnSpc>
              <a:spcBef>
                <a:spcPts val="100"/>
              </a:spcBef>
            </a:pPr>
            <a:r>
              <a:rPr spc="-20" dirty="0">
                <a:solidFill>
                  <a:srgbClr val="FF0000"/>
                </a:solidFill>
              </a:rPr>
              <a:t>Simptomele disociative </a:t>
            </a:r>
            <a:r>
              <a:rPr spc="-10" dirty="0">
                <a:solidFill>
                  <a:srgbClr val="FF0000"/>
                </a:solidFill>
              </a:rPr>
              <a:t>şi </a:t>
            </a:r>
            <a:r>
              <a:rPr spc="-20" dirty="0">
                <a:solidFill>
                  <a:srgbClr val="FF0000"/>
                </a:solidFill>
              </a:rPr>
              <a:t>creşterile </a:t>
            </a:r>
            <a:r>
              <a:rPr spc="-10" dirty="0">
                <a:solidFill>
                  <a:srgbClr val="FF0000"/>
                </a:solidFill>
              </a:rPr>
              <a:t>TA </a:t>
            </a:r>
            <a:r>
              <a:rPr spc="-5" dirty="0">
                <a:solidFill>
                  <a:srgbClr val="FF0000"/>
                </a:solidFill>
              </a:rPr>
              <a:t>cu </a:t>
            </a:r>
            <a:r>
              <a:rPr lang="ro-RO" spc="-15" dirty="0">
                <a:solidFill>
                  <a:srgbClr val="FF0000"/>
                </a:solidFill>
              </a:rPr>
              <a:t>Esketamină</a:t>
            </a:r>
            <a:r>
              <a:rPr sz="3150" spc="-30" baseline="25132" dirty="0">
                <a:solidFill>
                  <a:srgbClr val="FF0000"/>
                </a:solidFill>
              </a:rPr>
              <a:t> </a:t>
            </a:r>
            <a:r>
              <a:rPr sz="3200" spc="-10" dirty="0">
                <a:solidFill>
                  <a:srgbClr val="FF0000"/>
                </a:solidFill>
              </a:rPr>
              <a:t>au</a:t>
            </a:r>
            <a:r>
              <a:rPr lang="en-US" sz="3200" spc="-10" dirty="0">
                <a:solidFill>
                  <a:srgbClr val="FF0000"/>
                </a:solidFill>
              </a:rPr>
              <a:t> </a:t>
            </a:r>
            <a:r>
              <a:rPr spc="-15" dirty="0" err="1">
                <a:solidFill>
                  <a:srgbClr val="FF0000"/>
                </a:solidFill>
              </a:rPr>
              <a:t>fost</a:t>
            </a:r>
            <a:r>
              <a:rPr spc="-15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de </a:t>
            </a:r>
            <a:r>
              <a:rPr spc="-15" dirty="0">
                <a:solidFill>
                  <a:srgbClr val="FF0000"/>
                </a:solidFill>
              </a:rPr>
              <a:t>obicei</a:t>
            </a:r>
            <a:r>
              <a:rPr spc="-135" dirty="0">
                <a:solidFill>
                  <a:srgbClr val="FF0000"/>
                </a:solidFill>
              </a:rPr>
              <a:t> </a:t>
            </a:r>
            <a:r>
              <a:rPr spc="-20" dirty="0">
                <a:solidFill>
                  <a:srgbClr val="FF0000"/>
                </a:solidFill>
              </a:rPr>
              <a:t>tranzitorii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4743" y="5671501"/>
            <a:ext cx="1140523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Calibri"/>
                <a:cs typeface="Calibri"/>
              </a:rPr>
              <a:t>TA: </a:t>
            </a:r>
            <a:r>
              <a:rPr sz="900" spc="-5" dirty="0">
                <a:latin typeface="Calibri"/>
                <a:cs typeface="Calibri"/>
              </a:rPr>
              <a:t>tensiunea arterială. *Hipertensiunea arterială acută din punct de vedere clinic </a:t>
            </a:r>
            <a:r>
              <a:rPr sz="900" dirty="0">
                <a:latin typeface="Calibri"/>
                <a:cs typeface="Calibri"/>
              </a:rPr>
              <a:t>a fost </a:t>
            </a:r>
            <a:r>
              <a:rPr sz="900" spc="-5" dirty="0">
                <a:latin typeface="Calibri"/>
                <a:cs typeface="Calibri"/>
              </a:rPr>
              <a:t>definită prin tensiunea arterială sistolică ≥180 </a:t>
            </a:r>
            <a:r>
              <a:rPr sz="900" dirty="0">
                <a:latin typeface="Calibri"/>
                <a:cs typeface="Calibri"/>
              </a:rPr>
              <a:t>mm/Hg </a:t>
            </a:r>
            <a:r>
              <a:rPr sz="900" spc="-5" dirty="0">
                <a:latin typeface="Calibri"/>
                <a:cs typeface="Calibri"/>
              </a:rPr>
              <a:t>sau tensiunea arterială diastolică ≥110</a:t>
            </a:r>
            <a:r>
              <a:rPr sz="900" spc="6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mm/Hg.</a:t>
            </a:r>
            <a:endParaRPr sz="9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900" b="1" dirty="0">
                <a:latin typeface="Calibri"/>
                <a:cs typeface="Calibri"/>
              </a:rPr>
              <a:t>1.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Rezumatul </a:t>
            </a:r>
            <a:r>
              <a:rPr sz="900" spc="-30" dirty="0">
                <a:solidFill>
                  <a:srgbClr val="1D1C1C"/>
                </a:solidFill>
                <a:latin typeface="Calibri"/>
                <a:cs typeface="Calibri"/>
              </a:rPr>
              <a:t>caracteristicilor </a:t>
            </a:r>
            <a:r>
              <a:rPr sz="900" spc="-25" dirty="0" err="1">
                <a:solidFill>
                  <a:srgbClr val="1D1C1C"/>
                </a:solidFill>
                <a:latin typeface="Calibri"/>
                <a:cs typeface="Calibri"/>
              </a:rPr>
              <a:t>produsului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lang="ro-RO" sz="900" spc="-25" dirty="0">
                <a:solidFill>
                  <a:srgbClr val="1D1C1C"/>
                </a:solidFill>
                <a:latin typeface="Calibri"/>
                <a:cs typeface="Calibri"/>
              </a:rPr>
              <a:t>Esketamină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, ultima versiune revizuită</a:t>
            </a:r>
            <a:r>
              <a:rPr sz="900" spc="-25" dirty="0">
                <a:latin typeface="Calibri"/>
                <a:cs typeface="Calibri"/>
              </a:rPr>
              <a:t>; </a:t>
            </a:r>
            <a:r>
              <a:rPr sz="900" b="1" dirty="0">
                <a:latin typeface="Calibri"/>
                <a:cs typeface="Calibri"/>
              </a:rPr>
              <a:t>2.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Wajs E,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et al.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J </a:t>
            </a:r>
            <a:r>
              <a:rPr sz="900" i="1" spc="-5" dirty="0">
                <a:solidFill>
                  <a:srgbClr val="1D1C1C"/>
                </a:solidFill>
                <a:latin typeface="Calibri"/>
                <a:cs typeface="Calibri"/>
              </a:rPr>
              <a:t>Clin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Psychiatry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2020;81(3):19m12891</a:t>
            </a:r>
            <a:r>
              <a:rPr sz="900" spc="-5" dirty="0">
                <a:latin typeface="Calibri"/>
                <a:cs typeface="Calibri"/>
              </a:rPr>
              <a:t>; </a:t>
            </a:r>
            <a:r>
              <a:rPr sz="900" b="1" dirty="0">
                <a:latin typeface="Calibri"/>
                <a:cs typeface="Calibri"/>
              </a:rPr>
              <a:t>3. </a:t>
            </a:r>
            <a:r>
              <a:rPr sz="900" dirty="0">
                <a:latin typeface="Calibri"/>
                <a:cs typeface="Calibri"/>
              </a:rPr>
              <a:t>Popova V, </a:t>
            </a:r>
            <a:r>
              <a:rPr sz="900" spc="-5" dirty="0">
                <a:latin typeface="Calibri"/>
                <a:cs typeface="Calibri"/>
              </a:rPr>
              <a:t>et al. </a:t>
            </a:r>
            <a:r>
              <a:rPr sz="900" i="1" spc="-5" dirty="0">
                <a:latin typeface="Calibri"/>
                <a:cs typeface="Calibri"/>
              </a:rPr>
              <a:t>Am </a:t>
            </a:r>
            <a:r>
              <a:rPr sz="900" i="1" dirty="0">
                <a:latin typeface="Calibri"/>
                <a:cs typeface="Calibri"/>
              </a:rPr>
              <a:t>J Psychiatry. </a:t>
            </a:r>
            <a:r>
              <a:rPr sz="900" spc="-5" dirty="0">
                <a:latin typeface="Calibri"/>
                <a:cs typeface="Calibri"/>
              </a:rPr>
              <a:t>2019;176:428–48; </a:t>
            </a:r>
            <a:r>
              <a:rPr sz="900" b="1" dirty="0">
                <a:latin typeface="Calibri"/>
                <a:cs typeface="Calibri"/>
              </a:rPr>
              <a:t>4. </a:t>
            </a:r>
            <a:r>
              <a:rPr sz="900" spc="-5" dirty="0">
                <a:latin typeface="Calibri"/>
                <a:cs typeface="Calibri"/>
              </a:rPr>
              <a:t>Daly </a:t>
            </a:r>
            <a:r>
              <a:rPr sz="900" dirty="0">
                <a:latin typeface="Calibri"/>
                <a:cs typeface="Calibri"/>
              </a:rPr>
              <a:t>E, </a:t>
            </a:r>
            <a:r>
              <a:rPr sz="900" spc="-5" dirty="0">
                <a:latin typeface="Calibri"/>
                <a:cs typeface="Calibri"/>
              </a:rPr>
              <a:t>et al. </a:t>
            </a:r>
            <a:r>
              <a:rPr sz="900" i="1" spc="-5" dirty="0">
                <a:latin typeface="Calibri"/>
                <a:cs typeface="Calibri"/>
              </a:rPr>
              <a:t>JAMA </a:t>
            </a:r>
            <a:r>
              <a:rPr sz="900" i="1" dirty="0">
                <a:latin typeface="Calibri"/>
                <a:cs typeface="Calibri"/>
              </a:rPr>
              <a:t>Psychiatry</a:t>
            </a:r>
            <a:r>
              <a:rPr sz="900" dirty="0">
                <a:latin typeface="Calibri"/>
                <a:cs typeface="Calibri"/>
              </a:rPr>
              <a:t>. </a:t>
            </a:r>
            <a:r>
              <a:rPr sz="900" spc="-5" dirty="0">
                <a:latin typeface="Calibri"/>
                <a:cs typeface="Calibri"/>
              </a:rPr>
              <a:t>2019;76:893–903; </a:t>
            </a:r>
            <a:r>
              <a:rPr sz="900" b="1" dirty="0">
                <a:latin typeface="Calibri"/>
                <a:cs typeface="Calibri"/>
              </a:rPr>
              <a:t>5. </a:t>
            </a:r>
            <a:r>
              <a:rPr sz="900" spc="-5" dirty="0">
                <a:latin typeface="Calibri"/>
                <a:cs typeface="Calibri"/>
              </a:rPr>
              <a:t>Ochs-  </a:t>
            </a:r>
            <a:r>
              <a:rPr sz="900" dirty="0">
                <a:latin typeface="Calibri"/>
                <a:cs typeface="Calibri"/>
              </a:rPr>
              <a:t>Ross R, </a:t>
            </a:r>
            <a:r>
              <a:rPr sz="900" spc="-5" dirty="0">
                <a:latin typeface="Calibri"/>
                <a:cs typeface="Calibri"/>
              </a:rPr>
              <a:t>et al. </a:t>
            </a:r>
            <a:r>
              <a:rPr sz="900" i="1" spc="-5" dirty="0">
                <a:latin typeface="Calibri"/>
                <a:cs typeface="Calibri"/>
              </a:rPr>
              <a:t>Am </a:t>
            </a:r>
            <a:r>
              <a:rPr sz="900" i="1" dirty="0">
                <a:latin typeface="Calibri"/>
                <a:cs typeface="Calibri"/>
              </a:rPr>
              <a:t>J </a:t>
            </a:r>
            <a:r>
              <a:rPr sz="900" i="1" spc="-5" dirty="0">
                <a:latin typeface="Calibri"/>
                <a:cs typeface="Calibri"/>
              </a:rPr>
              <a:t>Geriatr </a:t>
            </a:r>
            <a:r>
              <a:rPr sz="900" i="1" dirty="0">
                <a:latin typeface="Calibri"/>
                <a:cs typeface="Calibri"/>
              </a:rPr>
              <a:t>Psychiatry.</a:t>
            </a:r>
            <a:r>
              <a:rPr sz="900" i="1" spc="-55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2019;27:S180–S181</a:t>
            </a:r>
            <a:r>
              <a:rPr sz="900" i="1" spc="-5" dirty="0">
                <a:latin typeface="Calibri"/>
                <a:cs typeface="Calibri"/>
              </a:rPr>
              <a:t>.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3707" y="1360683"/>
            <a:ext cx="11598910" cy="3773804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25"/>
              </a:spcBef>
            </a:pPr>
            <a:r>
              <a:rPr sz="2400" b="1" spc="-35" dirty="0">
                <a:latin typeface="Arial Unicode MS"/>
                <a:cs typeface="Arial Unicode MS"/>
              </a:rPr>
              <a:t>Creşterile</a:t>
            </a:r>
            <a:r>
              <a:rPr sz="2400" b="1" spc="-125" dirty="0">
                <a:latin typeface="Arial Unicode MS"/>
                <a:cs typeface="Arial Unicode MS"/>
              </a:rPr>
              <a:t> </a:t>
            </a:r>
            <a:r>
              <a:rPr sz="2400" b="1" spc="-25" dirty="0">
                <a:latin typeface="Arial Unicode MS"/>
                <a:cs typeface="Arial Unicode MS"/>
              </a:rPr>
              <a:t>TA</a:t>
            </a:r>
            <a:r>
              <a:rPr sz="2400" b="1" spc="-37" baseline="24305" dirty="0">
                <a:latin typeface="Arial Unicode MS"/>
                <a:cs typeface="Arial Unicode MS"/>
              </a:rPr>
              <a:t>1</a:t>
            </a:r>
            <a:endParaRPr sz="2400" baseline="24305">
              <a:latin typeface="Arial Unicode MS"/>
              <a:cs typeface="Arial Unicode MS"/>
            </a:endParaRPr>
          </a:p>
          <a:p>
            <a:pPr marL="266700" indent="-216535">
              <a:lnSpc>
                <a:spcPts val="2510"/>
              </a:lnSpc>
              <a:spcBef>
                <a:spcPts val="750"/>
              </a:spcBef>
              <a:buClr>
                <a:srgbClr val="1D1C1C"/>
              </a:buClr>
              <a:buFont typeface="Arial"/>
              <a:buChar char="•"/>
              <a:tabLst>
                <a:tab pos="267335" algn="l"/>
              </a:tabLst>
            </a:pPr>
            <a:r>
              <a:rPr sz="2200" spc="-25" dirty="0">
                <a:latin typeface="Arial Unicode MS"/>
                <a:cs typeface="Arial Unicode MS"/>
              </a:rPr>
              <a:t>Au</a:t>
            </a:r>
            <a:r>
              <a:rPr sz="2200" spc="-85" dirty="0">
                <a:latin typeface="Arial Unicode MS"/>
                <a:cs typeface="Arial Unicode MS"/>
              </a:rPr>
              <a:t> </a:t>
            </a:r>
            <a:r>
              <a:rPr sz="2200" spc="-30" dirty="0">
                <a:latin typeface="Arial Unicode MS"/>
                <a:cs typeface="Arial Unicode MS"/>
              </a:rPr>
              <a:t>fost</a:t>
            </a:r>
            <a:r>
              <a:rPr sz="2200" spc="-90" dirty="0">
                <a:latin typeface="Arial Unicode MS"/>
                <a:cs typeface="Arial Unicode MS"/>
              </a:rPr>
              <a:t> </a:t>
            </a:r>
            <a:r>
              <a:rPr sz="2200" spc="-35" dirty="0">
                <a:latin typeface="Arial Unicode MS"/>
                <a:cs typeface="Arial Unicode MS"/>
              </a:rPr>
              <a:t>raportate</a:t>
            </a:r>
            <a:r>
              <a:rPr sz="2200" spc="-95" dirty="0">
                <a:latin typeface="Arial Unicode MS"/>
                <a:cs typeface="Arial Unicode MS"/>
              </a:rPr>
              <a:t> </a:t>
            </a:r>
            <a:r>
              <a:rPr sz="2200" spc="-35" dirty="0">
                <a:latin typeface="Arial Unicode MS"/>
                <a:cs typeface="Arial Unicode MS"/>
              </a:rPr>
              <a:t>creşteri</a:t>
            </a:r>
            <a:r>
              <a:rPr sz="2200" spc="-100" dirty="0">
                <a:latin typeface="Arial Unicode MS"/>
                <a:cs typeface="Arial Unicode MS"/>
              </a:rPr>
              <a:t> </a:t>
            </a:r>
            <a:r>
              <a:rPr sz="2200" spc="-30" dirty="0">
                <a:latin typeface="Arial Unicode MS"/>
                <a:cs typeface="Arial Unicode MS"/>
              </a:rPr>
              <a:t>ale</a:t>
            </a:r>
            <a:r>
              <a:rPr sz="2200" spc="-85" dirty="0">
                <a:latin typeface="Arial Unicode MS"/>
                <a:cs typeface="Arial Unicode MS"/>
              </a:rPr>
              <a:t> </a:t>
            </a:r>
            <a:r>
              <a:rPr sz="2200" spc="-25" dirty="0">
                <a:latin typeface="Arial Unicode MS"/>
                <a:cs typeface="Arial Unicode MS"/>
              </a:rPr>
              <a:t>TA</a:t>
            </a:r>
            <a:r>
              <a:rPr sz="2200" spc="-80" dirty="0">
                <a:latin typeface="Arial Unicode MS"/>
                <a:cs typeface="Arial Unicode MS"/>
              </a:rPr>
              <a:t> </a:t>
            </a:r>
            <a:r>
              <a:rPr sz="2200" spc="-30" dirty="0">
                <a:latin typeface="Arial Unicode MS"/>
                <a:cs typeface="Arial Unicode MS"/>
              </a:rPr>
              <a:t>care</a:t>
            </a:r>
            <a:r>
              <a:rPr sz="2200" spc="-85" dirty="0">
                <a:latin typeface="Arial Unicode MS"/>
                <a:cs typeface="Arial Unicode MS"/>
              </a:rPr>
              <a:t> </a:t>
            </a:r>
            <a:r>
              <a:rPr sz="2200" spc="-20" dirty="0">
                <a:latin typeface="Arial Unicode MS"/>
                <a:cs typeface="Arial Unicode MS"/>
              </a:rPr>
              <a:t>au</a:t>
            </a:r>
            <a:r>
              <a:rPr sz="2200" spc="-80" dirty="0">
                <a:latin typeface="Arial Unicode MS"/>
                <a:cs typeface="Arial Unicode MS"/>
              </a:rPr>
              <a:t> </a:t>
            </a:r>
            <a:r>
              <a:rPr sz="2200" spc="-35" dirty="0">
                <a:latin typeface="Arial Unicode MS"/>
                <a:cs typeface="Arial Unicode MS"/>
              </a:rPr>
              <a:t>determinat</a:t>
            </a:r>
            <a:r>
              <a:rPr sz="2200" spc="-90" dirty="0">
                <a:latin typeface="Arial Unicode MS"/>
                <a:cs typeface="Arial Unicode MS"/>
              </a:rPr>
              <a:t> </a:t>
            </a:r>
            <a:r>
              <a:rPr sz="2200" spc="-40" dirty="0">
                <a:latin typeface="Arial Unicode MS"/>
                <a:cs typeface="Arial Unicode MS"/>
              </a:rPr>
              <a:t>hipertensiune</a:t>
            </a:r>
            <a:r>
              <a:rPr sz="2200" spc="-105" dirty="0">
                <a:latin typeface="Arial Unicode MS"/>
                <a:cs typeface="Arial Unicode MS"/>
              </a:rPr>
              <a:t> </a:t>
            </a:r>
            <a:r>
              <a:rPr sz="2200" spc="-35" dirty="0">
                <a:latin typeface="Arial Unicode MS"/>
                <a:cs typeface="Arial Unicode MS"/>
              </a:rPr>
              <a:t>arterială</a:t>
            </a:r>
            <a:r>
              <a:rPr sz="2200" spc="-100" dirty="0">
                <a:latin typeface="Arial Unicode MS"/>
                <a:cs typeface="Arial Unicode MS"/>
              </a:rPr>
              <a:t> </a:t>
            </a:r>
            <a:r>
              <a:rPr sz="2200" spc="-30" dirty="0">
                <a:latin typeface="Arial Unicode MS"/>
                <a:cs typeface="Arial Unicode MS"/>
              </a:rPr>
              <a:t>acută</a:t>
            </a:r>
            <a:r>
              <a:rPr sz="2200" spc="-95" dirty="0">
                <a:latin typeface="Arial Unicode MS"/>
                <a:cs typeface="Arial Unicode MS"/>
              </a:rPr>
              <a:t> </a:t>
            </a:r>
            <a:r>
              <a:rPr sz="2200" spc="-30" dirty="0">
                <a:latin typeface="Arial Unicode MS"/>
                <a:cs typeface="Arial Unicode MS"/>
              </a:rPr>
              <a:t>din</a:t>
            </a:r>
            <a:r>
              <a:rPr sz="2200" spc="-80" dirty="0">
                <a:latin typeface="Arial Unicode MS"/>
                <a:cs typeface="Arial Unicode MS"/>
              </a:rPr>
              <a:t> </a:t>
            </a:r>
            <a:r>
              <a:rPr sz="2200" spc="-30" dirty="0">
                <a:latin typeface="Arial Unicode MS"/>
                <a:cs typeface="Arial Unicode MS"/>
              </a:rPr>
              <a:t>punct</a:t>
            </a:r>
            <a:r>
              <a:rPr sz="2200" spc="-95" dirty="0">
                <a:latin typeface="Arial Unicode MS"/>
                <a:cs typeface="Arial Unicode MS"/>
              </a:rPr>
              <a:t> </a:t>
            </a:r>
            <a:r>
              <a:rPr sz="2200" spc="-40" dirty="0">
                <a:latin typeface="Arial Unicode MS"/>
                <a:cs typeface="Arial Unicode MS"/>
              </a:rPr>
              <a:t>de</a:t>
            </a:r>
            <a:endParaRPr sz="2200">
              <a:latin typeface="Arial Unicode MS"/>
              <a:cs typeface="Arial Unicode MS"/>
            </a:endParaRPr>
          </a:p>
          <a:p>
            <a:pPr marL="266700">
              <a:lnSpc>
                <a:spcPts val="2510"/>
              </a:lnSpc>
            </a:pPr>
            <a:r>
              <a:rPr sz="2200" spc="-35" dirty="0">
                <a:latin typeface="Arial Unicode MS"/>
                <a:cs typeface="Arial Unicode MS"/>
              </a:rPr>
              <a:t>vedere</a:t>
            </a:r>
            <a:r>
              <a:rPr sz="2200" spc="-95" dirty="0">
                <a:latin typeface="Arial Unicode MS"/>
                <a:cs typeface="Arial Unicode MS"/>
              </a:rPr>
              <a:t> </a:t>
            </a:r>
            <a:r>
              <a:rPr sz="2200" spc="-35" dirty="0">
                <a:latin typeface="Arial Unicode MS"/>
                <a:cs typeface="Arial Unicode MS"/>
              </a:rPr>
              <a:t>clinic*</a:t>
            </a:r>
            <a:r>
              <a:rPr sz="2200" spc="-110" dirty="0">
                <a:latin typeface="Arial Unicode MS"/>
                <a:cs typeface="Arial Unicode MS"/>
              </a:rPr>
              <a:t> </a:t>
            </a:r>
            <a:r>
              <a:rPr sz="2200" spc="-20" dirty="0">
                <a:latin typeface="Arial Unicode MS"/>
                <a:cs typeface="Arial Unicode MS"/>
              </a:rPr>
              <a:t>la</a:t>
            </a:r>
            <a:r>
              <a:rPr sz="2200" spc="-95" dirty="0">
                <a:latin typeface="Arial Unicode MS"/>
                <a:cs typeface="Arial Unicode MS"/>
              </a:rPr>
              <a:t> </a:t>
            </a:r>
            <a:r>
              <a:rPr sz="2200" b="1" spc="-25" dirty="0">
                <a:latin typeface="Arial Unicode MS"/>
                <a:cs typeface="Arial Unicode MS"/>
              </a:rPr>
              <a:t>3–4%</a:t>
            </a:r>
            <a:r>
              <a:rPr sz="2200" b="1" spc="-110" dirty="0">
                <a:latin typeface="Arial Unicode MS"/>
                <a:cs typeface="Arial Unicode MS"/>
              </a:rPr>
              <a:t> </a:t>
            </a:r>
            <a:r>
              <a:rPr sz="2200" b="1" spc="-30" dirty="0">
                <a:latin typeface="Arial Unicode MS"/>
                <a:cs typeface="Arial Unicode MS"/>
              </a:rPr>
              <a:t>dintre</a:t>
            </a:r>
            <a:r>
              <a:rPr sz="2200" b="1" spc="-120" dirty="0">
                <a:latin typeface="Arial Unicode MS"/>
                <a:cs typeface="Arial Unicode MS"/>
              </a:rPr>
              <a:t> </a:t>
            </a:r>
            <a:r>
              <a:rPr sz="2200" b="1" spc="-35" dirty="0">
                <a:latin typeface="Arial Unicode MS"/>
                <a:cs typeface="Arial Unicode MS"/>
              </a:rPr>
              <a:t>pacienţii</a:t>
            </a:r>
            <a:r>
              <a:rPr sz="2200" b="1" spc="-114" dirty="0">
                <a:latin typeface="Arial Unicode MS"/>
                <a:cs typeface="Arial Unicode MS"/>
              </a:rPr>
              <a:t> </a:t>
            </a:r>
            <a:r>
              <a:rPr sz="2200" spc="-30" dirty="0">
                <a:latin typeface="Arial Unicode MS"/>
                <a:cs typeface="Arial Unicode MS"/>
              </a:rPr>
              <a:t>din</a:t>
            </a:r>
            <a:r>
              <a:rPr sz="2200" spc="-95" dirty="0">
                <a:latin typeface="Arial Unicode MS"/>
                <a:cs typeface="Arial Unicode MS"/>
              </a:rPr>
              <a:t> </a:t>
            </a:r>
            <a:r>
              <a:rPr sz="2200" spc="-35" dirty="0">
                <a:latin typeface="Arial Unicode MS"/>
                <a:cs typeface="Arial Unicode MS"/>
              </a:rPr>
              <a:t>studiile</a:t>
            </a:r>
            <a:r>
              <a:rPr sz="2200" spc="-120" dirty="0">
                <a:latin typeface="Arial Unicode MS"/>
                <a:cs typeface="Arial Unicode MS"/>
              </a:rPr>
              <a:t> </a:t>
            </a:r>
            <a:r>
              <a:rPr sz="2200" spc="-20" dirty="0">
                <a:latin typeface="Arial Unicode MS"/>
                <a:cs typeface="Arial Unicode MS"/>
              </a:rPr>
              <a:t>de</a:t>
            </a:r>
            <a:r>
              <a:rPr sz="2200" spc="-85" dirty="0">
                <a:latin typeface="Arial Unicode MS"/>
                <a:cs typeface="Arial Unicode MS"/>
              </a:rPr>
              <a:t> </a:t>
            </a:r>
            <a:r>
              <a:rPr sz="2200" spc="-30" dirty="0">
                <a:latin typeface="Arial Unicode MS"/>
                <a:cs typeface="Arial Unicode MS"/>
              </a:rPr>
              <a:t>faza</a:t>
            </a:r>
            <a:r>
              <a:rPr sz="2200" spc="-85" dirty="0">
                <a:latin typeface="Arial Unicode MS"/>
                <a:cs typeface="Arial Unicode MS"/>
              </a:rPr>
              <a:t> </a:t>
            </a:r>
            <a:r>
              <a:rPr sz="2200" spc="-30" dirty="0">
                <a:latin typeface="Arial Unicode MS"/>
                <a:cs typeface="Arial Unicode MS"/>
              </a:rPr>
              <a:t>III</a:t>
            </a:r>
            <a:r>
              <a:rPr sz="2175" spc="-44" baseline="24904" dirty="0">
                <a:latin typeface="Arial Unicode MS"/>
                <a:cs typeface="Arial Unicode MS"/>
              </a:rPr>
              <a:t>1</a:t>
            </a:r>
            <a:endParaRPr sz="2175" baseline="24904">
              <a:latin typeface="Arial Unicode MS"/>
              <a:cs typeface="Arial Unicode MS"/>
            </a:endParaRPr>
          </a:p>
          <a:p>
            <a:pPr marL="266700" marR="43180" indent="-216535">
              <a:lnSpc>
                <a:spcPts val="2380"/>
              </a:lnSpc>
              <a:spcBef>
                <a:spcPts val="1030"/>
              </a:spcBef>
              <a:buClr>
                <a:srgbClr val="1D1C1C"/>
              </a:buClr>
              <a:buFont typeface="Arial"/>
              <a:buChar char="•"/>
              <a:tabLst>
                <a:tab pos="267335" algn="l"/>
              </a:tabLst>
            </a:pPr>
            <a:r>
              <a:rPr sz="2200" spc="-45" dirty="0">
                <a:latin typeface="Arial Unicode MS"/>
                <a:cs typeface="Arial Unicode MS"/>
              </a:rPr>
              <a:t>Creşterile </a:t>
            </a:r>
            <a:r>
              <a:rPr sz="2200" spc="-30" dirty="0">
                <a:latin typeface="Arial Unicode MS"/>
                <a:cs typeface="Arial Unicode MS"/>
              </a:rPr>
              <a:t>TA </a:t>
            </a:r>
            <a:r>
              <a:rPr sz="2200" spc="-45" dirty="0">
                <a:latin typeface="Arial Unicode MS"/>
                <a:cs typeface="Arial Unicode MS"/>
              </a:rPr>
              <a:t>sistolice şi/sau diastolice </a:t>
            </a:r>
            <a:r>
              <a:rPr sz="2200" spc="-30" dirty="0">
                <a:latin typeface="Arial Unicode MS"/>
                <a:cs typeface="Arial Unicode MS"/>
              </a:rPr>
              <a:t>au </a:t>
            </a:r>
            <a:r>
              <a:rPr sz="2200" spc="-50" dirty="0">
                <a:latin typeface="Arial Unicode MS"/>
                <a:cs typeface="Arial Unicode MS"/>
              </a:rPr>
              <a:t>înregistrat </a:t>
            </a:r>
            <a:r>
              <a:rPr sz="2200" spc="-30" dirty="0">
                <a:latin typeface="Arial Unicode MS"/>
                <a:cs typeface="Arial Unicode MS"/>
              </a:rPr>
              <a:t>un </a:t>
            </a:r>
            <a:r>
              <a:rPr sz="2200" spc="-40" dirty="0">
                <a:latin typeface="Arial Unicode MS"/>
                <a:cs typeface="Arial Unicode MS"/>
              </a:rPr>
              <a:t>vârf </a:t>
            </a:r>
            <a:r>
              <a:rPr sz="2200" spc="-25" dirty="0">
                <a:latin typeface="Arial Unicode MS"/>
                <a:cs typeface="Arial Unicode MS"/>
              </a:rPr>
              <a:t>la </a:t>
            </a:r>
            <a:r>
              <a:rPr sz="2200" spc="-50" dirty="0">
                <a:latin typeface="Arial Unicode MS"/>
                <a:cs typeface="Arial Unicode MS"/>
              </a:rPr>
              <a:t>aproximativ </a:t>
            </a:r>
            <a:r>
              <a:rPr sz="2200" spc="-30" dirty="0">
                <a:latin typeface="Arial Unicode MS"/>
                <a:cs typeface="Arial Unicode MS"/>
              </a:rPr>
              <a:t>40 de </a:t>
            </a:r>
            <a:r>
              <a:rPr sz="2200" spc="-45" dirty="0">
                <a:latin typeface="Arial Unicode MS"/>
                <a:cs typeface="Arial Unicode MS"/>
              </a:rPr>
              <a:t>minute </a:t>
            </a:r>
            <a:r>
              <a:rPr sz="2200" spc="-55" dirty="0">
                <a:latin typeface="Arial Unicode MS"/>
                <a:cs typeface="Arial Unicode MS"/>
              </a:rPr>
              <a:t>după  </a:t>
            </a:r>
            <a:r>
              <a:rPr sz="2200" spc="-50" dirty="0">
                <a:latin typeface="Arial Unicode MS"/>
                <a:cs typeface="Arial Unicode MS"/>
              </a:rPr>
              <a:t>administrare,</a:t>
            </a:r>
            <a:r>
              <a:rPr sz="2200" spc="-100" dirty="0">
                <a:latin typeface="Arial Unicode MS"/>
                <a:cs typeface="Arial Unicode MS"/>
              </a:rPr>
              <a:t> </a:t>
            </a:r>
            <a:r>
              <a:rPr sz="2200" spc="-30" dirty="0">
                <a:latin typeface="Arial Unicode MS"/>
                <a:cs typeface="Arial Unicode MS"/>
              </a:rPr>
              <a:t>au</a:t>
            </a:r>
            <a:r>
              <a:rPr sz="2200" spc="-85" dirty="0">
                <a:latin typeface="Arial Unicode MS"/>
                <a:cs typeface="Arial Unicode MS"/>
              </a:rPr>
              <a:t> </a:t>
            </a:r>
            <a:r>
              <a:rPr sz="2200" spc="-40" dirty="0">
                <a:latin typeface="Arial Unicode MS"/>
                <a:cs typeface="Arial Unicode MS"/>
              </a:rPr>
              <a:t>fost</a:t>
            </a:r>
            <a:r>
              <a:rPr sz="2200" spc="-95" dirty="0">
                <a:latin typeface="Arial Unicode MS"/>
                <a:cs typeface="Arial Unicode MS"/>
              </a:rPr>
              <a:t> </a:t>
            </a:r>
            <a:r>
              <a:rPr sz="2200" spc="-30" dirty="0">
                <a:latin typeface="Arial Unicode MS"/>
                <a:cs typeface="Arial Unicode MS"/>
              </a:rPr>
              <a:t>în</a:t>
            </a:r>
            <a:r>
              <a:rPr sz="2200" spc="-85" dirty="0">
                <a:latin typeface="Arial Unicode MS"/>
                <a:cs typeface="Arial Unicode MS"/>
              </a:rPr>
              <a:t> </a:t>
            </a:r>
            <a:r>
              <a:rPr sz="2200" spc="-45" dirty="0">
                <a:latin typeface="Arial Unicode MS"/>
                <a:cs typeface="Arial Unicode MS"/>
              </a:rPr>
              <a:t>general</a:t>
            </a:r>
            <a:r>
              <a:rPr sz="2200" spc="-95" dirty="0">
                <a:latin typeface="Arial Unicode MS"/>
                <a:cs typeface="Arial Unicode MS"/>
              </a:rPr>
              <a:t> </a:t>
            </a:r>
            <a:r>
              <a:rPr sz="2200" spc="-50" dirty="0">
                <a:latin typeface="Arial Unicode MS"/>
                <a:cs typeface="Arial Unicode MS"/>
              </a:rPr>
              <a:t>tranzitorii</a:t>
            </a:r>
            <a:r>
              <a:rPr sz="2200" spc="-100" dirty="0">
                <a:latin typeface="Arial Unicode MS"/>
                <a:cs typeface="Arial Unicode MS"/>
              </a:rPr>
              <a:t> </a:t>
            </a:r>
            <a:r>
              <a:rPr sz="2200" spc="-25" dirty="0">
                <a:latin typeface="Arial Unicode MS"/>
                <a:cs typeface="Arial Unicode MS"/>
              </a:rPr>
              <a:t>şi</a:t>
            </a:r>
            <a:r>
              <a:rPr sz="2200" spc="-110" dirty="0">
                <a:latin typeface="Arial Unicode MS"/>
                <a:cs typeface="Arial Unicode MS"/>
              </a:rPr>
              <a:t> </a:t>
            </a:r>
            <a:r>
              <a:rPr sz="2200" spc="-30" dirty="0">
                <a:latin typeface="Arial Unicode MS"/>
                <a:cs typeface="Arial Unicode MS"/>
              </a:rPr>
              <a:t>au</a:t>
            </a:r>
            <a:r>
              <a:rPr sz="2200" spc="-80" dirty="0">
                <a:latin typeface="Arial Unicode MS"/>
                <a:cs typeface="Arial Unicode MS"/>
              </a:rPr>
              <a:t> </a:t>
            </a:r>
            <a:r>
              <a:rPr sz="2200" spc="-45" dirty="0">
                <a:latin typeface="Arial Unicode MS"/>
                <a:cs typeface="Arial Unicode MS"/>
              </a:rPr>
              <a:t>revenit</a:t>
            </a:r>
            <a:r>
              <a:rPr sz="2200" spc="-95" dirty="0">
                <a:latin typeface="Arial Unicode MS"/>
                <a:cs typeface="Arial Unicode MS"/>
              </a:rPr>
              <a:t> </a:t>
            </a:r>
            <a:r>
              <a:rPr sz="2200" spc="-25" dirty="0">
                <a:latin typeface="Arial Unicode MS"/>
                <a:cs typeface="Arial Unicode MS"/>
              </a:rPr>
              <a:t>la</a:t>
            </a:r>
            <a:r>
              <a:rPr sz="2200" spc="-100" dirty="0">
                <a:latin typeface="Arial Unicode MS"/>
                <a:cs typeface="Arial Unicode MS"/>
              </a:rPr>
              <a:t> </a:t>
            </a:r>
            <a:r>
              <a:rPr sz="2200" spc="-45" dirty="0">
                <a:latin typeface="Arial Unicode MS"/>
                <a:cs typeface="Arial Unicode MS"/>
              </a:rPr>
              <a:t>nivelurile</a:t>
            </a:r>
            <a:r>
              <a:rPr sz="2200" spc="-125" dirty="0">
                <a:latin typeface="Arial Unicode MS"/>
                <a:cs typeface="Arial Unicode MS"/>
              </a:rPr>
              <a:t> </a:t>
            </a:r>
            <a:r>
              <a:rPr sz="2200" spc="-30" dirty="0">
                <a:latin typeface="Arial Unicode MS"/>
                <a:cs typeface="Arial Unicode MS"/>
              </a:rPr>
              <a:t>de</a:t>
            </a:r>
            <a:r>
              <a:rPr sz="2200" spc="-85" dirty="0">
                <a:latin typeface="Arial Unicode MS"/>
                <a:cs typeface="Arial Unicode MS"/>
              </a:rPr>
              <a:t> </a:t>
            </a:r>
            <a:r>
              <a:rPr sz="2200" spc="-50" dirty="0">
                <a:latin typeface="Arial Unicode MS"/>
                <a:cs typeface="Arial Unicode MS"/>
              </a:rPr>
              <a:t>dinaintea</a:t>
            </a:r>
            <a:r>
              <a:rPr sz="2200" spc="-110" dirty="0">
                <a:latin typeface="Arial Unicode MS"/>
                <a:cs typeface="Arial Unicode MS"/>
              </a:rPr>
              <a:t> </a:t>
            </a:r>
            <a:r>
              <a:rPr sz="2200" spc="-50" dirty="0">
                <a:latin typeface="Arial Unicode MS"/>
                <a:cs typeface="Arial Unicode MS"/>
              </a:rPr>
              <a:t>administrării</a:t>
            </a:r>
            <a:r>
              <a:rPr sz="2200" spc="-95" dirty="0">
                <a:latin typeface="Arial Unicode MS"/>
                <a:cs typeface="Arial Unicode MS"/>
              </a:rPr>
              <a:t> </a:t>
            </a:r>
            <a:r>
              <a:rPr sz="2200" spc="-55" dirty="0">
                <a:latin typeface="Arial Unicode MS"/>
                <a:cs typeface="Arial Unicode MS"/>
              </a:rPr>
              <a:t>(sau  </a:t>
            </a:r>
            <a:r>
              <a:rPr sz="2200" spc="-45" dirty="0">
                <a:latin typeface="Arial Unicode MS"/>
                <a:cs typeface="Arial Unicode MS"/>
              </a:rPr>
              <a:t>aproape </a:t>
            </a:r>
            <a:r>
              <a:rPr sz="2200" spc="-30" dirty="0">
                <a:latin typeface="Arial Unicode MS"/>
                <a:cs typeface="Arial Unicode MS"/>
              </a:rPr>
              <a:t>de </a:t>
            </a:r>
            <a:r>
              <a:rPr sz="2200" spc="-45" dirty="0">
                <a:latin typeface="Arial Unicode MS"/>
                <a:cs typeface="Arial Unicode MS"/>
              </a:rPr>
              <a:t>acestea) </a:t>
            </a:r>
            <a:r>
              <a:rPr sz="2200" spc="-40" dirty="0">
                <a:latin typeface="Arial Unicode MS"/>
                <a:cs typeface="Arial Unicode MS"/>
              </a:rPr>
              <a:t>după </a:t>
            </a:r>
            <a:r>
              <a:rPr sz="2200" spc="-5" dirty="0">
                <a:latin typeface="Arial Unicode MS"/>
                <a:cs typeface="Arial Unicode MS"/>
              </a:rPr>
              <a:t>2</a:t>
            </a:r>
            <a:r>
              <a:rPr sz="2200" spc="-360" dirty="0">
                <a:latin typeface="Arial Unicode MS"/>
                <a:cs typeface="Arial Unicode MS"/>
              </a:rPr>
              <a:t> </a:t>
            </a:r>
            <a:r>
              <a:rPr sz="2200" spc="-35" dirty="0">
                <a:latin typeface="Arial Unicode MS"/>
                <a:cs typeface="Arial Unicode MS"/>
              </a:rPr>
              <a:t>ore</a:t>
            </a:r>
            <a:r>
              <a:rPr sz="2175" spc="-52" baseline="24904" dirty="0">
                <a:latin typeface="Arial Unicode MS"/>
                <a:cs typeface="Arial Unicode MS"/>
              </a:rPr>
              <a:t>1</a:t>
            </a:r>
            <a:endParaRPr sz="2175" baseline="24904">
              <a:latin typeface="Arial Unicode MS"/>
              <a:cs typeface="Arial Unicode MS"/>
            </a:endParaRPr>
          </a:p>
          <a:p>
            <a:pPr marL="259715">
              <a:lnSpc>
                <a:spcPct val="100000"/>
              </a:lnSpc>
              <a:spcBef>
                <a:spcPts val="2225"/>
              </a:spcBef>
            </a:pPr>
            <a:r>
              <a:rPr sz="2400" b="1" dirty="0">
                <a:latin typeface="Arial Unicode MS"/>
                <a:cs typeface="Arial Unicode MS"/>
              </a:rPr>
              <a:t>Simptome</a:t>
            </a:r>
            <a:r>
              <a:rPr sz="2400" b="1" spc="-55" dirty="0">
                <a:latin typeface="Arial Unicode MS"/>
                <a:cs typeface="Arial Unicode MS"/>
              </a:rPr>
              <a:t> </a:t>
            </a:r>
            <a:r>
              <a:rPr sz="2400" b="1" dirty="0">
                <a:latin typeface="Arial Unicode MS"/>
                <a:cs typeface="Arial Unicode MS"/>
              </a:rPr>
              <a:t>disociative</a:t>
            </a:r>
            <a:endParaRPr sz="2400">
              <a:latin typeface="Arial Unicode MS"/>
              <a:cs typeface="Arial Unicode MS"/>
            </a:endParaRPr>
          </a:p>
          <a:p>
            <a:pPr marL="476250" lvl="1" indent="-217170">
              <a:lnSpc>
                <a:spcPct val="100000"/>
              </a:lnSpc>
              <a:spcBef>
                <a:spcPts val="755"/>
              </a:spcBef>
              <a:buClr>
                <a:srgbClr val="FCA606"/>
              </a:buClr>
              <a:buFont typeface="Arial"/>
              <a:buChar char="•"/>
              <a:tabLst>
                <a:tab pos="476884" algn="l"/>
              </a:tabLst>
            </a:pPr>
            <a:r>
              <a:rPr sz="2200" spc="-5" dirty="0">
                <a:latin typeface="Arial Unicode MS"/>
                <a:cs typeface="Arial Unicode MS"/>
              </a:rPr>
              <a:t>Au fost raportate la </a:t>
            </a:r>
            <a:r>
              <a:rPr sz="2200" b="1" dirty="0">
                <a:latin typeface="Arial Unicode MS"/>
                <a:cs typeface="Arial Unicode MS"/>
              </a:rPr>
              <a:t>12,5–27,6% dintre pacienţii </a:t>
            </a:r>
            <a:r>
              <a:rPr sz="2200" spc="-5" dirty="0">
                <a:latin typeface="Arial Unicode MS"/>
                <a:cs typeface="Arial Unicode MS"/>
              </a:rPr>
              <a:t>din studiile de faza</a:t>
            </a:r>
            <a:r>
              <a:rPr sz="2200" spc="-45" dirty="0">
                <a:latin typeface="Arial Unicode MS"/>
                <a:cs typeface="Arial Unicode MS"/>
              </a:rPr>
              <a:t> </a:t>
            </a:r>
            <a:r>
              <a:rPr sz="2200" dirty="0">
                <a:latin typeface="Arial Unicode MS"/>
                <a:cs typeface="Arial Unicode MS"/>
              </a:rPr>
              <a:t>III</a:t>
            </a:r>
            <a:r>
              <a:rPr sz="2175" baseline="24904" dirty="0">
                <a:latin typeface="Arial Unicode MS"/>
                <a:cs typeface="Arial Unicode MS"/>
              </a:rPr>
              <a:t>1–5</a:t>
            </a:r>
            <a:endParaRPr sz="2175" baseline="24904">
              <a:latin typeface="Arial Unicode MS"/>
              <a:cs typeface="Arial Unicode MS"/>
            </a:endParaRPr>
          </a:p>
          <a:p>
            <a:pPr marL="476250" lvl="1" indent="-217170">
              <a:lnSpc>
                <a:spcPct val="100000"/>
              </a:lnSpc>
              <a:spcBef>
                <a:spcPts val="730"/>
              </a:spcBef>
              <a:buClr>
                <a:srgbClr val="FCA606"/>
              </a:buClr>
              <a:buFont typeface="Arial"/>
              <a:buChar char="•"/>
              <a:tabLst>
                <a:tab pos="476884" algn="l"/>
              </a:tabLst>
            </a:pPr>
            <a:r>
              <a:rPr sz="2200" spc="-5" dirty="0">
                <a:latin typeface="Arial Unicode MS"/>
                <a:cs typeface="Arial Unicode MS"/>
              </a:rPr>
              <a:t>Au fost de obicei uşoare </a:t>
            </a:r>
            <a:r>
              <a:rPr sz="2200" b="1" dirty="0">
                <a:latin typeface="Arial Unicode MS"/>
                <a:cs typeface="Arial Unicode MS"/>
              </a:rPr>
              <a:t>(&lt;4% au </a:t>
            </a:r>
            <a:r>
              <a:rPr sz="2200" b="1" spc="5" dirty="0">
                <a:latin typeface="Arial Unicode MS"/>
                <a:cs typeface="Arial Unicode MS"/>
              </a:rPr>
              <a:t>fost </a:t>
            </a:r>
            <a:r>
              <a:rPr sz="2200" b="1" dirty="0">
                <a:latin typeface="Arial Unicode MS"/>
                <a:cs typeface="Arial Unicode MS"/>
              </a:rPr>
              <a:t>raportate ca severe) </a:t>
            </a:r>
            <a:r>
              <a:rPr sz="2200" dirty="0">
                <a:latin typeface="Arial Unicode MS"/>
                <a:cs typeface="Arial Unicode MS"/>
              </a:rPr>
              <a:t>şi</a:t>
            </a:r>
            <a:r>
              <a:rPr sz="2200" spc="-100" dirty="0">
                <a:latin typeface="Arial Unicode MS"/>
                <a:cs typeface="Arial Unicode MS"/>
              </a:rPr>
              <a:t> </a:t>
            </a:r>
            <a:r>
              <a:rPr sz="2200" spc="-5" dirty="0">
                <a:latin typeface="Arial Unicode MS"/>
                <a:cs typeface="Arial Unicode MS"/>
              </a:rPr>
              <a:t>tranzitorii</a:t>
            </a:r>
            <a:r>
              <a:rPr sz="2175" spc="-7" baseline="24904" dirty="0">
                <a:latin typeface="Arial Unicode MS"/>
                <a:cs typeface="Arial Unicode MS"/>
              </a:rPr>
              <a:t>1</a:t>
            </a:r>
            <a:endParaRPr sz="2175" baseline="24904">
              <a:latin typeface="Arial Unicode MS"/>
              <a:cs typeface="Arial Unicode M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EEEA8A7-47E5-0E8E-A016-53457F0101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823" y="5275500"/>
            <a:ext cx="11767820" cy="818494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 marR="30480">
              <a:lnSpc>
                <a:spcPts val="969"/>
              </a:lnSpc>
              <a:spcBef>
                <a:spcPts val="220"/>
              </a:spcBef>
            </a:pPr>
            <a:r>
              <a:rPr sz="900" b="1" spc="-20" dirty="0">
                <a:solidFill>
                  <a:srgbClr val="1D1C1C"/>
                </a:solidFill>
                <a:latin typeface="Calibri"/>
                <a:cs typeface="Calibri"/>
              </a:rPr>
              <a:t>*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Date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combinate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din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grupurile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de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tratament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cu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doza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de 56 mg şi 84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mg</a:t>
            </a:r>
            <a:r>
              <a:rPr sz="900" spc="-30" baseline="27777" dirty="0">
                <a:solidFill>
                  <a:srgbClr val="1D1C1C"/>
                </a:solidFill>
                <a:latin typeface="Calibri"/>
                <a:cs typeface="Calibri"/>
              </a:rPr>
              <a:t>1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.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† </a:t>
            </a:r>
            <a:r>
              <a:rPr sz="900" spc="-10" dirty="0">
                <a:solidFill>
                  <a:srgbClr val="1D1C1C"/>
                </a:solidFill>
                <a:latin typeface="Calibri"/>
                <a:cs typeface="Calibri"/>
              </a:rPr>
              <a:t>EA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care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au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debutat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în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faza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dublu-orb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şi au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dus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la </a:t>
            </a:r>
            <a:r>
              <a:rPr sz="900" spc="-30" dirty="0">
                <a:solidFill>
                  <a:srgbClr val="1D1C1C"/>
                </a:solidFill>
                <a:latin typeface="Calibri"/>
                <a:cs typeface="Calibri"/>
              </a:rPr>
              <a:t>întrerupere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în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faza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de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urmărire sunt </a:t>
            </a:r>
            <a:r>
              <a:rPr sz="900" spc="-30" dirty="0">
                <a:solidFill>
                  <a:srgbClr val="1D1C1C"/>
                </a:solidFill>
                <a:latin typeface="Calibri"/>
                <a:cs typeface="Calibri"/>
              </a:rPr>
              <a:t>considerate </a:t>
            </a:r>
            <a:r>
              <a:rPr sz="900" spc="-10" dirty="0">
                <a:solidFill>
                  <a:srgbClr val="1D1C1C"/>
                </a:solidFill>
                <a:latin typeface="Calibri"/>
                <a:cs typeface="Calibri"/>
              </a:rPr>
              <a:t>EA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asociate tratamentului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în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faza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dublu-orb. </a:t>
            </a:r>
            <a:r>
              <a:rPr sz="900" spc="-30" dirty="0">
                <a:solidFill>
                  <a:srgbClr val="1D1C1C"/>
                </a:solidFill>
                <a:latin typeface="Calibri"/>
                <a:cs typeface="Calibri"/>
              </a:rPr>
              <a:t>Incidenţa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este bazată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pe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numărul pacienţilor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care 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au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prezentat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cel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puţin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un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EA,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nu pe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numărul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de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evenimente</a:t>
            </a:r>
            <a:r>
              <a:rPr sz="900" spc="-37" baseline="27777" dirty="0">
                <a:solidFill>
                  <a:srgbClr val="1D1C1C"/>
                </a:solidFill>
                <a:latin typeface="Calibri"/>
                <a:cs typeface="Calibri"/>
              </a:rPr>
              <a:t>3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.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‡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Pe </a:t>
            </a:r>
            <a:r>
              <a:rPr sz="900" spc="-30" dirty="0">
                <a:solidFill>
                  <a:srgbClr val="1D1C1C"/>
                </a:solidFill>
                <a:latin typeface="Calibri"/>
                <a:cs typeface="Calibri"/>
              </a:rPr>
              <a:t>parcursul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fazei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de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inducţie/optimizare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a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studiului SUSTAIN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1,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toţi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pacienţii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au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primit tratament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cu </a:t>
            </a:r>
            <a:r>
              <a:rPr lang="ro-RO" sz="900" spc="-25" dirty="0">
                <a:solidFill>
                  <a:srgbClr val="1D1C1C"/>
                </a:solidFill>
                <a:latin typeface="Calibri"/>
                <a:cs typeface="Calibri"/>
              </a:rPr>
              <a:t>Esketamină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+ SSRI/SNRI.</a:t>
            </a:r>
            <a:r>
              <a:rPr sz="900" spc="-37" baseline="27777" dirty="0">
                <a:solidFill>
                  <a:srgbClr val="1D1C1C"/>
                </a:solidFill>
                <a:latin typeface="Calibri"/>
                <a:cs typeface="Calibri"/>
              </a:rPr>
              <a:t>4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§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Studiu </a:t>
            </a:r>
            <a:r>
              <a:rPr sz="900" spc="-30" dirty="0">
                <a:solidFill>
                  <a:srgbClr val="1D1C1C"/>
                </a:solidFill>
                <a:latin typeface="Calibri"/>
                <a:cs typeface="Calibri"/>
              </a:rPr>
              <a:t>deschis,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cu un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singur braţ. Date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de la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pacienţii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care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au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primit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≥1 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doză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de </a:t>
            </a:r>
            <a:r>
              <a:rPr lang="ro-RO" sz="900" spc="-25" dirty="0">
                <a:solidFill>
                  <a:srgbClr val="1D1C1C"/>
                </a:solidFill>
                <a:latin typeface="Calibri"/>
                <a:cs typeface="Calibri"/>
              </a:rPr>
              <a:t>Esketamină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sau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SSRI/SNRI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nou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iniţiat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în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fazele </a:t>
            </a:r>
            <a:r>
              <a:rPr sz="900" spc="-30" dirty="0">
                <a:solidFill>
                  <a:srgbClr val="1D1C1C"/>
                </a:solidFill>
                <a:latin typeface="Calibri"/>
                <a:cs typeface="Calibri"/>
              </a:rPr>
              <a:t>deschise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de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inducţie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şi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optimizare/întreţinere.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Un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TEAE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debutat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în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faza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de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optimizare/întreţinere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şi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care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a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dus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la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întrerupere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în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faza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de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urmărire este considerat eveniment asociat tratamentului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în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faza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de 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optimizare/întreţinere</a:t>
            </a:r>
            <a:r>
              <a:rPr sz="900" spc="-37" baseline="27777" dirty="0">
                <a:solidFill>
                  <a:srgbClr val="1D1C1C"/>
                </a:solidFill>
                <a:latin typeface="Calibri"/>
                <a:cs typeface="Calibri"/>
              </a:rPr>
              <a:t>5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.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¶Au fost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raportate numai </a:t>
            </a:r>
            <a:r>
              <a:rPr sz="900" spc="-10" dirty="0">
                <a:solidFill>
                  <a:srgbClr val="1D1C1C"/>
                </a:solidFill>
                <a:latin typeface="Calibri"/>
                <a:cs typeface="Calibri"/>
              </a:rPr>
              <a:t>EA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care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au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dus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la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întreruperea tratamentului apărute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la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cel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puţin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2</a:t>
            </a:r>
            <a:r>
              <a:rPr sz="900" spc="-10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persoane</a:t>
            </a:r>
            <a:r>
              <a:rPr sz="900" spc="-37" baseline="27777" dirty="0">
                <a:solidFill>
                  <a:srgbClr val="1D1C1C"/>
                </a:solidFill>
                <a:latin typeface="Calibri"/>
                <a:cs typeface="Calibri"/>
              </a:rPr>
              <a:t>5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.</a:t>
            </a:r>
            <a:endParaRPr sz="900" dirty="0">
              <a:latin typeface="Calibri"/>
              <a:cs typeface="Calibri"/>
            </a:endParaRPr>
          </a:p>
          <a:p>
            <a:pPr marL="38100" marR="62230" indent="-635">
              <a:lnSpc>
                <a:spcPts val="1080"/>
              </a:lnSpc>
              <a:spcBef>
                <a:spcPts val="30"/>
              </a:spcBef>
            </a:pPr>
            <a:r>
              <a:rPr sz="900" b="1" dirty="0">
                <a:solidFill>
                  <a:srgbClr val="1D1C1C"/>
                </a:solidFill>
                <a:latin typeface="Calibri"/>
                <a:cs typeface="Calibri"/>
              </a:rPr>
              <a:t>1.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Fedgchin M, et al.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Int J </a:t>
            </a:r>
            <a:r>
              <a:rPr sz="900" i="1" spc="-5" dirty="0">
                <a:solidFill>
                  <a:srgbClr val="1D1C1C"/>
                </a:solidFill>
                <a:latin typeface="Calibri"/>
                <a:cs typeface="Calibri"/>
              </a:rPr>
              <a:t>Neuropsychopharmacol.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2019;22:616–30; </a:t>
            </a:r>
            <a:r>
              <a:rPr sz="900" b="1" dirty="0">
                <a:solidFill>
                  <a:srgbClr val="1D1C1C"/>
                </a:solidFill>
                <a:latin typeface="Calibri"/>
                <a:cs typeface="Calibri"/>
              </a:rPr>
              <a:t>2.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Popova V,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et al. </a:t>
            </a:r>
            <a:r>
              <a:rPr sz="900" i="1" spc="-5" dirty="0">
                <a:solidFill>
                  <a:srgbClr val="1D1C1C"/>
                </a:solidFill>
                <a:latin typeface="Calibri"/>
                <a:cs typeface="Calibri"/>
              </a:rPr>
              <a:t>Am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J Psychiatry.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2019;176:428–48; </a:t>
            </a:r>
            <a:r>
              <a:rPr sz="900" b="1" dirty="0">
                <a:solidFill>
                  <a:srgbClr val="1D1C1C"/>
                </a:solidFill>
                <a:latin typeface="Calibri"/>
                <a:cs typeface="Calibri"/>
              </a:rPr>
              <a:t>3.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Ochs-Ross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R,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et al. </a:t>
            </a:r>
            <a:r>
              <a:rPr sz="900" i="1" spc="-5" dirty="0">
                <a:solidFill>
                  <a:srgbClr val="1D1C1C"/>
                </a:solidFill>
                <a:latin typeface="Calibri"/>
                <a:cs typeface="Calibri"/>
              </a:rPr>
              <a:t>Am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J </a:t>
            </a:r>
            <a:r>
              <a:rPr sz="900" i="1" spc="-5" dirty="0">
                <a:solidFill>
                  <a:srgbClr val="1D1C1C"/>
                </a:solidFill>
                <a:latin typeface="Calibri"/>
                <a:cs typeface="Calibri"/>
              </a:rPr>
              <a:t>Geriatr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Psychiatry.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2019;27:S180–S181; </a:t>
            </a:r>
            <a:r>
              <a:rPr sz="900" b="1" dirty="0">
                <a:solidFill>
                  <a:srgbClr val="1D1C1C"/>
                </a:solidFill>
                <a:latin typeface="Calibri"/>
                <a:cs typeface="Calibri"/>
              </a:rPr>
              <a:t>4.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Daly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E,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et al. </a:t>
            </a:r>
            <a:r>
              <a:rPr sz="900" i="1" spc="-5" dirty="0">
                <a:solidFill>
                  <a:srgbClr val="1D1C1C"/>
                </a:solidFill>
                <a:latin typeface="Calibri"/>
                <a:cs typeface="Calibri"/>
              </a:rPr>
              <a:t>JAMA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Psychiatry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2019;76:893–903; </a:t>
            </a:r>
            <a:r>
              <a:rPr sz="900" b="1" dirty="0">
                <a:solidFill>
                  <a:srgbClr val="1D1C1C"/>
                </a:solidFill>
                <a:latin typeface="Calibri"/>
                <a:cs typeface="Calibri"/>
              </a:rPr>
              <a:t>5.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Wajs E,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et  al.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J </a:t>
            </a:r>
            <a:r>
              <a:rPr sz="900" i="1" spc="-5" dirty="0">
                <a:solidFill>
                  <a:srgbClr val="1D1C1C"/>
                </a:solidFill>
                <a:latin typeface="Calibri"/>
                <a:cs typeface="Calibri"/>
              </a:rPr>
              <a:t>Clin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Psychiatry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.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2020;81(3):19m12891.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359395"/>
            <a:ext cx="12192000" cy="3568065"/>
          </a:xfrm>
          <a:custGeom>
            <a:avLst/>
            <a:gdLst/>
            <a:ahLst/>
            <a:cxnLst/>
            <a:rect l="l" t="t" r="r" b="b"/>
            <a:pathLst>
              <a:path w="12192000" h="3568065">
                <a:moveTo>
                  <a:pt x="12192000" y="0"/>
                </a:moveTo>
                <a:lnTo>
                  <a:pt x="0" y="0"/>
                </a:lnTo>
                <a:lnTo>
                  <a:pt x="0" y="3567696"/>
                </a:lnTo>
                <a:lnTo>
                  <a:pt x="12192000" y="3567696"/>
                </a:lnTo>
                <a:lnTo>
                  <a:pt x="12192000" y="0"/>
                </a:lnTo>
                <a:close/>
              </a:path>
            </a:pathLst>
          </a:custGeom>
          <a:solidFill>
            <a:srgbClr val="E2E2E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34962" y="1684972"/>
          <a:ext cx="4968240" cy="18247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4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4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8634">
                <a:tc gridSpan="2">
                  <a:txBody>
                    <a:bodyPr/>
                    <a:lstStyle/>
                    <a:p>
                      <a:pPr marL="143510" marR="396240">
                        <a:lnSpc>
                          <a:spcPts val="2160"/>
                        </a:lnSpc>
                      </a:pPr>
                      <a:r>
                        <a:rPr sz="18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Studii pe termen scurt (studii cu durata de</a:t>
                      </a:r>
                      <a:r>
                        <a:rPr sz="1800" b="1" spc="-229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4  </a:t>
                      </a:r>
                      <a:r>
                        <a:rPr sz="18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săptămâni), </a:t>
                      </a:r>
                      <a:r>
                        <a:rPr sz="1800" b="1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n</a:t>
                      </a:r>
                      <a:r>
                        <a:rPr sz="1800" b="1" spc="-5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b="1" spc="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(%)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16F2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357"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TRANSFORM</a:t>
                      </a:r>
                      <a:r>
                        <a:rPr sz="1800" b="1" spc="-4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1</a:t>
                      </a:r>
                      <a:r>
                        <a:rPr sz="1800" b="1" baseline="25462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1</a:t>
                      </a:r>
                      <a:endParaRPr sz="1800" baseline="25462">
                        <a:latin typeface="Arial Unicode MS"/>
                        <a:cs typeface="Arial Unicode MS"/>
                      </a:endParaRPr>
                    </a:p>
                  </a:txBody>
                  <a:tcPr marL="0" marR="0" marT="66040" marB="0"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635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8</a:t>
                      </a:r>
                      <a:r>
                        <a:rPr sz="1800" spc="-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</a:t>
                      </a:r>
                      <a:r>
                        <a:rPr sz="18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3,5%</a:t>
                      </a:r>
                      <a:r>
                        <a:rPr sz="18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)*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CA606"/>
                      </a:solidFill>
                      <a:prstDash val="solid"/>
                    </a:lnL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358"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TRANSFORM</a:t>
                      </a:r>
                      <a:r>
                        <a:rPr sz="1800" b="1" spc="-4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2</a:t>
                      </a:r>
                      <a:r>
                        <a:rPr sz="1800" b="1" baseline="25462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2</a:t>
                      </a:r>
                      <a:endParaRPr sz="1800" baseline="25462">
                        <a:latin typeface="Arial Unicode MS"/>
                        <a:cs typeface="Arial Unicode MS"/>
                      </a:endParaRPr>
                    </a:p>
                  </a:txBody>
                  <a:tcPr marL="0" marR="0" marT="66040" marB="0"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07085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8</a:t>
                      </a:r>
                      <a:r>
                        <a:rPr sz="1800" spc="-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</a:t>
                      </a:r>
                      <a:r>
                        <a:rPr sz="18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7,0%</a:t>
                      </a:r>
                      <a:r>
                        <a:rPr sz="18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)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CA606"/>
                      </a:solidFill>
                      <a:prstDash val="solid"/>
                    </a:lnL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357"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TRANSFORM</a:t>
                      </a:r>
                      <a:r>
                        <a:rPr sz="1800" b="1" spc="-4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b="1" spc="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3</a:t>
                      </a:r>
                      <a:r>
                        <a:rPr sz="1800" spc="7" baseline="25462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†</a:t>
                      </a:r>
                      <a:r>
                        <a:rPr sz="1800" b="1" spc="7" baseline="25462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,3</a:t>
                      </a:r>
                      <a:endParaRPr sz="1800" baseline="25462">
                        <a:latin typeface="Arial Unicode MS"/>
                        <a:cs typeface="Arial Unicode MS"/>
                      </a:endParaRPr>
                    </a:p>
                  </a:txBody>
                  <a:tcPr marL="0" marR="0" marT="66040" marB="0"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07085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4</a:t>
                      </a:r>
                      <a:r>
                        <a:rPr sz="1800" spc="-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</a:t>
                      </a:r>
                      <a:r>
                        <a:rPr sz="18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5,6%</a:t>
                      </a:r>
                      <a:r>
                        <a:rPr sz="18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)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CA606"/>
                      </a:solidFill>
                      <a:prstDash val="solid"/>
                    </a:lnL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0528" y="153714"/>
            <a:ext cx="12070944" cy="978666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51130" marR="30480">
              <a:lnSpc>
                <a:spcPts val="3260"/>
              </a:lnSpc>
              <a:spcBef>
                <a:spcPts val="695"/>
              </a:spcBef>
            </a:pPr>
            <a:r>
              <a:rPr spc="-15" dirty="0">
                <a:solidFill>
                  <a:srgbClr val="FF0000"/>
                </a:solidFill>
              </a:rPr>
              <a:t>Ratele TEAE care dus </a:t>
            </a:r>
            <a:r>
              <a:rPr spc="-10" dirty="0">
                <a:solidFill>
                  <a:srgbClr val="FF0000"/>
                </a:solidFill>
              </a:rPr>
              <a:t>la </a:t>
            </a:r>
            <a:r>
              <a:rPr spc="-20" dirty="0">
                <a:solidFill>
                  <a:srgbClr val="FF0000"/>
                </a:solidFill>
              </a:rPr>
              <a:t>întreruperea tratamentului </a:t>
            </a:r>
            <a:r>
              <a:rPr spc="-5" dirty="0">
                <a:solidFill>
                  <a:srgbClr val="FF0000"/>
                </a:solidFill>
              </a:rPr>
              <a:t>cu  </a:t>
            </a:r>
            <a:r>
              <a:rPr lang="ro-RO" spc="-15" dirty="0">
                <a:solidFill>
                  <a:srgbClr val="FF0000"/>
                </a:solidFill>
              </a:rPr>
              <a:t>Esketamină</a:t>
            </a:r>
            <a:r>
              <a:rPr sz="3150" spc="-22" baseline="25132" dirty="0">
                <a:solidFill>
                  <a:srgbClr val="FF0000"/>
                </a:solidFill>
              </a:rPr>
              <a:t> </a:t>
            </a:r>
            <a:r>
              <a:rPr sz="3200" dirty="0"/>
              <a:t>+ </a:t>
            </a:r>
            <a:r>
              <a:rPr sz="3200" spc="-20" dirty="0"/>
              <a:t>SSRI/SNRI </a:t>
            </a:r>
            <a:r>
              <a:rPr sz="3200" spc="-10" dirty="0"/>
              <a:t>au </a:t>
            </a:r>
            <a:r>
              <a:rPr sz="3200" spc="-15" dirty="0"/>
              <a:t>fost joase </a:t>
            </a:r>
            <a:r>
              <a:rPr sz="3200" spc="-10" dirty="0"/>
              <a:t>în </a:t>
            </a:r>
            <a:r>
              <a:rPr sz="3200" spc="-20" dirty="0"/>
              <a:t>studiile </a:t>
            </a:r>
            <a:r>
              <a:rPr sz="3200" spc="-15" dirty="0"/>
              <a:t>clinice </a:t>
            </a:r>
            <a:r>
              <a:rPr sz="3200" spc="-10" dirty="0"/>
              <a:t>de  </a:t>
            </a:r>
            <a:r>
              <a:rPr sz="3200" spc="-15" dirty="0"/>
              <a:t>faza</a:t>
            </a:r>
            <a:r>
              <a:rPr sz="3200" spc="-65" dirty="0"/>
              <a:t> </a:t>
            </a:r>
            <a:r>
              <a:rPr sz="3200" spc="-5" dirty="0"/>
              <a:t>III</a:t>
            </a:r>
            <a:r>
              <a:rPr sz="3150" spc="-7" baseline="25132" dirty="0"/>
              <a:t>1–5</a:t>
            </a:r>
            <a:endParaRPr sz="3150" baseline="25132" dirty="0"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455056" y="1694305"/>
          <a:ext cx="6575424" cy="29747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3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1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9018">
                <a:tc grid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Studii pe termen lung (până la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1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an),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n</a:t>
                      </a:r>
                      <a:r>
                        <a:rPr sz="1800" b="1" spc="-200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(%)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82550" marB="0"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D910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573">
                <a:tc gridSpan="2">
                  <a:txBody>
                    <a:bodyPr/>
                    <a:lstStyle/>
                    <a:p>
                      <a:pPr marL="143510">
                        <a:lnSpc>
                          <a:spcPts val="2130"/>
                        </a:lnSpc>
                        <a:spcBef>
                          <a:spcPts val="110"/>
                        </a:spcBef>
                      </a:pPr>
                      <a:r>
                        <a:rPr sz="18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SUSTAIN</a:t>
                      </a:r>
                      <a:r>
                        <a:rPr sz="1800" b="1" spc="-4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1</a:t>
                      </a:r>
                      <a:r>
                        <a:rPr sz="1800" b="1" baseline="25462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‡,4</a:t>
                      </a:r>
                      <a:endParaRPr sz="1800" baseline="25462">
                        <a:latin typeface="Arial Unicode MS"/>
                        <a:cs typeface="Arial Unicode MS"/>
                      </a:endParaRPr>
                    </a:p>
                  </a:txBody>
                  <a:tcPr marL="0" marR="0" marT="13970" marB="0">
                    <a:lnT w="12700">
                      <a:solidFill>
                        <a:srgbClr val="FCA606"/>
                      </a:solidFill>
                      <a:prstDash val="solid"/>
                    </a:lnT>
                    <a:solidFill>
                      <a:srgbClr val="FFEC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641">
                <a:tc>
                  <a:txBody>
                    <a:bodyPr/>
                    <a:lstStyle/>
                    <a:p>
                      <a:pPr marL="3232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8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Inducţie/optimizare (16</a:t>
                      </a:r>
                      <a:r>
                        <a:rPr sz="1800" spc="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săptămâni)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85090" marB="0">
                    <a:lnR w="12700">
                      <a:solidFill>
                        <a:srgbClr val="FCA606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8435"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8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27</a:t>
                      </a:r>
                      <a:r>
                        <a:rPr sz="1800" spc="-2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</a:t>
                      </a:r>
                      <a:r>
                        <a:rPr sz="18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8,4%</a:t>
                      </a:r>
                      <a:r>
                        <a:rPr sz="18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)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FCA606"/>
                      </a:solidFill>
                      <a:prstDash val="solid"/>
                    </a:lnL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640">
                <a:tc>
                  <a:txBody>
                    <a:bodyPr/>
                    <a:lstStyle/>
                    <a:p>
                      <a:pPr marL="3232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8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Întreţinere (durată</a:t>
                      </a:r>
                      <a:r>
                        <a:rPr sz="1800" spc="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variabilă)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85090" marB="0">
                    <a:lnR w="12700">
                      <a:solidFill>
                        <a:srgbClr val="FCA606"/>
                      </a:solidFill>
                      <a:prstDash val="solid"/>
                    </a:lnR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8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4</a:t>
                      </a:r>
                      <a:r>
                        <a:rPr sz="1800" spc="-2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</a:t>
                      </a:r>
                      <a:r>
                        <a:rPr sz="18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2,6%</a:t>
                      </a:r>
                      <a:r>
                        <a:rPr sz="18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)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FCA606"/>
                      </a:solidFill>
                      <a:prstDash val="solid"/>
                    </a:lnL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574">
                <a:tc gridSpan="2">
                  <a:txBody>
                    <a:bodyPr/>
                    <a:lstStyle/>
                    <a:p>
                      <a:pPr marL="143510">
                        <a:lnSpc>
                          <a:spcPts val="2130"/>
                        </a:lnSpc>
                        <a:spcBef>
                          <a:spcPts val="110"/>
                        </a:spcBef>
                      </a:pPr>
                      <a:r>
                        <a:rPr sz="18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SUSTAIN</a:t>
                      </a:r>
                      <a:r>
                        <a:rPr sz="1800" b="1" spc="-4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2</a:t>
                      </a:r>
                      <a:r>
                        <a:rPr sz="1800" b="1" baseline="25462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§,5</a:t>
                      </a:r>
                      <a:endParaRPr sz="1800" baseline="25462">
                        <a:latin typeface="Arial Unicode MS"/>
                        <a:cs typeface="Arial Unicode MS"/>
                      </a:endParaRPr>
                    </a:p>
                  </a:txBody>
                  <a:tcPr marL="0" marR="0" marT="13970" marB="0">
                    <a:lnT w="12700">
                      <a:solidFill>
                        <a:srgbClr val="FCA606"/>
                      </a:solidFill>
                      <a:prstDash val="solid"/>
                    </a:lnT>
                    <a:solidFill>
                      <a:srgbClr val="FFEC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641">
                <a:tc>
                  <a:txBody>
                    <a:bodyPr/>
                    <a:lstStyle/>
                    <a:p>
                      <a:pPr marL="3232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8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Inducţie </a:t>
                      </a:r>
                      <a:r>
                        <a:rPr sz="18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(4 </a:t>
                      </a:r>
                      <a:r>
                        <a:rPr sz="18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săptămâni)</a:t>
                      </a:r>
                      <a:r>
                        <a:rPr sz="1800" spc="-7" baseline="25462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¶</a:t>
                      </a:r>
                      <a:endParaRPr sz="1800" baseline="25462">
                        <a:latin typeface="Arial Unicode MS"/>
                        <a:cs typeface="Arial Unicode MS"/>
                      </a:endParaRPr>
                    </a:p>
                  </a:txBody>
                  <a:tcPr marL="0" marR="0" marT="85090" marB="0">
                    <a:lnR w="12700">
                      <a:solidFill>
                        <a:srgbClr val="FCA606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8435"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8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53</a:t>
                      </a:r>
                      <a:r>
                        <a:rPr sz="1800" spc="-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</a:t>
                      </a:r>
                      <a:r>
                        <a:rPr sz="18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6,8%</a:t>
                      </a:r>
                      <a:r>
                        <a:rPr sz="18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)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FCA606"/>
                      </a:solidFill>
                      <a:prstDash val="solid"/>
                    </a:lnL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lnB w="12700">
                      <a:solidFill>
                        <a:srgbClr val="FCA606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630">
                <a:tc>
                  <a:txBody>
                    <a:bodyPr/>
                    <a:lstStyle/>
                    <a:p>
                      <a:pPr marL="3232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8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Întreţinere (48 de</a:t>
                      </a:r>
                      <a:r>
                        <a:rPr sz="18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săptămâni)</a:t>
                      </a:r>
                      <a:r>
                        <a:rPr sz="1800" spc="-7" baseline="25462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¶</a:t>
                      </a:r>
                      <a:endParaRPr sz="1800" baseline="25462">
                        <a:latin typeface="Arial Unicode MS"/>
                        <a:cs typeface="Arial Unicode MS"/>
                      </a:endParaRPr>
                    </a:p>
                  </a:txBody>
                  <a:tcPr marL="0" marR="0" marT="85090" marB="0">
                    <a:lnR w="12700">
                      <a:solidFill>
                        <a:srgbClr val="FCA606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8435"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8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23</a:t>
                      </a:r>
                      <a:r>
                        <a:rPr sz="1800" spc="-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8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</a:t>
                      </a:r>
                      <a:r>
                        <a:rPr sz="18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3,8%</a:t>
                      </a:r>
                      <a:r>
                        <a:rPr sz="18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)</a:t>
                      </a:r>
                      <a:endParaRPr sz="1800">
                        <a:latin typeface="Arial Unicode MS"/>
                        <a:cs typeface="Arial Unicode MS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FCA606"/>
                      </a:solidFill>
                      <a:prstDash val="solid"/>
                    </a:lnL>
                    <a:lnR w="12700">
                      <a:solidFill>
                        <a:srgbClr val="FCA606"/>
                      </a:solidFill>
                      <a:prstDash val="solid"/>
                    </a:lnR>
                    <a:lnT w="12700">
                      <a:solidFill>
                        <a:srgbClr val="FCA606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75FBBFD7-5D10-852F-D8EB-F57AE6095F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180426" y="2502"/>
            <a:ext cx="12552852" cy="934166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278765" marR="30480">
              <a:lnSpc>
                <a:spcPct val="85500"/>
              </a:lnSpc>
              <a:spcBef>
                <a:spcPts val="660"/>
              </a:spcBef>
            </a:pPr>
            <a:r>
              <a:rPr sz="3200" b="1" spc="-15" dirty="0">
                <a:solidFill>
                  <a:srgbClr val="FF0000"/>
                </a:solidFill>
                <a:latin typeface="Calibri"/>
                <a:cs typeface="Calibri"/>
              </a:rPr>
              <a:t>Nu au </a:t>
            </a:r>
            <a:r>
              <a:rPr sz="3200" b="1" spc="-45" dirty="0">
                <a:solidFill>
                  <a:srgbClr val="FF0000"/>
                </a:solidFill>
                <a:latin typeface="Calibri"/>
                <a:cs typeface="Calibri"/>
              </a:rPr>
              <a:t>existat </a:t>
            </a:r>
            <a:r>
              <a:rPr sz="3200" b="1" spc="-35" dirty="0">
                <a:solidFill>
                  <a:srgbClr val="FF0000"/>
                </a:solidFill>
                <a:latin typeface="Calibri"/>
                <a:cs typeface="Calibri"/>
              </a:rPr>
              <a:t>dovezi </a:t>
            </a:r>
            <a:r>
              <a:rPr sz="3200" b="1" spc="-15" dirty="0">
                <a:solidFill>
                  <a:srgbClr val="FF0000"/>
                </a:solidFill>
                <a:latin typeface="Calibri"/>
                <a:cs typeface="Calibri"/>
              </a:rPr>
              <a:t>de </a:t>
            </a:r>
            <a:r>
              <a:rPr sz="3200" b="1" spc="-35" dirty="0">
                <a:solidFill>
                  <a:srgbClr val="FF0000"/>
                </a:solidFill>
                <a:latin typeface="Calibri"/>
                <a:cs typeface="Calibri"/>
              </a:rPr>
              <a:t>EA </a:t>
            </a:r>
            <a:r>
              <a:rPr sz="3200" b="1" spc="-25" dirty="0">
                <a:solidFill>
                  <a:srgbClr val="FF0000"/>
                </a:solidFill>
                <a:latin typeface="Calibri"/>
                <a:cs typeface="Calibri"/>
              </a:rPr>
              <a:t>asociate abuzului, utilizării </a:t>
            </a:r>
            <a:r>
              <a:rPr sz="3200" b="1" spc="-30" dirty="0">
                <a:solidFill>
                  <a:srgbClr val="FF0000"/>
                </a:solidFill>
                <a:latin typeface="Calibri"/>
                <a:cs typeface="Calibri"/>
              </a:rPr>
              <a:t>incorecte, </a:t>
            </a:r>
            <a:r>
              <a:rPr sz="3200" b="1" spc="-15" dirty="0">
                <a:solidFill>
                  <a:srgbClr val="FF0000"/>
                </a:solidFill>
                <a:latin typeface="Calibri"/>
                <a:cs typeface="Calibri"/>
              </a:rPr>
              <a:t>iar  </a:t>
            </a:r>
            <a:r>
              <a:rPr sz="3200" b="1" spc="-20" dirty="0">
                <a:solidFill>
                  <a:srgbClr val="FF0000"/>
                </a:solidFill>
                <a:latin typeface="Calibri"/>
                <a:cs typeface="Calibri"/>
              </a:rPr>
              <a:t>riscul </a:t>
            </a:r>
            <a:r>
              <a:rPr sz="3200" b="1" spc="-15" dirty="0">
                <a:solidFill>
                  <a:srgbClr val="FF0000"/>
                </a:solidFill>
                <a:latin typeface="Calibri"/>
                <a:cs typeface="Calibri"/>
              </a:rPr>
              <a:t>de </a:t>
            </a:r>
            <a:r>
              <a:rPr sz="3200" b="1" spc="-25" dirty="0">
                <a:solidFill>
                  <a:srgbClr val="FF0000"/>
                </a:solidFill>
                <a:latin typeface="Calibri"/>
                <a:cs typeface="Calibri"/>
              </a:rPr>
              <a:t>sindrom </a:t>
            </a:r>
            <a:r>
              <a:rPr sz="3200" b="1" spc="-15" dirty="0">
                <a:solidFill>
                  <a:srgbClr val="FF0000"/>
                </a:solidFill>
                <a:latin typeface="Calibri"/>
                <a:cs typeface="Calibri"/>
              </a:rPr>
              <a:t>de </a:t>
            </a:r>
            <a:r>
              <a:rPr sz="3200" b="1" spc="-35" dirty="0">
                <a:solidFill>
                  <a:srgbClr val="FF0000"/>
                </a:solidFill>
                <a:latin typeface="Calibri"/>
                <a:cs typeface="Calibri"/>
              </a:rPr>
              <a:t>sevraj </a:t>
            </a:r>
            <a:r>
              <a:rPr sz="3200" b="1" dirty="0">
                <a:solidFill>
                  <a:srgbClr val="FF0000"/>
                </a:solidFill>
                <a:latin typeface="Calibri"/>
                <a:cs typeface="Calibri"/>
              </a:rPr>
              <a:t>a </a:t>
            </a:r>
            <a:r>
              <a:rPr sz="3200" b="1" spc="-40" dirty="0">
                <a:solidFill>
                  <a:srgbClr val="FF0000"/>
                </a:solidFill>
                <a:latin typeface="Calibri"/>
                <a:cs typeface="Calibri"/>
              </a:rPr>
              <a:t>fost </a:t>
            </a:r>
            <a:r>
              <a:rPr sz="3200" b="1" spc="-30" dirty="0">
                <a:solidFill>
                  <a:srgbClr val="FF0000"/>
                </a:solidFill>
                <a:latin typeface="Calibri"/>
                <a:cs typeface="Calibri"/>
              </a:rPr>
              <a:t>redus </a:t>
            </a:r>
            <a:r>
              <a:rPr sz="3200" b="1" spc="-10" dirty="0">
                <a:solidFill>
                  <a:srgbClr val="FF0000"/>
                </a:solidFill>
                <a:latin typeface="Calibri"/>
                <a:cs typeface="Calibri"/>
              </a:rPr>
              <a:t>în </a:t>
            </a:r>
            <a:r>
              <a:rPr sz="3200" b="1" spc="-25" dirty="0">
                <a:solidFill>
                  <a:srgbClr val="FF0000"/>
                </a:solidFill>
                <a:latin typeface="Calibri"/>
                <a:cs typeface="Calibri"/>
              </a:rPr>
              <a:t>studiile </a:t>
            </a:r>
            <a:r>
              <a:rPr sz="3200" b="1" spc="-20" dirty="0">
                <a:solidFill>
                  <a:srgbClr val="FF0000"/>
                </a:solidFill>
                <a:latin typeface="Calibri"/>
                <a:cs typeface="Calibri"/>
              </a:rPr>
              <a:t>clinice ale  </a:t>
            </a:r>
            <a:r>
              <a:rPr lang="ro-RO" sz="3200" b="1" spc="5" dirty="0">
                <a:solidFill>
                  <a:srgbClr val="FF0000"/>
                </a:solidFill>
              </a:rPr>
              <a:t>Esketamină</a:t>
            </a:r>
            <a:r>
              <a:rPr sz="2000" b="1" spc="7" baseline="25132" dirty="0">
                <a:solidFill>
                  <a:srgbClr val="FF0000"/>
                </a:solidFill>
              </a:rPr>
              <a:t>1,2</a:t>
            </a:r>
            <a:r>
              <a:rPr sz="2000" b="1" spc="5" dirty="0">
                <a:solidFill>
                  <a:srgbClr val="FF0000"/>
                </a:solidFill>
              </a:rPr>
              <a:t>*</a:t>
            </a:r>
            <a:endParaRPr sz="2000" b="1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6348" y="5769952"/>
            <a:ext cx="1124013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Calibri"/>
                <a:cs typeface="Calibri"/>
              </a:rPr>
              <a:t>* </a:t>
            </a:r>
            <a:r>
              <a:rPr sz="900" spc="-5" dirty="0">
                <a:latin typeface="Calibri"/>
                <a:cs typeface="Calibri"/>
              </a:rPr>
              <a:t>Urmărire: </a:t>
            </a:r>
            <a:r>
              <a:rPr sz="900" dirty="0">
                <a:latin typeface="Calibri"/>
                <a:cs typeface="Calibri"/>
              </a:rPr>
              <a:t>2 </a:t>
            </a:r>
            <a:r>
              <a:rPr sz="900" spc="-5" dirty="0">
                <a:latin typeface="Calibri"/>
                <a:cs typeface="Calibri"/>
              </a:rPr>
              <a:t>săptămâni după oprirea tratamentului </a:t>
            </a:r>
            <a:r>
              <a:rPr sz="900" dirty="0">
                <a:latin typeface="Calibri"/>
                <a:cs typeface="Calibri"/>
              </a:rPr>
              <a:t>cu </a:t>
            </a:r>
            <a:r>
              <a:rPr lang="ro-RO" sz="900" spc="-5" dirty="0">
                <a:latin typeface="Calibri"/>
                <a:cs typeface="Calibri"/>
              </a:rPr>
              <a:t>Esketamină</a:t>
            </a:r>
            <a:r>
              <a:rPr sz="900" spc="-5" dirty="0">
                <a:latin typeface="Calibri"/>
                <a:cs typeface="Calibri"/>
              </a:rPr>
              <a:t> evaluată </a:t>
            </a:r>
            <a:r>
              <a:rPr sz="900" dirty="0">
                <a:latin typeface="Calibri"/>
                <a:cs typeface="Calibri"/>
              </a:rPr>
              <a:t>cu </a:t>
            </a:r>
            <a:r>
              <a:rPr sz="900" spc="-5" dirty="0">
                <a:latin typeface="Calibri"/>
                <a:cs typeface="Calibri"/>
              </a:rPr>
              <a:t>ajutorul Physician Withdrawal Checklist (</a:t>
            </a:r>
            <a:r>
              <a:rPr sz="900" i="1" spc="-5" dirty="0">
                <a:latin typeface="Calibri"/>
                <a:cs typeface="Calibri"/>
              </a:rPr>
              <a:t>Lista </a:t>
            </a:r>
            <a:r>
              <a:rPr sz="900" i="1" dirty="0">
                <a:latin typeface="Calibri"/>
                <a:cs typeface="Calibri"/>
              </a:rPr>
              <a:t>pentru evaluarea întreruperii de </a:t>
            </a:r>
            <a:r>
              <a:rPr sz="900" i="1" spc="-5" dirty="0">
                <a:latin typeface="Calibri"/>
                <a:cs typeface="Calibri"/>
              </a:rPr>
              <a:t>către medic</a:t>
            </a:r>
            <a:r>
              <a:rPr sz="900" spc="-5" dirty="0">
                <a:latin typeface="Calibri"/>
                <a:cs typeface="Calibri"/>
              </a:rPr>
              <a:t>) </a:t>
            </a:r>
            <a:r>
              <a:rPr sz="900" dirty="0">
                <a:latin typeface="Calibri"/>
                <a:cs typeface="Calibri"/>
              </a:rPr>
              <a:t>cu </a:t>
            </a:r>
            <a:r>
              <a:rPr sz="900" spc="-5" dirty="0">
                <a:latin typeface="Calibri"/>
                <a:cs typeface="Calibri"/>
              </a:rPr>
              <a:t>20 de itemi</a:t>
            </a:r>
            <a:r>
              <a:rPr sz="900" spc="-7" baseline="27777" dirty="0">
                <a:latin typeface="Calibri"/>
                <a:cs typeface="Calibri"/>
              </a:rPr>
              <a:t>1</a:t>
            </a:r>
            <a:r>
              <a:rPr sz="900" spc="-5" dirty="0">
                <a:latin typeface="Calibri"/>
                <a:cs typeface="Calibri"/>
              </a:rPr>
              <a:t>; </a:t>
            </a:r>
            <a:r>
              <a:rPr sz="900" dirty="0">
                <a:latin typeface="Calibri"/>
                <a:cs typeface="Calibri"/>
              </a:rPr>
              <a:t>fază </a:t>
            </a:r>
            <a:r>
              <a:rPr sz="900" spc="-5" dirty="0">
                <a:latin typeface="Calibri"/>
                <a:cs typeface="Calibri"/>
              </a:rPr>
              <a:t>de urmărire de după tratament de până la 24 de  săptămâni</a:t>
            </a:r>
            <a:r>
              <a:rPr sz="900" spc="-7" baseline="27777" dirty="0">
                <a:latin typeface="Calibri"/>
                <a:cs typeface="Calibri"/>
              </a:rPr>
              <a:t>2</a:t>
            </a:r>
            <a:r>
              <a:rPr sz="900" spc="-5" dirty="0">
                <a:latin typeface="Calibri"/>
                <a:cs typeface="Calibri"/>
              </a:rPr>
              <a:t>.</a:t>
            </a:r>
            <a:endParaRPr sz="900" dirty="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</a:pPr>
            <a:r>
              <a:rPr sz="900" b="1" dirty="0">
                <a:latin typeface="Calibri"/>
                <a:cs typeface="Calibri"/>
              </a:rPr>
              <a:t>1. </a:t>
            </a:r>
            <a:r>
              <a:rPr sz="900" spc="-5" dirty="0">
                <a:latin typeface="Calibri"/>
                <a:cs typeface="Calibri"/>
              </a:rPr>
              <a:t>Daly </a:t>
            </a:r>
            <a:r>
              <a:rPr sz="900" dirty="0">
                <a:latin typeface="Calibri"/>
                <a:cs typeface="Calibri"/>
              </a:rPr>
              <a:t>E, </a:t>
            </a:r>
            <a:r>
              <a:rPr sz="900" spc="-5" dirty="0">
                <a:latin typeface="Calibri"/>
                <a:cs typeface="Calibri"/>
              </a:rPr>
              <a:t>et al. </a:t>
            </a:r>
            <a:r>
              <a:rPr sz="900" i="1" spc="-5" dirty="0">
                <a:latin typeface="Calibri"/>
                <a:cs typeface="Calibri"/>
              </a:rPr>
              <a:t>JAMA </a:t>
            </a:r>
            <a:r>
              <a:rPr sz="900" i="1" dirty="0">
                <a:latin typeface="Calibri"/>
                <a:cs typeface="Calibri"/>
              </a:rPr>
              <a:t>Psychiatry</a:t>
            </a:r>
            <a:r>
              <a:rPr sz="900" dirty="0">
                <a:latin typeface="Calibri"/>
                <a:cs typeface="Calibri"/>
              </a:rPr>
              <a:t>. </a:t>
            </a:r>
            <a:r>
              <a:rPr sz="900" spc="-5" dirty="0">
                <a:latin typeface="Calibri"/>
                <a:cs typeface="Calibri"/>
              </a:rPr>
              <a:t>2019;76:893–903; </a:t>
            </a:r>
            <a:r>
              <a:rPr sz="900" b="1" dirty="0">
                <a:latin typeface="Calibri"/>
                <a:cs typeface="Calibri"/>
              </a:rPr>
              <a:t>2. </a:t>
            </a:r>
            <a:r>
              <a:rPr sz="900" dirty="0">
                <a:latin typeface="Calibri"/>
                <a:cs typeface="Calibri"/>
              </a:rPr>
              <a:t>Popova V, </a:t>
            </a:r>
            <a:r>
              <a:rPr sz="900" spc="-5" dirty="0">
                <a:latin typeface="Calibri"/>
                <a:cs typeface="Calibri"/>
              </a:rPr>
              <a:t>et al. </a:t>
            </a:r>
            <a:r>
              <a:rPr sz="900" i="1" spc="-5" dirty="0">
                <a:latin typeface="Calibri"/>
                <a:cs typeface="Calibri"/>
              </a:rPr>
              <a:t>Am </a:t>
            </a:r>
            <a:r>
              <a:rPr sz="900" i="1" dirty="0">
                <a:latin typeface="Calibri"/>
                <a:cs typeface="Calibri"/>
              </a:rPr>
              <a:t>J Psychiatry</a:t>
            </a:r>
            <a:r>
              <a:rPr sz="900" dirty="0">
                <a:latin typeface="Calibri"/>
                <a:cs typeface="Calibri"/>
              </a:rPr>
              <a:t>. </a:t>
            </a:r>
            <a:r>
              <a:rPr sz="900" spc="-5" dirty="0">
                <a:latin typeface="Calibri"/>
                <a:cs typeface="Calibri"/>
              </a:rPr>
              <a:t>2019;176:428–38; </a:t>
            </a:r>
            <a:r>
              <a:rPr sz="900" b="1" dirty="0">
                <a:latin typeface="Calibri"/>
                <a:cs typeface="Calibri"/>
              </a:rPr>
              <a:t>3.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Rezumatul </a:t>
            </a:r>
            <a:r>
              <a:rPr sz="900" spc="-30" dirty="0">
                <a:solidFill>
                  <a:srgbClr val="1D1C1C"/>
                </a:solidFill>
                <a:latin typeface="Calibri"/>
                <a:cs typeface="Calibri"/>
              </a:rPr>
              <a:t>caracteristicilor </a:t>
            </a:r>
            <a:r>
              <a:rPr sz="900" spc="-25" dirty="0" err="1">
                <a:solidFill>
                  <a:srgbClr val="1D1C1C"/>
                </a:solidFill>
                <a:latin typeface="Calibri"/>
                <a:cs typeface="Calibri"/>
              </a:rPr>
              <a:t>produsului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lang="ro-RO" sz="900" spc="-25" dirty="0">
                <a:solidFill>
                  <a:srgbClr val="1D1C1C"/>
                </a:solidFill>
                <a:latin typeface="Calibri"/>
                <a:cs typeface="Calibri"/>
              </a:rPr>
              <a:t>Esketamină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, ultima versiune</a:t>
            </a:r>
            <a:r>
              <a:rPr sz="900" spc="-4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revizuită.</a:t>
            </a:r>
            <a:endParaRPr sz="900" dirty="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1449324"/>
            <a:ext cx="12192000" cy="4229100"/>
            <a:chOff x="0" y="1449324"/>
            <a:chExt cx="12192000" cy="4229100"/>
          </a:xfrm>
        </p:grpSpPr>
        <p:sp>
          <p:nvSpPr>
            <p:cNvPr id="5" name="object 5"/>
            <p:cNvSpPr/>
            <p:nvPr/>
          </p:nvSpPr>
          <p:spPr>
            <a:xfrm>
              <a:off x="0" y="1449324"/>
              <a:ext cx="12192000" cy="3313429"/>
            </a:xfrm>
            <a:custGeom>
              <a:avLst/>
              <a:gdLst/>
              <a:ahLst/>
              <a:cxnLst/>
              <a:rect l="l" t="t" r="r" b="b"/>
              <a:pathLst>
                <a:path w="12192000" h="3313429">
                  <a:moveTo>
                    <a:pt x="0" y="3313176"/>
                  </a:moveTo>
                  <a:lnTo>
                    <a:pt x="12192000" y="3313176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3313176"/>
                  </a:lnTo>
                  <a:close/>
                </a:path>
              </a:pathLst>
            </a:custGeom>
            <a:solidFill>
              <a:srgbClr val="E9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6636" y="2211115"/>
              <a:ext cx="378639" cy="3781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16636" y="2837479"/>
              <a:ext cx="378639" cy="3781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16636" y="4132879"/>
              <a:ext cx="378639" cy="36139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16636" y="3474511"/>
              <a:ext cx="378639" cy="35987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4762500"/>
              <a:ext cx="12192000" cy="916305"/>
            </a:xfrm>
            <a:custGeom>
              <a:avLst/>
              <a:gdLst/>
              <a:ahLst/>
              <a:cxnLst/>
              <a:rect l="l" t="t" r="r" b="b"/>
              <a:pathLst>
                <a:path w="12192000" h="916304">
                  <a:moveTo>
                    <a:pt x="12192000" y="0"/>
                  </a:moveTo>
                  <a:lnTo>
                    <a:pt x="0" y="0"/>
                  </a:lnTo>
                  <a:lnTo>
                    <a:pt x="0" y="915924"/>
                  </a:lnTo>
                  <a:lnTo>
                    <a:pt x="12192000" y="915924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A20B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34475" y="1556783"/>
            <a:ext cx="11724640" cy="4053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1305">
              <a:lnSpc>
                <a:spcPts val="2510"/>
              </a:lnSpc>
              <a:spcBef>
                <a:spcPts val="95"/>
              </a:spcBef>
            </a:pPr>
            <a:r>
              <a:rPr sz="2200" b="1" spc="-5" dirty="0">
                <a:latin typeface="Arial Unicode MS"/>
                <a:cs typeface="Arial Unicode MS"/>
              </a:rPr>
              <a:t>Sunt </a:t>
            </a:r>
            <a:r>
              <a:rPr sz="2200" b="1" spc="-10" dirty="0">
                <a:latin typeface="Arial Unicode MS"/>
                <a:cs typeface="Arial Unicode MS"/>
              </a:rPr>
              <a:t>implementate </a:t>
            </a:r>
            <a:r>
              <a:rPr sz="2200" b="1" spc="-5" dirty="0">
                <a:latin typeface="Arial Unicode MS"/>
                <a:cs typeface="Arial Unicode MS"/>
              </a:rPr>
              <a:t>măsuri de </a:t>
            </a:r>
            <a:r>
              <a:rPr sz="2200" b="1" spc="-10" dirty="0">
                <a:latin typeface="Arial Unicode MS"/>
                <a:cs typeface="Arial Unicode MS"/>
              </a:rPr>
              <a:t>siguranţă împotriva abuzului, utilizării incorecte </a:t>
            </a:r>
            <a:r>
              <a:rPr sz="2200" b="1" dirty="0">
                <a:latin typeface="Arial Unicode MS"/>
                <a:cs typeface="Arial Unicode MS"/>
              </a:rPr>
              <a:t>şi</a:t>
            </a:r>
            <a:r>
              <a:rPr sz="2200" b="1" spc="-390" dirty="0">
                <a:latin typeface="Arial Unicode MS"/>
                <a:cs typeface="Arial Unicode MS"/>
              </a:rPr>
              <a:t> </a:t>
            </a:r>
            <a:r>
              <a:rPr sz="2200" b="1" spc="-10" dirty="0">
                <a:latin typeface="Arial Unicode MS"/>
                <a:cs typeface="Arial Unicode MS"/>
              </a:rPr>
              <a:t>deturnării</a:t>
            </a:r>
            <a:endParaRPr sz="2200" dirty="0">
              <a:latin typeface="Arial Unicode MS"/>
              <a:cs typeface="Arial Unicode MS"/>
            </a:endParaRPr>
          </a:p>
          <a:p>
            <a:pPr marL="281305">
              <a:lnSpc>
                <a:spcPts val="2510"/>
              </a:lnSpc>
            </a:pPr>
            <a:r>
              <a:rPr lang="ro-RO" sz="2200" b="1" spc="-10" dirty="0">
                <a:latin typeface="Arial Unicode MS"/>
                <a:cs typeface="Arial Unicode MS"/>
              </a:rPr>
              <a:t>Esketamină</a:t>
            </a:r>
            <a:r>
              <a:rPr sz="2200" b="1" spc="-10" dirty="0">
                <a:latin typeface="Arial Unicode MS"/>
                <a:cs typeface="Arial Unicode MS"/>
              </a:rPr>
              <a:t>:</a:t>
            </a:r>
            <a:r>
              <a:rPr sz="2175" b="1" spc="-15" baseline="24904" dirty="0">
                <a:latin typeface="Arial Unicode MS"/>
                <a:cs typeface="Arial Unicode MS"/>
              </a:rPr>
              <a:t>3</a:t>
            </a:r>
            <a:endParaRPr sz="2175" baseline="24904" dirty="0">
              <a:latin typeface="Arial Unicode MS"/>
              <a:cs typeface="Arial Unicode MS"/>
            </a:endParaRPr>
          </a:p>
          <a:p>
            <a:pPr marL="821055">
              <a:lnSpc>
                <a:spcPct val="100000"/>
              </a:lnSpc>
              <a:spcBef>
                <a:spcPts val="65"/>
              </a:spcBef>
            </a:pPr>
            <a:r>
              <a:rPr sz="2000" spc="-25" dirty="0">
                <a:latin typeface="Arial Unicode MS"/>
                <a:cs typeface="Arial Unicode MS"/>
              </a:rPr>
              <a:t>Administrat </a:t>
            </a:r>
            <a:r>
              <a:rPr sz="2000" spc="-15" dirty="0">
                <a:latin typeface="Arial Unicode MS"/>
                <a:cs typeface="Arial Unicode MS"/>
              </a:rPr>
              <a:t>sub </a:t>
            </a:r>
            <a:r>
              <a:rPr sz="2000" b="1" spc="-15" dirty="0">
                <a:latin typeface="Arial Unicode MS"/>
                <a:cs typeface="Arial Unicode MS"/>
              </a:rPr>
              <a:t>directa </a:t>
            </a:r>
            <a:r>
              <a:rPr sz="2000" b="1" spc="-25" dirty="0">
                <a:latin typeface="Arial Unicode MS"/>
                <a:cs typeface="Arial Unicode MS"/>
              </a:rPr>
              <a:t>supraveghere </a:t>
            </a:r>
            <a:r>
              <a:rPr sz="2000" b="1" dirty="0">
                <a:latin typeface="Arial Unicode MS"/>
                <a:cs typeface="Arial Unicode MS"/>
              </a:rPr>
              <a:t>a </a:t>
            </a:r>
            <a:r>
              <a:rPr sz="2000" b="1" spc="-15" dirty="0" err="1">
                <a:latin typeface="Arial Unicode MS"/>
                <a:cs typeface="Arial Unicode MS"/>
              </a:rPr>
              <a:t>unui</a:t>
            </a:r>
            <a:r>
              <a:rPr sz="2000" b="1" spc="-220" dirty="0">
                <a:latin typeface="Arial Unicode MS"/>
                <a:cs typeface="Arial Unicode MS"/>
              </a:rPr>
              <a:t> </a:t>
            </a:r>
            <a:r>
              <a:rPr lang="en-US" sz="2000" b="1" spc="-10" dirty="0">
                <a:latin typeface="Arial Unicode MS"/>
                <a:cs typeface="Arial Unicode MS"/>
              </a:rPr>
              <a:t>medic</a:t>
            </a:r>
            <a:endParaRPr sz="2000" dirty="0">
              <a:latin typeface="Arial Unicode MS"/>
              <a:cs typeface="Arial Unicode MS"/>
            </a:endParaRPr>
          </a:p>
          <a:p>
            <a:pPr marL="821055" marR="1096010">
              <a:lnSpc>
                <a:spcPct val="205700"/>
              </a:lnSpc>
              <a:spcBef>
                <a:spcPts val="5"/>
              </a:spcBef>
            </a:pPr>
            <a:r>
              <a:rPr sz="2000" b="1" spc="-75" dirty="0">
                <a:latin typeface="Arial Unicode MS"/>
                <a:cs typeface="Arial Unicode MS"/>
              </a:rPr>
              <a:t>Medicament</a:t>
            </a:r>
            <a:r>
              <a:rPr sz="2000" b="1" spc="-175" dirty="0">
                <a:latin typeface="Arial Unicode MS"/>
                <a:cs typeface="Arial Unicode MS"/>
              </a:rPr>
              <a:t> </a:t>
            </a:r>
            <a:r>
              <a:rPr sz="2000" b="1" spc="-70" dirty="0">
                <a:latin typeface="Arial Unicode MS"/>
                <a:cs typeface="Arial Unicode MS"/>
              </a:rPr>
              <a:t>controlat</a:t>
            </a:r>
            <a:r>
              <a:rPr sz="2000" b="1" spc="-175" dirty="0">
                <a:latin typeface="Arial Unicode MS"/>
                <a:cs typeface="Arial Unicode MS"/>
              </a:rPr>
              <a:t> </a:t>
            </a:r>
            <a:r>
              <a:rPr sz="2000" spc="-40" dirty="0">
                <a:latin typeface="Arial Unicode MS"/>
                <a:cs typeface="Arial Unicode MS"/>
              </a:rPr>
              <a:t>cu</a:t>
            </a:r>
            <a:r>
              <a:rPr sz="2000" spc="-160" dirty="0">
                <a:latin typeface="Arial Unicode MS"/>
                <a:cs typeface="Arial Unicode MS"/>
              </a:rPr>
              <a:t> </a:t>
            </a:r>
            <a:r>
              <a:rPr sz="2000" spc="-75" dirty="0">
                <a:latin typeface="Arial Unicode MS"/>
                <a:cs typeface="Arial Unicode MS"/>
              </a:rPr>
              <a:t>cerinţe</a:t>
            </a:r>
            <a:r>
              <a:rPr sz="2000" spc="-170" dirty="0">
                <a:latin typeface="Arial Unicode MS"/>
                <a:cs typeface="Arial Unicode MS"/>
              </a:rPr>
              <a:t> </a:t>
            </a:r>
            <a:r>
              <a:rPr sz="2000" b="1" spc="-65" dirty="0">
                <a:latin typeface="Arial Unicode MS"/>
                <a:cs typeface="Arial Unicode MS"/>
              </a:rPr>
              <a:t>stricte</a:t>
            </a:r>
            <a:r>
              <a:rPr sz="2000" b="1" spc="-185" dirty="0">
                <a:latin typeface="Arial Unicode MS"/>
                <a:cs typeface="Arial Unicode MS"/>
              </a:rPr>
              <a:t> </a:t>
            </a:r>
            <a:r>
              <a:rPr sz="2000" b="1" spc="-40" dirty="0">
                <a:latin typeface="Arial Unicode MS"/>
                <a:cs typeface="Arial Unicode MS"/>
              </a:rPr>
              <a:t>de</a:t>
            </a:r>
            <a:r>
              <a:rPr sz="2000" b="1" spc="-155" dirty="0">
                <a:latin typeface="Arial Unicode MS"/>
                <a:cs typeface="Arial Unicode MS"/>
              </a:rPr>
              <a:t> </a:t>
            </a:r>
            <a:r>
              <a:rPr sz="2000" b="1" spc="-70" dirty="0">
                <a:latin typeface="Arial Unicode MS"/>
                <a:cs typeface="Arial Unicode MS"/>
              </a:rPr>
              <a:t>furnizare</a:t>
            </a:r>
            <a:r>
              <a:rPr sz="2000" b="1" spc="-190" dirty="0">
                <a:latin typeface="Arial Unicode MS"/>
                <a:cs typeface="Arial Unicode MS"/>
              </a:rPr>
              <a:t> </a:t>
            </a:r>
            <a:r>
              <a:rPr sz="2000" b="1" spc="-35" dirty="0">
                <a:latin typeface="Arial Unicode MS"/>
                <a:cs typeface="Arial Unicode MS"/>
              </a:rPr>
              <a:t>şi</a:t>
            </a:r>
            <a:r>
              <a:rPr sz="2000" b="1" spc="-155" dirty="0">
                <a:latin typeface="Arial Unicode MS"/>
                <a:cs typeface="Arial Unicode MS"/>
              </a:rPr>
              <a:t> </a:t>
            </a:r>
            <a:r>
              <a:rPr sz="2000" b="1" spc="-75" dirty="0">
                <a:latin typeface="Arial Unicode MS"/>
                <a:cs typeface="Arial Unicode MS"/>
              </a:rPr>
              <a:t>procurare</a:t>
            </a:r>
            <a:r>
              <a:rPr sz="2000" b="1" spc="-190" dirty="0">
                <a:latin typeface="Arial Unicode MS"/>
                <a:cs typeface="Arial Unicode MS"/>
              </a:rPr>
              <a:t> </a:t>
            </a:r>
            <a:r>
              <a:rPr sz="2000" spc="-60" dirty="0">
                <a:latin typeface="Arial Unicode MS"/>
                <a:cs typeface="Arial Unicode MS"/>
              </a:rPr>
              <a:t>(în</a:t>
            </a:r>
            <a:r>
              <a:rPr sz="2000" spc="-165" dirty="0">
                <a:latin typeface="Arial Unicode MS"/>
                <a:cs typeface="Arial Unicode MS"/>
              </a:rPr>
              <a:t> </a:t>
            </a:r>
            <a:r>
              <a:rPr sz="2000" spc="-80" dirty="0">
                <a:latin typeface="Arial Unicode MS"/>
                <a:cs typeface="Arial Unicode MS"/>
              </a:rPr>
              <a:t>majoritatea</a:t>
            </a:r>
            <a:r>
              <a:rPr sz="2000" spc="-140" dirty="0">
                <a:latin typeface="Arial Unicode MS"/>
                <a:cs typeface="Arial Unicode MS"/>
              </a:rPr>
              <a:t> </a:t>
            </a:r>
            <a:r>
              <a:rPr sz="2000" spc="-75" dirty="0">
                <a:latin typeface="Arial Unicode MS"/>
                <a:cs typeface="Arial Unicode MS"/>
              </a:rPr>
              <a:t>ţărilor</a:t>
            </a:r>
            <a:r>
              <a:rPr sz="2000" spc="-150" dirty="0">
                <a:latin typeface="Arial Unicode MS"/>
                <a:cs typeface="Arial Unicode MS"/>
              </a:rPr>
              <a:t> </a:t>
            </a:r>
            <a:r>
              <a:rPr sz="2000" spc="-85" dirty="0">
                <a:latin typeface="Arial Unicode MS"/>
                <a:cs typeface="Arial Unicode MS"/>
              </a:rPr>
              <a:t>europene)  </a:t>
            </a:r>
            <a:r>
              <a:rPr sz="2000" b="1" spc="-20" dirty="0">
                <a:latin typeface="Arial Unicode MS"/>
                <a:cs typeface="Arial Unicode MS"/>
              </a:rPr>
              <a:t>Dimensiune </a:t>
            </a:r>
            <a:r>
              <a:rPr sz="2000" b="1" spc="-15" dirty="0">
                <a:latin typeface="Arial Unicode MS"/>
                <a:cs typeface="Arial Unicode MS"/>
              </a:rPr>
              <a:t>limitată </a:t>
            </a:r>
            <a:r>
              <a:rPr sz="2000" b="1" dirty="0">
                <a:latin typeface="Arial Unicode MS"/>
                <a:cs typeface="Arial Unicode MS"/>
              </a:rPr>
              <a:t>a</a:t>
            </a:r>
            <a:r>
              <a:rPr sz="2000" b="1" spc="-155" dirty="0">
                <a:latin typeface="Arial Unicode MS"/>
                <a:cs typeface="Arial Unicode MS"/>
              </a:rPr>
              <a:t> </a:t>
            </a:r>
            <a:r>
              <a:rPr sz="2000" b="1" spc="-20" dirty="0">
                <a:latin typeface="Arial Unicode MS"/>
                <a:cs typeface="Arial Unicode MS"/>
              </a:rPr>
              <a:t>ambalajului</a:t>
            </a:r>
            <a:endParaRPr sz="2000" dirty="0">
              <a:latin typeface="Arial Unicode MS"/>
              <a:cs typeface="Arial Unicode MS"/>
            </a:endParaRPr>
          </a:p>
          <a:p>
            <a:pPr marL="821055" marR="375285">
              <a:lnSpc>
                <a:spcPts val="2039"/>
              </a:lnSpc>
              <a:spcBef>
                <a:spcPts val="2415"/>
              </a:spcBef>
            </a:pPr>
            <a:r>
              <a:rPr sz="2000" b="1" spc="-5" dirty="0">
                <a:latin typeface="Arial Unicode MS"/>
                <a:cs typeface="Arial Unicode MS"/>
              </a:rPr>
              <a:t>Un</a:t>
            </a:r>
            <a:r>
              <a:rPr sz="2000" b="1" spc="-50" dirty="0">
                <a:latin typeface="Arial Unicode MS"/>
                <a:cs typeface="Arial Unicode MS"/>
              </a:rPr>
              <a:t> </a:t>
            </a:r>
            <a:r>
              <a:rPr sz="2000" b="1" spc="-20" dirty="0">
                <a:latin typeface="Arial Unicode MS"/>
                <a:cs typeface="Arial Unicode MS"/>
              </a:rPr>
              <a:t>dispozitiv</a:t>
            </a:r>
            <a:r>
              <a:rPr sz="2000" b="1" spc="-70" dirty="0">
                <a:latin typeface="Arial Unicode MS"/>
                <a:cs typeface="Arial Unicode MS"/>
              </a:rPr>
              <a:t> </a:t>
            </a:r>
            <a:r>
              <a:rPr sz="2000" b="1" spc="-10" dirty="0">
                <a:latin typeface="Arial Unicode MS"/>
                <a:cs typeface="Arial Unicode MS"/>
              </a:rPr>
              <a:t>de</a:t>
            </a:r>
            <a:r>
              <a:rPr sz="2000" b="1" spc="-35" dirty="0">
                <a:latin typeface="Arial Unicode MS"/>
                <a:cs typeface="Arial Unicode MS"/>
              </a:rPr>
              <a:t> </a:t>
            </a:r>
            <a:r>
              <a:rPr sz="2000" b="1" spc="-15" dirty="0">
                <a:latin typeface="Arial Unicode MS"/>
                <a:cs typeface="Arial Unicode MS"/>
              </a:rPr>
              <a:t>unică</a:t>
            </a:r>
            <a:r>
              <a:rPr sz="2000" b="1" spc="-30" dirty="0">
                <a:latin typeface="Arial Unicode MS"/>
                <a:cs typeface="Arial Unicode MS"/>
              </a:rPr>
              <a:t> </a:t>
            </a:r>
            <a:r>
              <a:rPr sz="2000" b="1" spc="-20" dirty="0">
                <a:latin typeface="Arial Unicode MS"/>
                <a:cs typeface="Arial Unicode MS"/>
              </a:rPr>
              <a:t>folosinţă,</a:t>
            </a:r>
            <a:r>
              <a:rPr sz="2000" b="1" spc="-65" dirty="0">
                <a:latin typeface="Arial Unicode MS"/>
                <a:cs typeface="Arial Unicode MS"/>
              </a:rPr>
              <a:t> </a:t>
            </a:r>
            <a:r>
              <a:rPr sz="2000" b="1" spc="-10" dirty="0">
                <a:latin typeface="Arial Unicode MS"/>
                <a:cs typeface="Arial Unicode MS"/>
              </a:rPr>
              <a:t>greu</a:t>
            </a:r>
            <a:r>
              <a:rPr sz="2000" b="1" spc="-75" dirty="0">
                <a:latin typeface="Arial Unicode MS"/>
                <a:cs typeface="Arial Unicode MS"/>
              </a:rPr>
              <a:t> </a:t>
            </a:r>
            <a:r>
              <a:rPr sz="2000" b="1" spc="-10" dirty="0">
                <a:latin typeface="Arial Unicode MS"/>
                <a:cs typeface="Arial Unicode MS"/>
              </a:rPr>
              <a:t>de</a:t>
            </a:r>
            <a:r>
              <a:rPr sz="2000" b="1" spc="-50" dirty="0">
                <a:latin typeface="Arial Unicode MS"/>
                <a:cs typeface="Arial Unicode MS"/>
              </a:rPr>
              <a:t> </a:t>
            </a:r>
            <a:r>
              <a:rPr sz="2000" b="1" spc="-15" dirty="0">
                <a:latin typeface="Arial Unicode MS"/>
                <a:cs typeface="Arial Unicode MS"/>
              </a:rPr>
              <a:t>distrus,</a:t>
            </a:r>
            <a:r>
              <a:rPr sz="2000" b="1" spc="-50" dirty="0">
                <a:latin typeface="Arial Unicode MS"/>
                <a:cs typeface="Arial Unicode MS"/>
              </a:rPr>
              <a:t> </a:t>
            </a:r>
            <a:r>
              <a:rPr sz="2000" b="1" spc="-15" dirty="0">
                <a:latin typeface="Arial Unicode MS"/>
                <a:cs typeface="Arial Unicode MS"/>
              </a:rPr>
              <a:t>care</a:t>
            </a:r>
            <a:r>
              <a:rPr sz="2000" b="1" spc="-75" dirty="0">
                <a:latin typeface="Arial Unicode MS"/>
                <a:cs typeface="Arial Unicode MS"/>
              </a:rPr>
              <a:t> </a:t>
            </a:r>
            <a:r>
              <a:rPr sz="2000" b="1" spc="-20" dirty="0">
                <a:latin typeface="Arial Unicode MS"/>
                <a:cs typeface="Arial Unicode MS"/>
              </a:rPr>
              <a:t>determină</a:t>
            </a:r>
            <a:r>
              <a:rPr sz="2000" b="1" spc="-75" dirty="0">
                <a:latin typeface="Arial Unicode MS"/>
                <a:cs typeface="Arial Unicode MS"/>
              </a:rPr>
              <a:t> </a:t>
            </a:r>
            <a:r>
              <a:rPr sz="2000" b="1" dirty="0">
                <a:latin typeface="Arial Unicode MS"/>
                <a:cs typeface="Arial Unicode MS"/>
              </a:rPr>
              <a:t>o</a:t>
            </a:r>
            <a:r>
              <a:rPr sz="2000" b="1" spc="-35" dirty="0">
                <a:latin typeface="Arial Unicode MS"/>
                <a:cs typeface="Arial Unicode MS"/>
              </a:rPr>
              <a:t> </a:t>
            </a:r>
            <a:r>
              <a:rPr sz="2000" b="1" spc="-15" dirty="0">
                <a:latin typeface="Arial Unicode MS"/>
                <a:cs typeface="Arial Unicode MS"/>
              </a:rPr>
              <a:t>cantitate</a:t>
            </a:r>
            <a:r>
              <a:rPr sz="2000" b="1" spc="-30" dirty="0">
                <a:latin typeface="Arial Unicode MS"/>
                <a:cs typeface="Arial Unicode MS"/>
              </a:rPr>
              <a:t> </a:t>
            </a:r>
            <a:r>
              <a:rPr sz="2000" b="1" spc="-20" dirty="0">
                <a:latin typeface="Arial Unicode MS"/>
                <a:cs typeface="Arial Unicode MS"/>
              </a:rPr>
              <a:t>reziduală</a:t>
            </a:r>
            <a:r>
              <a:rPr sz="2000" b="1" spc="-75" dirty="0">
                <a:latin typeface="Arial Unicode MS"/>
                <a:cs typeface="Arial Unicode MS"/>
              </a:rPr>
              <a:t> </a:t>
            </a:r>
            <a:r>
              <a:rPr sz="2000" b="1" spc="-15" dirty="0">
                <a:latin typeface="Arial Unicode MS"/>
                <a:cs typeface="Arial Unicode MS"/>
              </a:rPr>
              <a:t>minimă</a:t>
            </a:r>
            <a:r>
              <a:rPr sz="2000" b="1" spc="-35" dirty="0">
                <a:latin typeface="Arial Unicode MS"/>
                <a:cs typeface="Arial Unicode MS"/>
              </a:rPr>
              <a:t> </a:t>
            </a:r>
            <a:r>
              <a:rPr sz="2000" b="1" spc="-10" dirty="0">
                <a:latin typeface="Arial Unicode MS"/>
                <a:cs typeface="Arial Unicode MS"/>
              </a:rPr>
              <a:t>de  </a:t>
            </a:r>
            <a:r>
              <a:rPr sz="2000" b="1" spc="-15" dirty="0">
                <a:latin typeface="Arial Unicode MS"/>
                <a:cs typeface="Arial Unicode MS"/>
              </a:rPr>
              <a:t>produs </a:t>
            </a:r>
            <a:r>
              <a:rPr sz="2000" spc="-10" dirty="0">
                <a:latin typeface="Arial Unicode MS"/>
                <a:cs typeface="Arial Unicode MS"/>
              </a:rPr>
              <a:t>şi </a:t>
            </a:r>
            <a:r>
              <a:rPr sz="2000" spc="-25" dirty="0">
                <a:latin typeface="Arial Unicode MS"/>
                <a:cs typeface="Arial Unicode MS"/>
              </a:rPr>
              <a:t>trebuie </a:t>
            </a:r>
            <a:r>
              <a:rPr sz="2000" spc="-10" dirty="0">
                <a:latin typeface="Arial Unicode MS"/>
                <a:cs typeface="Arial Unicode MS"/>
              </a:rPr>
              <a:t>să </a:t>
            </a:r>
            <a:r>
              <a:rPr sz="2000" spc="-20" dirty="0">
                <a:latin typeface="Arial Unicode MS"/>
                <a:cs typeface="Arial Unicode MS"/>
              </a:rPr>
              <a:t>fie </a:t>
            </a:r>
            <a:r>
              <a:rPr sz="2000" spc="-25" dirty="0">
                <a:latin typeface="Arial Unicode MS"/>
                <a:cs typeface="Arial Unicode MS"/>
              </a:rPr>
              <a:t>eliminat </a:t>
            </a:r>
            <a:r>
              <a:rPr sz="2000" spc="-15" dirty="0">
                <a:latin typeface="Arial Unicode MS"/>
                <a:cs typeface="Arial Unicode MS"/>
              </a:rPr>
              <a:t>în </a:t>
            </a:r>
            <a:r>
              <a:rPr sz="2000" spc="-25" dirty="0">
                <a:latin typeface="Arial Unicode MS"/>
                <a:cs typeface="Arial Unicode MS"/>
              </a:rPr>
              <a:t>conformitate </a:t>
            </a:r>
            <a:r>
              <a:rPr sz="2000" spc="-10" dirty="0">
                <a:latin typeface="Arial Unicode MS"/>
                <a:cs typeface="Arial Unicode MS"/>
              </a:rPr>
              <a:t>cu </a:t>
            </a:r>
            <a:r>
              <a:rPr sz="2000" spc="-25" dirty="0">
                <a:latin typeface="Arial Unicode MS"/>
                <a:cs typeface="Arial Unicode MS"/>
              </a:rPr>
              <a:t>reglementările</a:t>
            </a:r>
            <a:r>
              <a:rPr sz="2000" spc="-305" dirty="0">
                <a:latin typeface="Arial Unicode MS"/>
                <a:cs typeface="Arial Unicode MS"/>
              </a:rPr>
              <a:t> </a:t>
            </a:r>
            <a:r>
              <a:rPr sz="2000" spc="-20" dirty="0">
                <a:latin typeface="Arial Unicode MS"/>
                <a:cs typeface="Arial Unicode MS"/>
              </a:rPr>
              <a:t>locale</a:t>
            </a:r>
            <a:r>
              <a:rPr sz="1950" spc="-30" baseline="25641" dirty="0">
                <a:latin typeface="Arial Unicode MS"/>
                <a:cs typeface="Arial Unicode MS"/>
              </a:rPr>
              <a:t>3</a:t>
            </a:r>
            <a:endParaRPr sz="1950" baseline="25641" dirty="0">
              <a:latin typeface="Arial Unicode MS"/>
              <a:cs typeface="Arial Unicode MS"/>
            </a:endParaRPr>
          </a:p>
          <a:p>
            <a:pPr marL="50800" marR="43180" indent="-2540" algn="ctr">
              <a:lnSpc>
                <a:spcPts val="2160"/>
              </a:lnSpc>
              <a:spcBef>
                <a:spcPts val="1415"/>
              </a:spcBef>
            </a:pP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Fiecare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pacient trebuie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să fie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evaluat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înaintea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iniţierii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tratamentului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pentru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identificarea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tulburărilor secundare 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utilizării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substanţe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şi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trebuie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să fie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monitorizat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pentru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apariţia semnelor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de abuz sau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dependenţă 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pe parcursul 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tratamentului</a:t>
            </a:r>
            <a:r>
              <a:rPr sz="1950" baseline="25641" dirty="0">
                <a:solidFill>
                  <a:srgbClr val="FFFFFF"/>
                </a:solidFill>
                <a:latin typeface="Arial Unicode MS"/>
                <a:cs typeface="Arial Unicode MS"/>
              </a:rPr>
              <a:t>3</a:t>
            </a:r>
            <a:endParaRPr sz="1950" baseline="25641" dirty="0">
              <a:latin typeface="Arial Unicode MS"/>
              <a:cs typeface="Arial Unicode M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0B7D6AC-E4BB-D250-A61F-C88AB976900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2624049"/>
            <a:ext cx="11353800" cy="124604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ts val="4750"/>
              </a:lnSpc>
              <a:spcBef>
                <a:spcPts val="105"/>
              </a:spcBef>
            </a:pPr>
            <a:r>
              <a:rPr lang="ro-RO" b="1" spc="5" dirty="0">
                <a:solidFill>
                  <a:srgbClr val="FF0000"/>
                </a:solidFill>
              </a:rPr>
              <a:t>R</a:t>
            </a:r>
            <a:r>
              <a:rPr sz="4400" b="1" dirty="0" err="1">
                <a:solidFill>
                  <a:srgbClr val="FF0000"/>
                </a:solidFill>
              </a:rPr>
              <a:t>ezuma</a:t>
            </a:r>
            <a:r>
              <a:rPr lang="ro-RO" sz="4400" b="1" dirty="0">
                <a:solidFill>
                  <a:srgbClr val="FF0000"/>
                </a:solidFill>
              </a:rPr>
              <a:t>tul </a:t>
            </a:r>
            <a:r>
              <a:rPr sz="4400" b="1" spc="-5" dirty="0" err="1">
                <a:solidFill>
                  <a:srgbClr val="FF0000"/>
                </a:solidFill>
              </a:rPr>
              <a:t>profilul</a:t>
            </a:r>
            <a:r>
              <a:rPr sz="4400" b="1" spc="-180" dirty="0">
                <a:solidFill>
                  <a:srgbClr val="FF0000"/>
                </a:solidFill>
              </a:rPr>
              <a:t> </a:t>
            </a:r>
            <a:r>
              <a:rPr sz="4400" b="1" spc="5" dirty="0">
                <a:solidFill>
                  <a:srgbClr val="FF0000"/>
                </a:solidFill>
              </a:rPr>
              <a:t>de</a:t>
            </a:r>
            <a:r>
              <a:rPr lang="ro-RO" sz="4400" b="1" spc="5" dirty="0">
                <a:solidFill>
                  <a:srgbClr val="FF0000"/>
                </a:solidFill>
              </a:rPr>
              <a:t> </a:t>
            </a:r>
            <a:r>
              <a:rPr sz="4400" b="1" dirty="0" err="1">
                <a:solidFill>
                  <a:srgbClr val="FF0000"/>
                </a:solidFill>
              </a:rPr>
              <a:t>eficacitate</a:t>
            </a:r>
            <a:r>
              <a:rPr sz="4400" b="1" dirty="0">
                <a:solidFill>
                  <a:srgbClr val="FF0000"/>
                </a:solidFill>
              </a:rPr>
              <a:t> </a:t>
            </a:r>
            <a:r>
              <a:rPr sz="4400" b="1" spc="5" dirty="0">
                <a:solidFill>
                  <a:srgbClr val="FF0000"/>
                </a:solidFill>
              </a:rPr>
              <a:t>şi </a:t>
            </a:r>
            <a:r>
              <a:rPr sz="4400" b="1" dirty="0">
                <a:solidFill>
                  <a:srgbClr val="FF0000"/>
                </a:solidFill>
              </a:rPr>
              <a:t>siguranţă</a:t>
            </a:r>
            <a:r>
              <a:rPr sz="4400" b="1" spc="-185" dirty="0">
                <a:solidFill>
                  <a:srgbClr val="FF0000"/>
                </a:solidFill>
              </a:rPr>
              <a:t> </a:t>
            </a:r>
            <a:r>
              <a:rPr sz="4400" b="1" dirty="0">
                <a:solidFill>
                  <a:srgbClr val="FF0000"/>
                </a:solidFill>
              </a:rPr>
              <a:t>al  </a:t>
            </a:r>
            <a:r>
              <a:rPr lang="ro-RO" sz="4400" b="1" dirty="0">
                <a:solidFill>
                  <a:srgbClr val="FF0000"/>
                </a:solidFill>
              </a:rPr>
              <a:t>Esketamină</a:t>
            </a:r>
            <a:endParaRPr sz="4400" b="1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C01C1C-8541-E5FE-71E3-5312AB1BF5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A05ABA9-DD61-4C87-B4A2-C62D9EE03DCE}"/>
              </a:ext>
            </a:extLst>
          </p:cNvPr>
          <p:cNvSpPr/>
          <p:nvPr/>
        </p:nvSpPr>
        <p:spPr>
          <a:xfrm>
            <a:off x="0" y="1449387"/>
            <a:ext cx="12192000" cy="4472018"/>
          </a:xfrm>
          <a:prstGeom prst="rect">
            <a:avLst/>
          </a:prstGeom>
          <a:solidFill>
            <a:srgbClr val="E3E3E3">
              <a:alpha val="80000"/>
            </a:srgbClr>
          </a:solidFill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0" tIns="360000" rIns="720000" bIns="360000" rtlCol="0" anchor="ctr" anchorCtr="0">
            <a:noAutofit/>
          </a:bodyPr>
          <a:lstStyle/>
          <a:p>
            <a:pPr marL="0" marR="0" lvl="1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27021"/>
              </a:buClr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2702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2C4EA9-B38C-406A-B563-F5958394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64014"/>
            <a:ext cx="11963400" cy="945965"/>
          </a:xfrm>
        </p:spPr>
        <p:txBody>
          <a:bodyPr>
            <a:normAutofit fontScale="90000"/>
          </a:bodyPr>
          <a:lstStyle/>
          <a:p>
            <a:r>
              <a:rPr lang="en-GB" sz="3600" dirty="0" err="1"/>
              <a:t>Esketamină</a:t>
            </a:r>
            <a:r>
              <a:rPr lang="en-GB" sz="3600" dirty="0"/>
              <a:t> + AD oral a </a:t>
            </a:r>
            <a:r>
              <a:rPr lang="en-GB" sz="3600" dirty="0" err="1"/>
              <a:t>demonstrat</a:t>
            </a:r>
            <a:r>
              <a:rPr lang="en-GB" sz="3600" dirty="0"/>
              <a:t> rate </a:t>
            </a:r>
            <a:r>
              <a:rPr lang="en-GB" sz="3600" dirty="0" err="1"/>
              <a:t>mai</a:t>
            </a:r>
            <a:r>
              <a:rPr lang="en-GB" sz="3600" dirty="0"/>
              <a:t> </a:t>
            </a:r>
            <a:r>
              <a:rPr lang="en-GB" sz="3600" dirty="0" err="1"/>
              <a:t>mari</a:t>
            </a:r>
            <a:r>
              <a:rPr lang="en-GB" sz="3600" dirty="0"/>
              <a:t> de </a:t>
            </a:r>
            <a:r>
              <a:rPr lang="en-GB" sz="3600" dirty="0" err="1"/>
              <a:t>răspuns</a:t>
            </a:r>
            <a:r>
              <a:rPr lang="en-GB" sz="3600" dirty="0"/>
              <a:t> </a:t>
            </a:r>
            <a:r>
              <a:rPr lang="en-GB" sz="3600" dirty="0" err="1"/>
              <a:t>și</a:t>
            </a:r>
            <a:r>
              <a:rPr lang="en-GB" sz="3600" dirty="0"/>
              <a:t> </a:t>
            </a:r>
            <a:r>
              <a:rPr lang="en-GB" sz="3600" dirty="0" err="1"/>
              <a:t>remisiune</a:t>
            </a:r>
            <a:r>
              <a:rPr lang="en-GB" sz="3600" dirty="0"/>
              <a:t> </a:t>
            </a:r>
            <a:r>
              <a:rPr lang="en-GB" sz="3600" dirty="0" err="1"/>
              <a:t>până</a:t>
            </a:r>
            <a:r>
              <a:rPr lang="en-GB" sz="3600" dirty="0"/>
              <a:t> în </a:t>
            </a:r>
            <a:r>
              <a:rPr lang="en-GB" sz="3600" dirty="0" err="1"/>
              <a:t>ziua</a:t>
            </a:r>
            <a:r>
              <a:rPr lang="en-GB" sz="3600" dirty="0"/>
              <a:t> 28 </a:t>
            </a:r>
            <a:r>
              <a:rPr lang="en-GB" sz="3600" dirty="0" err="1"/>
              <a:t>comparativ</a:t>
            </a:r>
            <a:r>
              <a:rPr lang="en-GB" sz="3600" dirty="0"/>
              <a:t> cu placebo + AD oral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FE688C-F78D-4909-8B45-51471AF215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5999" y="1523895"/>
            <a:ext cx="11160064" cy="553998"/>
          </a:xfrm>
        </p:spPr>
        <p:txBody>
          <a:bodyPr/>
          <a:lstStyle/>
          <a:p>
            <a:pPr algn="ctr"/>
            <a:r>
              <a:rPr lang="en-GB" dirty="0" err="1"/>
              <a:t>Ratele</a:t>
            </a:r>
            <a:r>
              <a:rPr lang="en-GB" dirty="0"/>
              <a:t> de </a:t>
            </a:r>
            <a:r>
              <a:rPr lang="en-GB" dirty="0" err="1"/>
              <a:t>răspuns</a:t>
            </a:r>
            <a:r>
              <a:rPr lang="en-GB" dirty="0"/>
              <a:t> </a:t>
            </a:r>
            <a:r>
              <a:rPr lang="en-GB" dirty="0" err="1"/>
              <a:t>și</a:t>
            </a:r>
            <a:r>
              <a:rPr lang="en-GB" dirty="0"/>
              <a:t> </a:t>
            </a:r>
            <a:r>
              <a:rPr lang="en-GB" dirty="0" err="1"/>
              <a:t>remisiune</a:t>
            </a:r>
            <a:r>
              <a:rPr lang="en-GB" dirty="0"/>
              <a:t> în </a:t>
            </a:r>
            <a:r>
              <a:rPr lang="en-GB" dirty="0" err="1"/>
              <a:t>ziua</a:t>
            </a:r>
            <a:r>
              <a:rPr lang="en-GB" dirty="0"/>
              <a:t> 28 la </a:t>
            </a:r>
            <a:r>
              <a:rPr lang="en-GB" dirty="0" err="1"/>
              <a:t>pacienții</a:t>
            </a:r>
            <a:r>
              <a:rPr lang="en-GB" dirty="0"/>
              <a:t> cu TDM care nu au </a:t>
            </a:r>
            <a:r>
              <a:rPr lang="en-GB" dirty="0" err="1"/>
              <a:t>răspuns</a:t>
            </a:r>
            <a:r>
              <a:rPr lang="en-GB" dirty="0"/>
              <a:t> la 2 </a:t>
            </a:r>
            <a:r>
              <a:rPr lang="en-GB" dirty="0" err="1"/>
              <a:t>tratamente</a:t>
            </a:r>
            <a:r>
              <a:rPr lang="en-GB" dirty="0"/>
              <a:t> AD*</a:t>
            </a:r>
            <a:br>
              <a:rPr lang="en-GB" dirty="0"/>
            </a:br>
            <a:r>
              <a:rPr lang="en-GB" dirty="0"/>
              <a:t>(</a:t>
            </a:r>
            <a:r>
              <a:rPr lang="en-GB" dirty="0" err="1"/>
              <a:t>obiectiv</a:t>
            </a:r>
            <a:r>
              <a:rPr lang="en-GB" dirty="0"/>
              <a:t> </a:t>
            </a:r>
            <a:r>
              <a:rPr lang="en-GB" dirty="0" err="1"/>
              <a:t>secundar</a:t>
            </a:r>
            <a:r>
              <a:rPr lang="en-GB" dirty="0"/>
              <a:t> în </a:t>
            </a:r>
            <a:r>
              <a:rPr lang="en-GB" dirty="0" err="1"/>
              <a:t>studiul</a:t>
            </a:r>
            <a:r>
              <a:rPr lang="en-GB" dirty="0"/>
              <a:t> TRANSFORM 2)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6EC9ACF-FF38-4706-86C6-1054C179C2E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2492" y="6316245"/>
            <a:ext cx="8920781" cy="423278"/>
          </a:xfrm>
        </p:spPr>
        <p:txBody>
          <a:bodyPr/>
          <a:lstStyle/>
          <a:p>
            <a:r>
              <a:rPr lang="en-GB" dirty="0" err="1">
                <a:solidFill>
                  <a:schemeClr val="accent6"/>
                </a:solidFill>
              </a:rPr>
              <a:t>Evaluarea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răspunsului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și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remisiunii</a:t>
            </a:r>
            <a:r>
              <a:rPr lang="en-GB" dirty="0">
                <a:solidFill>
                  <a:schemeClr val="accent6"/>
                </a:solidFill>
              </a:rPr>
              <a:t> în </a:t>
            </a:r>
            <a:r>
              <a:rPr lang="en-GB" dirty="0" err="1">
                <a:solidFill>
                  <a:schemeClr val="accent6"/>
                </a:solidFill>
              </a:rPr>
              <a:t>ziua</a:t>
            </a:r>
            <a:r>
              <a:rPr lang="en-GB" dirty="0">
                <a:solidFill>
                  <a:schemeClr val="accent6"/>
                </a:solidFill>
              </a:rPr>
              <a:t> 28 a </a:t>
            </a:r>
            <a:r>
              <a:rPr lang="en-GB" dirty="0" err="1">
                <a:solidFill>
                  <a:schemeClr val="accent6"/>
                </a:solidFill>
              </a:rPr>
              <a:t>reprezentat</a:t>
            </a:r>
            <a:r>
              <a:rPr lang="en-GB" dirty="0">
                <a:solidFill>
                  <a:schemeClr val="accent6"/>
                </a:solidFill>
              </a:rPr>
              <a:t> un </a:t>
            </a:r>
            <a:r>
              <a:rPr lang="en-GB" dirty="0" err="1">
                <a:solidFill>
                  <a:schemeClr val="accent6"/>
                </a:solidFill>
              </a:rPr>
              <a:t>obiectiv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secundar</a:t>
            </a:r>
            <a:r>
              <a:rPr lang="en-GB" dirty="0">
                <a:solidFill>
                  <a:schemeClr val="accent6"/>
                </a:solidFill>
              </a:rPr>
              <a:t>. </a:t>
            </a:r>
            <a:r>
              <a:rPr lang="en-GB" dirty="0" err="1">
                <a:solidFill>
                  <a:schemeClr val="accent6"/>
                </a:solidFill>
              </a:rPr>
              <a:t>Semnificația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statistică</a:t>
            </a:r>
            <a:r>
              <a:rPr lang="en-GB" dirty="0">
                <a:solidFill>
                  <a:schemeClr val="accent6"/>
                </a:solidFill>
              </a:rPr>
              <a:t> nu a </a:t>
            </a:r>
            <a:r>
              <a:rPr lang="en-GB" dirty="0" err="1">
                <a:solidFill>
                  <a:schemeClr val="accent6"/>
                </a:solidFill>
              </a:rPr>
              <a:t>fost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raportată</a:t>
            </a:r>
            <a:r>
              <a:rPr lang="en-GB" dirty="0">
                <a:solidFill>
                  <a:schemeClr val="accent6"/>
                </a:solidFill>
              </a:rPr>
              <a:t>. 70 din 101 </a:t>
            </a:r>
            <a:r>
              <a:rPr lang="en-GB" dirty="0" err="1">
                <a:solidFill>
                  <a:schemeClr val="accent6"/>
                </a:solidFill>
              </a:rPr>
              <a:t>pacienți</a:t>
            </a:r>
            <a:r>
              <a:rPr lang="en-GB" dirty="0">
                <a:solidFill>
                  <a:schemeClr val="accent6"/>
                </a:solidFill>
              </a:rPr>
              <a:t> (69,3%) din </a:t>
            </a:r>
            <a:r>
              <a:rPr lang="en-GB" dirty="0" err="1">
                <a:solidFill>
                  <a:schemeClr val="accent6"/>
                </a:solidFill>
              </a:rPr>
              <a:t>brațul</a:t>
            </a:r>
            <a:r>
              <a:rPr lang="en-GB" dirty="0">
                <a:solidFill>
                  <a:schemeClr val="accent6"/>
                </a:solidFill>
              </a:rPr>
              <a:t> de </a:t>
            </a:r>
            <a:r>
              <a:rPr lang="en-GB" dirty="0" err="1">
                <a:solidFill>
                  <a:schemeClr val="accent6"/>
                </a:solidFill>
              </a:rPr>
              <a:t>tratament</a:t>
            </a:r>
            <a:r>
              <a:rPr lang="en-GB" dirty="0">
                <a:solidFill>
                  <a:schemeClr val="accent6"/>
                </a:solidFill>
              </a:rPr>
              <a:t> cu </a:t>
            </a:r>
            <a:r>
              <a:rPr lang="en-GB" dirty="0" err="1">
                <a:solidFill>
                  <a:schemeClr val="accent6"/>
                </a:solidFill>
              </a:rPr>
              <a:t>Esketamină</a:t>
            </a:r>
            <a:r>
              <a:rPr lang="en-GB" dirty="0">
                <a:solidFill>
                  <a:schemeClr val="accent6"/>
                </a:solidFill>
              </a:rPr>
              <a:t> + AD </a:t>
            </a:r>
            <a:r>
              <a:rPr lang="en-GB" dirty="0" err="1">
                <a:solidFill>
                  <a:schemeClr val="accent6"/>
                </a:solidFill>
              </a:rPr>
              <a:t>și</a:t>
            </a:r>
            <a:r>
              <a:rPr lang="en-GB" dirty="0">
                <a:solidFill>
                  <a:schemeClr val="accent6"/>
                </a:solidFill>
              </a:rPr>
              <a:t> 52 </a:t>
            </a:r>
            <a:r>
              <a:rPr lang="en-GB" dirty="0" err="1">
                <a:solidFill>
                  <a:schemeClr val="accent6"/>
                </a:solidFill>
              </a:rPr>
              <a:t>dintre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cei</a:t>
            </a:r>
            <a:r>
              <a:rPr lang="en-GB" dirty="0">
                <a:solidFill>
                  <a:schemeClr val="accent6"/>
                </a:solidFill>
              </a:rPr>
              <a:t> 100 de </a:t>
            </a:r>
            <a:r>
              <a:rPr lang="en-GB" dirty="0" err="1">
                <a:solidFill>
                  <a:schemeClr val="accent6"/>
                </a:solidFill>
              </a:rPr>
              <a:t>pacienți</a:t>
            </a:r>
            <a:r>
              <a:rPr lang="en-GB" dirty="0">
                <a:solidFill>
                  <a:schemeClr val="accent6"/>
                </a:solidFill>
              </a:rPr>
              <a:t> (52,0%) din </a:t>
            </a:r>
            <a:r>
              <a:rPr lang="en-GB" dirty="0" err="1">
                <a:solidFill>
                  <a:schemeClr val="accent6"/>
                </a:solidFill>
              </a:rPr>
              <a:t>brațul</a:t>
            </a:r>
            <a:r>
              <a:rPr lang="en-GB" dirty="0">
                <a:solidFill>
                  <a:schemeClr val="accent6"/>
                </a:solidFill>
              </a:rPr>
              <a:t> de </a:t>
            </a:r>
            <a:r>
              <a:rPr lang="en-GB" dirty="0" err="1">
                <a:solidFill>
                  <a:schemeClr val="accent6"/>
                </a:solidFill>
              </a:rPr>
              <a:t>tratament</a:t>
            </a:r>
            <a:r>
              <a:rPr lang="en-GB" dirty="0">
                <a:solidFill>
                  <a:schemeClr val="accent6"/>
                </a:solidFill>
              </a:rPr>
              <a:t> cu AD + placebo au </a:t>
            </a:r>
            <a:r>
              <a:rPr lang="en-GB" dirty="0" err="1">
                <a:solidFill>
                  <a:schemeClr val="accent6"/>
                </a:solidFill>
              </a:rPr>
              <a:t>fost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clasificați</a:t>
            </a:r>
            <a:r>
              <a:rPr lang="en-GB" dirty="0">
                <a:solidFill>
                  <a:schemeClr val="accent6"/>
                </a:solidFill>
              </a:rPr>
              <a:t> ca </a:t>
            </a:r>
            <a:r>
              <a:rPr lang="en-GB" dirty="0" err="1">
                <a:solidFill>
                  <a:schemeClr val="accent6"/>
                </a:solidFill>
              </a:rPr>
              <a:t>pacienți</a:t>
            </a:r>
            <a:r>
              <a:rPr lang="en-GB" dirty="0">
                <a:solidFill>
                  <a:schemeClr val="accent6"/>
                </a:solidFill>
              </a:rPr>
              <a:t> care au </a:t>
            </a:r>
            <a:r>
              <a:rPr lang="en-GB" dirty="0" err="1">
                <a:solidFill>
                  <a:schemeClr val="accent6"/>
                </a:solidFill>
              </a:rPr>
              <a:t>obținut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răspuns</a:t>
            </a:r>
            <a:r>
              <a:rPr lang="en-GB" dirty="0">
                <a:solidFill>
                  <a:schemeClr val="accent6"/>
                </a:solidFill>
              </a:rPr>
              <a:t> în </a:t>
            </a:r>
            <a:r>
              <a:rPr lang="en-GB" dirty="0" err="1">
                <a:solidFill>
                  <a:schemeClr val="accent6"/>
                </a:solidFill>
              </a:rPr>
              <a:t>ziua</a:t>
            </a:r>
            <a:r>
              <a:rPr lang="en-GB" dirty="0">
                <a:solidFill>
                  <a:schemeClr val="accent6"/>
                </a:solidFill>
              </a:rPr>
              <a:t> 28 (odds ratio=2,4, interval </a:t>
            </a:r>
            <a:r>
              <a:rPr lang="en-GB" dirty="0" err="1">
                <a:solidFill>
                  <a:schemeClr val="accent6"/>
                </a:solidFill>
              </a:rPr>
              <a:t>credibil</a:t>
            </a:r>
            <a:r>
              <a:rPr lang="en-GB" dirty="0">
                <a:solidFill>
                  <a:schemeClr val="accent6"/>
                </a:solidFill>
              </a:rPr>
              <a:t> de 95% =1,30, 4,54). * Conform </a:t>
            </a:r>
            <a:r>
              <a:rPr lang="en-GB" dirty="0" err="1">
                <a:solidFill>
                  <a:schemeClr val="accent6"/>
                </a:solidFill>
              </a:rPr>
              <a:t>evaluării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prin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scorul</a:t>
            </a:r>
            <a:r>
              <a:rPr lang="en-GB" dirty="0">
                <a:solidFill>
                  <a:schemeClr val="accent6"/>
                </a:solidFill>
              </a:rPr>
              <a:t> total MADRS. ** </a:t>
            </a:r>
            <a:r>
              <a:rPr lang="en-GB" dirty="0" err="1">
                <a:solidFill>
                  <a:schemeClr val="accent6"/>
                </a:solidFill>
              </a:rPr>
              <a:t>Răspuns</a:t>
            </a:r>
            <a:r>
              <a:rPr lang="en-GB" dirty="0">
                <a:solidFill>
                  <a:schemeClr val="accent6"/>
                </a:solidFill>
              </a:rPr>
              <a:t>: </a:t>
            </a:r>
            <a:r>
              <a:rPr lang="en-GB" dirty="0" err="1">
                <a:solidFill>
                  <a:schemeClr val="accent6"/>
                </a:solidFill>
              </a:rPr>
              <a:t>reducere</a:t>
            </a:r>
            <a:r>
              <a:rPr lang="en-GB" dirty="0">
                <a:solidFill>
                  <a:schemeClr val="accent6"/>
                </a:solidFill>
              </a:rPr>
              <a:t> cu ≥50% a </a:t>
            </a:r>
            <a:r>
              <a:rPr lang="en-GB" dirty="0" err="1">
                <a:solidFill>
                  <a:schemeClr val="accent6"/>
                </a:solidFill>
              </a:rPr>
              <a:t>scorului</a:t>
            </a:r>
            <a:r>
              <a:rPr lang="en-GB" dirty="0">
                <a:solidFill>
                  <a:schemeClr val="accent6"/>
                </a:solidFill>
              </a:rPr>
              <a:t> total MADRS </a:t>
            </a:r>
            <a:r>
              <a:rPr lang="en-GB" dirty="0" err="1">
                <a:solidFill>
                  <a:schemeClr val="accent6"/>
                </a:solidFill>
              </a:rPr>
              <a:t>față</a:t>
            </a:r>
            <a:r>
              <a:rPr lang="en-GB" dirty="0">
                <a:solidFill>
                  <a:schemeClr val="accent6"/>
                </a:solidFill>
              </a:rPr>
              <a:t> de </a:t>
            </a:r>
            <a:r>
              <a:rPr lang="en-GB" dirty="0" err="1">
                <a:solidFill>
                  <a:schemeClr val="accent6"/>
                </a:solidFill>
              </a:rPr>
              <a:t>momentul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inițial</a:t>
            </a:r>
            <a:r>
              <a:rPr lang="en-GB" dirty="0">
                <a:solidFill>
                  <a:schemeClr val="accent6"/>
                </a:solidFill>
              </a:rPr>
              <a:t>. </a:t>
            </a:r>
            <a:r>
              <a:rPr lang="en-GB" dirty="0" err="1">
                <a:solidFill>
                  <a:schemeClr val="accent6"/>
                </a:solidFill>
              </a:rPr>
              <a:t>Remisiune</a:t>
            </a:r>
            <a:r>
              <a:rPr lang="en-GB" dirty="0">
                <a:solidFill>
                  <a:schemeClr val="accent6"/>
                </a:solidFill>
              </a:rPr>
              <a:t>: </a:t>
            </a:r>
            <a:r>
              <a:rPr lang="en-GB" dirty="0" err="1">
                <a:solidFill>
                  <a:schemeClr val="accent6"/>
                </a:solidFill>
              </a:rPr>
              <a:t>scor</a:t>
            </a:r>
            <a:r>
              <a:rPr lang="en-GB" dirty="0">
                <a:solidFill>
                  <a:schemeClr val="accent6"/>
                </a:solidFill>
              </a:rPr>
              <a:t> total MADRS ≤12. </a:t>
            </a:r>
            <a:endParaRPr lang="ro-RO" dirty="0">
              <a:solidFill>
                <a:schemeClr val="accent6"/>
              </a:solidFill>
            </a:endParaRPr>
          </a:p>
          <a:p>
            <a:pPr>
              <a:spcBef>
                <a:spcPts val="0"/>
              </a:spcBef>
            </a:pPr>
            <a:r>
              <a:rPr lang="pl-PL" dirty="0">
                <a:solidFill>
                  <a:schemeClr val="accent6"/>
                </a:solidFill>
              </a:rPr>
              <a:t>Popova V</a:t>
            </a:r>
            <a:r>
              <a:rPr lang="en-GB" dirty="0">
                <a:solidFill>
                  <a:schemeClr val="accent6"/>
                </a:solidFill>
              </a:rPr>
              <a:t>,</a:t>
            </a:r>
            <a:r>
              <a:rPr lang="pl-PL" dirty="0">
                <a:solidFill>
                  <a:schemeClr val="accent6"/>
                </a:solidFill>
              </a:rPr>
              <a:t> et al. </a:t>
            </a:r>
            <a:r>
              <a:rPr lang="pl-PL" i="1" dirty="0">
                <a:solidFill>
                  <a:schemeClr val="accent6"/>
                </a:solidFill>
              </a:rPr>
              <a:t>Am J Psychiatry. </a:t>
            </a:r>
            <a:r>
              <a:rPr lang="pl-PL" dirty="0">
                <a:solidFill>
                  <a:schemeClr val="accent6"/>
                </a:solidFill>
              </a:rPr>
              <a:t>2019;176:428–38</a:t>
            </a:r>
            <a:r>
              <a:rPr lang="en-GB" dirty="0">
                <a:solidFill>
                  <a:schemeClr val="accent6"/>
                </a:solidFill>
              </a:rPr>
              <a:t>.</a:t>
            </a:r>
          </a:p>
        </p:txBody>
      </p:sp>
      <p:graphicFrame>
        <p:nvGraphicFramePr>
          <p:cNvPr id="38" name="Chart 37">
            <a:extLst>
              <a:ext uri="{FF2B5EF4-FFF2-40B4-BE49-F238E27FC236}">
                <a16:creationId xmlns:a16="http://schemas.microsoft.com/office/drawing/2014/main" id="{D380FB71-CFD2-453C-8464-674FAD847635}"/>
              </a:ext>
            </a:extLst>
          </p:cNvPr>
          <p:cNvGraphicFramePr/>
          <p:nvPr/>
        </p:nvGraphicFramePr>
        <p:xfrm>
          <a:off x="335936" y="2042406"/>
          <a:ext cx="11521102" cy="3878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591A6F59-5704-4717-BB12-25A4AD9275CF}"/>
              </a:ext>
            </a:extLst>
          </p:cNvPr>
          <p:cNvSpPr txBox="1">
            <a:spLocks/>
          </p:cNvSpPr>
          <p:nvPr/>
        </p:nvSpPr>
        <p:spPr>
          <a:xfrm rot="16200000">
            <a:off x="-384061" y="3408164"/>
            <a:ext cx="1800000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lang="en-US" sz="2400" b="1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  <a:tabLst/>
              <a:defRPr lang="en-US" sz="24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450000" indent="-216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alibri" panose="020F0502020204030204" pitchFamily="34" charset="0"/>
              <a:buChar char="−"/>
              <a:defRPr lang="en-US" sz="22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628650" indent="-18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/>
              <a:buChar char="•"/>
              <a:defRPr lang="en-US" sz="20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809625" indent="-18097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40000"/>
                  <a:lumOff val="60000"/>
                </a:schemeClr>
              </a:buClr>
              <a:buFont typeface="Arial"/>
              <a:buChar char="•"/>
              <a:tabLst/>
              <a:defRPr lang="en-US" sz="20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1800" b="1" i="0" u="none" strike="noStrike" kern="1200" cap="none" spc="-20" normalizeH="0" baseline="0" noProof="0">
                <a:ln>
                  <a:noFill/>
                </a:ln>
                <a:solidFill>
                  <a:srgbClr val="585555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% pacienților</a:t>
            </a:r>
            <a:endParaRPr kumimoji="0" lang="en-GB" sz="1800" b="1" i="0" u="none" strike="noStrike" kern="1200" cap="none" spc="-20" normalizeH="0" baseline="0" noProof="0" dirty="0">
              <a:ln>
                <a:noFill/>
              </a:ln>
              <a:solidFill>
                <a:srgbClr val="585555"/>
              </a:solidFill>
              <a:effectLst/>
              <a:uLnTx/>
              <a:uFillTx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7B1D27CD-AB26-4D88-9D52-0F5808FAED31}"/>
              </a:ext>
            </a:extLst>
          </p:cNvPr>
          <p:cNvGrpSpPr/>
          <p:nvPr/>
        </p:nvGrpSpPr>
        <p:grpSpPr>
          <a:xfrm>
            <a:off x="6297788" y="2264381"/>
            <a:ext cx="2331476" cy="193899"/>
            <a:chOff x="4187980" y="1928310"/>
            <a:chExt cx="2331476" cy="193899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26DF2F94-238D-4326-8FDF-6C60DFDA099E}"/>
                </a:ext>
              </a:extLst>
            </p:cNvPr>
            <p:cNvSpPr/>
            <p:nvPr/>
          </p:nvSpPr>
          <p:spPr>
            <a:xfrm>
              <a:off x="4187980" y="1950484"/>
              <a:ext cx="108000" cy="108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Text Placeholder 4">
              <a:extLst>
                <a:ext uri="{FF2B5EF4-FFF2-40B4-BE49-F238E27FC236}">
                  <a16:creationId xmlns:a16="http://schemas.microsoft.com/office/drawing/2014/main" id="{C1CE575B-E653-43A4-8C45-3A788B4477AB}"/>
                </a:ext>
              </a:extLst>
            </p:cNvPr>
            <p:cNvSpPr txBox="1">
              <a:spLocks/>
            </p:cNvSpPr>
            <p:nvPr/>
          </p:nvSpPr>
          <p:spPr>
            <a:xfrm>
              <a:off x="4295980" y="1928310"/>
              <a:ext cx="2223476" cy="193899"/>
            </a:xfrm>
            <a:prstGeom prst="rect">
              <a:avLst/>
            </a:prstGeom>
          </p:spPr>
          <p:txBody>
            <a:bodyPr vert="horz" wrap="none" lIns="72000" tIns="0" rIns="72000" bIns="0" rtlCol="0">
              <a:spAutoFit/>
            </a:bodyPr>
            <a:lstStyle>
              <a:defPPr>
                <a:defRPr lang="en-US"/>
              </a:defPPr>
              <a:lvl1pPr indent="0">
                <a:lnSpc>
                  <a:spcPct val="90000"/>
                </a:lnSpc>
                <a:spcBef>
                  <a:spcPts val="1000"/>
                </a:spcBef>
                <a:buFont typeface="Arial"/>
                <a:buNone/>
                <a:defRPr sz="1100" b="0" spc="-20" baseline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defRPr>
              </a:lvl1pPr>
              <a:lvl2pPr marL="0" indent="0">
                <a:lnSpc>
                  <a:spcPct val="90000"/>
                </a:lnSpc>
                <a:spcBef>
                  <a:spcPts val="1000"/>
                </a:spcBef>
                <a:buClr>
                  <a:schemeClr val="accent2"/>
                </a:buClr>
                <a:buFont typeface="Arial"/>
                <a:buNone/>
                <a:tabLst/>
                <a:defRPr sz="24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2pPr>
              <a:lvl3pPr marL="450000" indent="-216000">
                <a:lnSpc>
                  <a:spcPct val="90000"/>
                </a:lnSpc>
                <a:spcBef>
                  <a:spcPts val="1000"/>
                </a:spcBef>
                <a:buFont typeface="Calibri" panose="020F0502020204030204" pitchFamily="34" charset="0"/>
                <a:buChar char="−"/>
                <a:defRPr sz="22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3pPr>
              <a:lvl4pPr marL="628650" indent="-180000">
                <a:lnSpc>
                  <a:spcPct val="90000"/>
                </a:lnSpc>
                <a:spcBef>
                  <a:spcPts val="1000"/>
                </a:spcBef>
                <a:buClr>
                  <a:schemeClr val="accent2"/>
                </a:buClr>
                <a:buFont typeface="Arial"/>
                <a:buChar char="•"/>
                <a:defRPr sz="20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4pPr>
              <a:lvl5pPr marL="809625" indent="-180975">
                <a:lnSpc>
                  <a:spcPct val="90000"/>
                </a:lnSpc>
                <a:spcBef>
                  <a:spcPts val="1000"/>
                </a:spcBef>
                <a:buClr>
                  <a:schemeClr val="tx1">
                    <a:lumMod val="40000"/>
                    <a:lumOff val="60000"/>
                  </a:schemeClr>
                </a:buClr>
                <a:buFont typeface="Arial"/>
                <a:buChar char="•"/>
                <a:tabLst/>
                <a:defRPr sz="20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6pPr>
              <a:lvl7pPr marL="29718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7pPr>
              <a:lvl8pPr marL="34290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8pPr>
              <a:lvl9pPr marL="38862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en-GB" sz="1400" b="0" i="0" u="none" strike="noStrike" kern="1200" cap="none" spc="-20" normalizeH="0" baseline="0" noProof="0" dirty="0" err="1">
                  <a:ln>
                    <a:noFill/>
                  </a:ln>
                  <a:solidFill>
                    <a:srgbClr val="757171"/>
                  </a:solidFill>
                  <a:effectLst/>
                  <a:uLnTx/>
                  <a:uFillTx/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Esketamină</a:t>
              </a:r>
              <a:r>
                <a:rPr kumimoji="0" lang="en-GB" sz="1400" b="0" i="0" u="none" strike="noStrike" kern="1200" cap="none" spc="-20" normalizeH="0" baseline="0" noProof="0" dirty="0">
                  <a:ln>
                    <a:noFill/>
                  </a:ln>
                  <a:solidFill>
                    <a:srgbClr val="757171"/>
                  </a:solidFill>
                  <a:effectLst/>
                  <a:uLnTx/>
                  <a:uFillTx/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 + AD oral (n=101)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8F02740-3308-4E20-BDD3-FB5C341B2878}"/>
              </a:ext>
            </a:extLst>
          </p:cNvPr>
          <p:cNvGrpSpPr/>
          <p:nvPr/>
        </p:nvGrpSpPr>
        <p:grpSpPr>
          <a:xfrm>
            <a:off x="8870039" y="2267505"/>
            <a:ext cx="3002107" cy="193899"/>
            <a:chOff x="4187980" y="1928310"/>
            <a:chExt cx="3002107" cy="193899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694D7D8-EF92-42BB-A37C-F6429459E1C0}"/>
                </a:ext>
              </a:extLst>
            </p:cNvPr>
            <p:cNvSpPr/>
            <p:nvPr/>
          </p:nvSpPr>
          <p:spPr>
            <a:xfrm>
              <a:off x="4187980" y="1950484"/>
              <a:ext cx="108000" cy="1080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Text Placeholder 4">
              <a:extLst>
                <a:ext uri="{FF2B5EF4-FFF2-40B4-BE49-F238E27FC236}">
                  <a16:creationId xmlns:a16="http://schemas.microsoft.com/office/drawing/2014/main" id="{3E5782EE-FAC1-4FDC-9040-AC8ECE68D23B}"/>
                </a:ext>
              </a:extLst>
            </p:cNvPr>
            <p:cNvSpPr txBox="1">
              <a:spLocks/>
            </p:cNvSpPr>
            <p:nvPr/>
          </p:nvSpPr>
          <p:spPr>
            <a:xfrm>
              <a:off x="4295980" y="1928310"/>
              <a:ext cx="2894107" cy="193899"/>
            </a:xfrm>
            <a:prstGeom prst="rect">
              <a:avLst/>
            </a:prstGeom>
          </p:spPr>
          <p:txBody>
            <a:bodyPr vert="horz" wrap="none" lIns="72000" tIns="0" rIns="72000" bIns="0" rtlCol="0">
              <a:spAutoFit/>
            </a:bodyPr>
            <a:lstStyle>
              <a:defPPr>
                <a:defRPr lang="en-US"/>
              </a:defPPr>
              <a:lvl1pPr indent="0">
                <a:lnSpc>
                  <a:spcPct val="90000"/>
                </a:lnSpc>
                <a:spcBef>
                  <a:spcPts val="1000"/>
                </a:spcBef>
                <a:buFont typeface="Arial"/>
                <a:buNone/>
                <a:defRPr sz="1100" b="0" spc="-20" baseline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defRPr>
              </a:lvl1pPr>
              <a:lvl2pPr marL="0" indent="0">
                <a:lnSpc>
                  <a:spcPct val="90000"/>
                </a:lnSpc>
                <a:spcBef>
                  <a:spcPts val="1000"/>
                </a:spcBef>
                <a:buClr>
                  <a:schemeClr val="accent2"/>
                </a:buClr>
                <a:buFont typeface="Arial"/>
                <a:buNone/>
                <a:tabLst/>
                <a:defRPr sz="24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2pPr>
              <a:lvl3pPr marL="450000" indent="-216000">
                <a:lnSpc>
                  <a:spcPct val="90000"/>
                </a:lnSpc>
                <a:spcBef>
                  <a:spcPts val="1000"/>
                </a:spcBef>
                <a:buFont typeface="Calibri" panose="020F0502020204030204" pitchFamily="34" charset="0"/>
                <a:buChar char="−"/>
                <a:defRPr sz="22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3pPr>
              <a:lvl4pPr marL="628650" indent="-180000">
                <a:lnSpc>
                  <a:spcPct val="90000"/>
                </a:lnSpc>
                <a:spcBef>
                  <a:spcPts val="1000"/>
                </a:spcBef>
                <a:buClr>
                  <a:schemeClr val="accent2"/>
                </a:buClr>
                <a:buFont typeface="Arial"/>
                <a:buChar char="•"/>
                <a:defRPr sz="20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4pPr>
              <a:lvl5pPr marL="809625" indent="-180975">
                <a:lnSpc>
                  <a:spcPct val="90000"/>
                </a:lnSpc>
                <a:spcBef>
                  <a:spcPts val="1000"/>
                </a:spcBef>
                <a:buClr>
                  <a:schemeClr val="tx1">
                    <a:lumMod val="40000"/>
                    <a:lumOff val="60000"/>
                  </a:schemeClr>
                </a:buClr>
                <a:buFont typeface="Arial"/>
                <a:buChar char="•"/>
                <a:tabLst/>
                <a:defRPr sz="20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6pPr>
              <a:lvl7pPr marL="29718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7pPr>
              <a:lvl8pPr marL="34290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8pPr>
              <a:lvl9pPr marL="38862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en-GB" sz="1400" b="0" i="0" u="none" strike="noStrike" kern="1200" cap="none" spc="-20" normalizeH="0" baseline="0" noProof="0">
                  <a:ln>
                    <a:noFill/>
                  </a:ln>
                  <a:solidFill>
                    <a:srgbClr val="757171"/>
                  </a:solidFill>
                  <a:effectLst/>
                  <a:uLnTx/>
                  <a:uFillTx/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Placebo spray nazal + AD oral </a:t>
              </a:r>
              <a:r>
                <a:rPr kumimoji="0" lang="en-GB" sz="1400" b="0" i="0" u="none" strike="noStrike" kern="1200" cap="none" spc="-20" normalizeH="0" baseline="0" noProof="0" dirty="0">
                  <a:ln>
                    <a:noFill/>
                  </a:ln>
                  <a:solidFill>
                    <a:srgbClr val="757171"/>
                  </a:solidFill>
                  <a:effectLst/>
                  <a:uLnTx/>
                  <a:uFillTx/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(n=100)</a:t>
              </a: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CE45369B-18F7-42B1-ACD6-5306509AB8D0}"/>
              </a:ext>
            </a:extLst>
          </p:cNvPr>
          <p:cNvSpPr/>
          <p:nvPr/>
        </p:nvSpPr>
        <p:spPr>
          <a:xfrm>
            <a:off x="9571708" y="5717285"/>
            <a:ext cx="2787773" cy="229378"/>
          </a:xfrm>
          <a:prstGeom prst="rect">
            <a:avLst/>
          </a:prstGeom>
        </p:spPr>
        <p:txBody>
          <a:bodyPr wrap="none" lIns="0" tIns="0" rIns="324000" bIns="90000" anchor="b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Grafic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adaptat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după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Popova V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și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colaboratorii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2019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F57673-6AF4-BCA6-FC41-1300EEE1819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817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63039"/>
            <a:ext cx="12192000" cy="3810000"/>
          </a:xfrm>
          <a:custGeom>
            <a:avLst/>
            <a:gdLst/>
            <a:ahLst/>
            <a:cxnLst/>
            <a:rect l="l" t="t" r="r" b="b"/>
            <a:pathLst>
              <a:path w="12192000" h="3810000">
                <a:moveTo>
                  <a:pt x="12192000" y="0"/>
                </a:moveTo>
                <a:lnTo>
                  <a:pt x="0" y="0"/>
                </a:lnTo>
                <a:lnTo>
                  <a:pt x="0" y="685800"/>
                </a:lnTo>
                <a:lnTo>
                  <a:pt x="0" y="818388"/>
                </a:lnTo>
                <a:lnTo>
                  <a:pt x="0" y="3810000"/>
                </a:lnTo>
                <a:lnTo>
                  <a:pt x="12192000" y="3810000"/>
                </a:lnTo>
                <a:lnTo>
                  <a:pt x="12192000" y="818388"/>
                </a:lnTo>
                <a:lnTo>
                  <a:pt x="12192000" y="6858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2E2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77899" y="210040"/>
            <a:ext cx="11310018" cy="96629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8100" marR="30480">
              <a:lnSpc>
                <a:spcPts val="3460"/>
              </a:lnSpc>
              <a:spcBef>
                <a:spcPts val="535"/>
              </a:spcBef>
            </a:pPr>
            <a:r>
              <a:rPr spc="-20" dirty="0">
                <a:solidFill>
                  <a:srgbClr val="FF0000"/>
                </a:solidFill>
              </a:rPr>
              <a:t>Eficacitatea </a:t>
            </a:r>
            <a:r>
              <a:rPr spc="-10" dirty="0">
                <a:solidFill>
                  <a:srgbClr val="FF0000"/>
                </a:solidFill>
              </a:rPr>
              <a:t>şi </a:t>
            </a:r>
            <a:r>
              <a:rPr spc="-20" dirty="0" err="1">
                <a:solidFill>
                  <a:srgbClr val="FF0000"/>
                </a:solidFill>
              </a:rPr>
              <a:t>siguranţa</a:t>
            </a:r>
            <a:r>
              <a:rPr spc="-20" dirty="0">
                <a:solidFill>
                  <a:srgbClr val="FF0000"/>
                </a:solidFill>
              </a:rPr>
              <a:t> </a:t>
            </a:r>
            <a:r>
              <a:rPr lang="ro-RO" spc="-15" dirty="0">
                <a:solidFill>
                  <a:srgbClr val="FF0000"/>
                </a:solidFill>
              </a:rPr>
              <a:t>Esketamină</a:t>
            </a:r>
            <a:r>
              <a:rPr sz="3150" spc="-22" baseline="25132" dirty="0">
                <a:solidFill>
                  <a:srgbClr val="FF0000"/>
                </a:solidFill>
              </a:rPr>
              <a:t> </a:t>
            </a:r>
            <a:r>
              <a:rPr sz="3200" spc="-15" dirty="0">
                <a:solidFill>
                  <a:srgbClr val="FF0000"/>
                </a:solidFill>
              </a:rPr>
              <a:t>spray nazal  </a:t>
            </a:r>
            <a:r>
              <a:rPr sz="3200" spc="-10" dirty="0">
                <a:solidFill>
                  <a:srgbClr val="FF0000"/>
                </a:solidFill>
              </a:rPr>
              <a:t>au </a:t>
            </a:r>
            <a:r>
              <a:rPr sz="3200" spc="-15" dirty="0">
                <a:solidFill>
                  <a:srgbClr val="FF0000"/>
                </a:solidFill>
              </a:rPr>
              <a:t>fost </a:t>
            </a:r>
            <a:r>
              <a:rPr sz="3200" spc="-20" dirty="0">
                <a:solidFill>
                  <a:srgbClr val="FF0000"/>
                </a:solidFill>
              </a:rPr>
              <a:t>evaluate </a:t>
            </a:r>
            <a:r>
              <a:rPr sz="3200" spc="-10" dirty="0">
                <a:solidFill>
                  <a:srgbClr val="FF0000"/>
                </a:solidFill>
              </a:rPr>
              <a:t>în </a:t>
            </a:r>
            <a:r>
              <a:rPr sz="3200" spc="-20" dirty="0">
                <a:solidFill>
                  <a:srgbClr val="FF0000"/>
                </a:solidFill>
              </a:rPr>
              <a:t>studiile </a:t>
            </a:r>
            <a:r>
              <a:rPr sz="3200" spc="-15" dirty="0">
                <a:solidFill>
                  <a:srgbClr val="FF0000"/>
                </a:solidFill>
              </a:rPr>
              <a:t>clinice </a:t>
            </a:r>
            <a:r>
              <a:rPr sz="3200" spc="-10" dirty="0">
                <a:solidFill>
                  <a:srgbClr val="FF0000"/>
                </a:solidFill>
              </a:rPr>
              <a:t>de </a:t>
            </a:r>
            <a:r>
              <a:rPr sz="3200" spc="-15" dirty="0">
                <a:solidFill>
                  <a:srgbClr val="FF0000"/>
                </a:solidFill>
              </a:rPr>
              <a:t>faza</a:t>
            </a:r>
            <a:r>
              <a:rPr sz="3200" spc="-345" dirty="0">
                <a:solidFill>
                  <a:srgbClr val="FF0000"/>
                </a:solidFill>
              </a:rPr>
              <a:t> </a:t>
            </a:r>
            <a:r>
              <a:rPr sz="3200" spc="-5" dirty="0">
                <a:solidFill>
                  <a:srgbClr val="FF0000"/>
                </a:solidFill>
              </a:rPr>
              <a:t>III</a:t>
            </a:r>
            <a:r>
              <a:rPr sz="3150" spc="-7" baseline="25132" dirty="0">
                <a:solidFill>
                  <a:srgbClr val="FF0000"/>
                </a:solidFill>
              </a:rPr>
              <a:t>1–4</a:t>
            </a:r>
            <a:endParaRPr sz="3150" baseline="25132" dirty="0">
              <a:solidFill>
                <a:srgbClr val="FF0000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102" y="5289339"/>
            <a:ext cx="11727815" cy="9074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ts val="1200"/>
              </a:lnSpc>
              <a:spcBef>
                <a:spcPts val="105"/>
              </a:spcBef>
            </a:pPr>
            <a:r>
              <a:rPr sz="1050" b="1" spc="-15" dirty="0">
                <a:solidFill>
                  <a:srgbClr val="1D1C1C"/>
                </a:solidFill>
                <a:latin typeface="Calibri"/>
                <a:cs typeface="Calibri"/>
              </a:rPr>
              <a:t>CI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:</a:t>
            </a:r>
            <a:r>
              <a:rPr sz="1050" spc="-5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interval</a:t>
            </a:r>
            <a:r>
              <a:rPr sz="1050" spc="-4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de</a:t>
            </a:r>
            <a:r>
              <a:rPr sz="1050" spc="-3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încredere</a:t>
            </a:r>
            <a:r>
              <a:rPr sz="1050" spc="-4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(</a:t>
            </a:r>
            <a:r>
              <a:rPr sz="1050" i="1" spc="-25" dirty="0">
                <a:solidFill>
                  <a:srgbClr val="1D1C1C"/>
                </a:solidFill>
                <a:latin typeface="Calibri"/>
                <a:cs typeface="Calibri"/>
              </a:rPr>
              <a:t>confidence</a:t>
            </a:r>
            <a:r>
              <a:rPr sz="1050" i="1" spc="-3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i="1" spc="-25" dirty="0">
                <a:solidFill>
                  <a:srgbClr val="1D1C1C"/>
                </a:solidFill>
                <a:latin typeface="Calibri"/>
                <a:cs typeface="Calibri"/>
              </a:rPr>
              <a:t>interval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);</a:t>
            </a:r>
            <a:r>
              <a:rPr sz="1050" spc="-3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b="1" spc="-15" dirty="0">
                <a:solidFill>
                  <a:srgbClr val="1D1C1C"/>
                </a:solidFill>
                <a:latin typeface="Calibri"/>
                <a:cs typeface="Calibri"/>
              </a:rPr>
              <a:t>HR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:</a:t>
            </a:r>
            <a:r>
              <a:rPr sz="1050" spc="-6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hazard</a:t>
            </a:r>
            <a:r>
              <a:rPr sz="1050" spc="-5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ratio;</a:t>
            </a:r>
            <a:r>
              <a:rPr sz="1050" spc="-4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b="1" spc="-20" dirty="0">
                <a:solidFill>
                  <a:srgbClr val="1D1C1C"/>
                </a:solidFill>
                <a:latin typeface="Calibri"/>
                <a:cs typeface="Calibri"/>
              </a:rPr>
              <a:t>TDM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:</a:t>
            </a:r>
            <a:r>
              <a:rPr sz="1050" spc="-3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tulburare</a:t>
            </a:r>
            <a:r>
              <a:rPr sz="1050" spc="-4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depresivă</a:t>
            </a:r>
            <a:r>
              <a:rPr sz="1050" spc="-4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majoră;</a:t>
            </a:r>
            <a:r>
              <a:rPr sz="1050" spc="-3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b="1" spc="-20" dirty="0">
                <a:solidFill>
                  <a:srgbClr val="1D1C1C"/>
                </a:solidFill>
                <a:latin typeface="Calibri"/>
                <a:cs typeface="Calibri"/>
              </a:rPr>
              <a:t>SNRI:</a:t>
            </a:r>
            <a:r>
              <a:rPr sz="1050" b="1" spc="-6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inhibitor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al</a:t>
            </a:r>
            <a:r>
              <a:rPr sz="1050" spc="-3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recaptării</a:t>
            </a:r>
            <a:r>
              <a:rPr sz="1050" spc="-4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serotoninei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 şi</a:t>
            </a:r>
            <a:r>
              <a:rPr sz="1050" spc="-3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noradrenalinei;</a:t>
            </a:r>
            <a:r>
              <a:rPr sz="1050" spc="-4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b="1" spc="-20" dirty="0">
                <a:solidFill>
                  <a:srgbClr val="1D1C1C"/>
                </a:solidFill>
                <a:latin typeface="Calibri"/>
                <a:cs typeface="Calibri"/>
              </a:rPr>
              <a:t>SSRI:</a:t>
            </a:r>
            <a:r>
              <a:rPr sz="1050" b="1" spc="-5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inhibitor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selectiv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 al</a:t>
            </a:r>
            <a:r>
              <a:rPr sz="1050" spc="-4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recaptării</a:t>
            </a:r>
            <a:r>
              <a:rPr sz="1050" spc="-3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serotoninei.</a:t>
            </a:r>
            <a:endParaRPr sz="1050" dirty="0">
              <a:latin typeface="Calibri"/>
              <a:cs typeface="Calibri"/>
            </a:endParaRPr>
          </a:p>
          <a:p>
            <a:pPr marL="38100" marR="30480">
              <a:lnSpc>
                <a:spcPct val="90000"/>
              </a:lnSpc>
              <a:spcBef>
                <a:spcPts val="65"/>
              </a:spcBef>
            </a:pPr>
            <a:r>
              <a:rPr sz="1050" b="1" dirty="0">
                <a:solidFill>
                  <a:srgbClr val="1D1C1C"/>
                </a:solidFill>
                <a:latin typeface="Calibri"/>
                <a:cs typeface="Calibri"/>
              </a:rPr>
              <a:t>*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Evaluat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prin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diferenţa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în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privinţa scorului total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MADRS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la 201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pacienţi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din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studiul TRANSFORM </a:t>
            </a:r>
            <a:r>
              <a:rPr sz="1050" spc="-10" dirty="0">
                <a:solidFill>
                  <a:srgbClr val="1D1C1C"/>
                </a:solidFill>
                <a:latin typeface="Calibri"/>
                <a:cs typeface="Calibri"/>
              </a:rPr>
              <a:t>2; </a:t>
            </a:r>
            <a:r>
              <a:rPr sz="1050" i="1" spc="-20" dirty="0">
                <a:solidFill>
                  <a:srgbClr val="1D1C1C"/>
                </a:solidFill>
                <a:latin typeface="Calibri"/>
                <a:cs typeface="Calibri"/>
              </a:rPr>
              <a:t>p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=0,02</a:t>
            </a:r>
            <a:r>
              <a:rPr sz="1050" spc="-30" baseline="23809" dirty="0">
                <a:solidFill>
                  <a:srgbClr val="1D1C1C"/>
                </a:solidFill>
                <a:latin typeface="Calibri"/>
                <a:cs typeface="Calibri"/>
              </a:rPr>
              <a:t>1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. </a:t>
            </a:r>
            <a:r>
              <a:rPr sz="1050" dirty="0">
                <a:solidFill>
                  <a:srgbClr val="1D1C1C"/>
                </a:solidFill>
                <a:latin typeface="Calibri"/>
                <a:cs typeface="Calibri"/>
              </a:rPr>
              <a:t>†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Pe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baza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datelor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de la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pacienţii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care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au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urmat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tratament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cu </a:t>
            </a:r>
            <a:r>
              <a:rPr lang="ro-RO" sz="1050" spc="-25" dirty="0">
                <a:solidFill>
                  <a:srgbClr val="1D1C1C"/>
                </a:solidFill>
                <a:latin typeface="Calibri"/>
                <a:cs typeface="Calibri"/>
              </a:rPr>
              <a:t>Esketamină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 spray nazal </a:t>
            </a:r>
            <a:r>
              <a:rPr sz="1050" dirty="0">
                <a:solidFill>
                  <a:srgbClr val="1D1C1C"/>
                </a:solidFill>
                <a:latin typeface="Calibri"/>
                <a:cs typeface="Calibri"/>
              </a:rPr>
              <a:t>+ </a:t>
            </a:r>
            <a:r>
              <a:rPr sz="1050" spc="-10" dirty="0">
                <a:solidFill>
                  <a:srgbClr val="1D1C1C"/>
                </a:solidFill>
                <a:latin typeface="Calibri"/>
                <a:cs typeface="Calibri"/>
              </a:rPr>
              <a:t>AD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oral timp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de </a:t>
            </a:r>
            <a:r>
              <a:rPr sz="1050" spc="-10" dirty="0">
                <a:solidFill>
                  <a:srgbClr val="1D1C1C"/>
                </a:solidFill>
                <a:latin typeface="Calibri"/>
                <a:cs typeface="Calibri"/>
              </a:rPr>
              <a:t>16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săptămâni </a:t>
            </a:r>
            <a:r>
              <a:rPr sz="1050" spc="-30" dirty="0">
                <a:solidFill>
                  <a:srgbClr val="1D1C1C"/>
                </a:solidFill>
                <a:latin typeface="Calibri"/>
                <a:cs typeface="Calibri"/>
              </a:rPr>
              <a:t>şi 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care, după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ce au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îndeplinit criteriile pentru remisiune stabilă (analiza primară)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sau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răspuns stabil (analiza secundară),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au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fost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randomizaţi (separat) pentru continuarea tratamentului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cu </a:t>
            </a:r>
            <a:r>
              <a:rPr lang="ro-RO" sz="1050" spc="-25" dirty="0">
                <a:solidFill>
                  <a:srgbClr val="1D1C1C"/>
                </a:solidFill>
                <a:latin typeface="Calibri"/>
                <a:cs typeface="Calibri"/>
              </a:rPr>
              <a:t>Esketamină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dirty="0">
                <a:solidFill>
                  <a:srgbClr val="1D1C1C"/>
                </a:solidFill>
                <a:latin typeface="Calibri"/>
                <a:cs typeface="Calibri"/>
              </a:rPr>
              <a:t>+ </a:t>
            </a:r>
            <a:r>
              <a:rPr sz="1050" spc="-10" dirty="0">
                <a:solidFill>
                  <a:srgbClr val="1D1C1C"/>
                </a:solidFill>
                <a:latin typeface="Calibri"/>
                <a:cs typeface="Calibri"/>
              </a:rPr>
              <a:t>AD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oral sau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pentru </a:t>
            </a:r>
            <a:r>
              <a:rPr sz="1050" dirty="0">
                <a:solidFill>
                  <a:srgbClr val="1D1C1C"/>
                </a:solidFill>
                <a:latin typeface="Calibri"/>
                <a:cs typeface="Calibri"/>
              </a:rPr>
              <a:t>a 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întrerupe</a:t>
            </a:r>
            <a:r>
              <a:rPr sz="1050" spc="-4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tratamentul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cu</a:t>
            </a:r>
            <a:r>
              <a:rPr sz="1050" spc="-4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lang="ro-RO" sz="1050" spc="-25" dirty="0">
                <a:solidFill>
                  <a:srgbClr val="1D1C1C"/>
                </a:solidFill>
                <a:latin typeface="Calibri"/>
                <a:cs typeface="Calibri"/>
              </a:rPr>
              <a:t>Esketamină</a:t>
            </a:r>
            <a:r>
              <a:rPr sz="1050" spc="1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şi</a:t>
            </a:r>
            <a:r>
              <a:rPr sz="1050" spc="-4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dirty="0">
                <a:solidFill>
                  <a:srgbClr val="1D1C1C"/>
                </a:solidFill>
                <a:latin typeface="Calibri"/>
                <a:cs typeface="Calibri"/>
              </a:rPr>
              <a:t>a</a:t>
            </a:r>
            <a:r>
              <a:rPr sz="1050" spc="-5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schimba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la</a:t>
            </a:r>
            <a:r>
              <a:rPr sz="1050" spc="-5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placebo spray</a:t>
            </a:r>
            <a:r>
              <a:rPr sz="1050" spc="-3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nazal</a:t>
            </a:r>
            <a:r>
              <a:rPr sz="1050" spc="-5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cu</a:t>
            </a:r>
            <a:r>
              <a:rPr sz="1050" spc="-4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continuarea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10" dirty="0">
                <a:solidFill>
                  <a:srgbClr val="1D1C1C"/>
                </a:solidFill>
                <a:latin typeface="Calibri"/>
                <a:cs typeface="Calibri"/>
              </a:rPr>
              <a:t>AD</a:t>
            </a:r>
            <a:r>
              <a:rPr sz="1050" spc="-4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oral.</a:t>
            </a:r>
            <a:r>
              <a:rPr sz="1050" spc="-5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Răspuns</a:t>
            </a:r>
            <a:r>
              <a:rPr sz="1050" spc="-3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stabil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 (n=121),</a:t>
            </a:r>
            <a:r>
              <a:rPr sz="1050" spc="-4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remisiune</a:t>
            </a:r>
            <a:r>
              <a:rPr sz="1050" spc="-3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stabilă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(n=176)</a:t>
            </a:r>
            <a:r>
              <a:rPr sz="1050" spc="-30" baseline="23809" dirty="0">
                <a:solidFill>
                  <a:srgbClr val="1D1C1C"/>
                </a:solidFill>
                <a:latin typeface="Calibri"/>
                <a:cs typeface="Calibri"/>
              </a:rPr>
              <a:t>2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.</a:t>
            </a:r>
            <a:endParaRPr sz="1050" dirty="0">
              <a:latin typeface="Calibri"/>
              <a:cs typeface="Calibri"/>
            </a:endParaRPr>
          </a:p>
          <a:p>
            <a:pPr marL="38100" marR="438150">
              <a:lnSpc>
                <a:spcPts val="1140"/>
              </a:lnSpc>
              <a:spcBef>
                <a:spcPts val="5"/>
              </a:spcBef>
            </a:pPr>
            <a:r>
              <a:rPr sz="1050" b="1" spc="-20" dirty="0">
                <a:solidFill>
                  <a:srgbClr val="1D1C1C"/>
                </a:solidFill>
                <a:latin typeface="Calibri"/>
                <a:cs typeface="Calibri"/>
              </a:rPr>
              <a:t>1.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Popova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V, </a:t>
            </a:r>
            <a:r>
              <a:rPr sz="1050" spc="-10" dirty="0">
                <a:solidFill>
                  <a:srgbClr val="1D1C1C"/>
                </a:solidFill>
                <a:latin typeface="Calibri"/>
                <a:cs typeface="Calibri"/>
              </a:rPr>
              <a:t>et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al. </a:t>
            </a:r>
            <a:r>
              <a:rPr sz="1050" i="1" spc="-10" dirty="0">
                <a:solidFill>
                  <a:srgbClr val="1D1C1C"/>
                </a:solidFill>
                <a:latin typeface="Calibri"/>
                <a:cs typeface="Calibri"/>
              </a:rPr>
              <a:t>Am </a:t>
            </a:r>
            <a:r>
              <a:rPr sz="1050" i="1" dirty="0">
                <a:solidFill>
                  <a:srgbClr val="1D1C1C"/>
                </a:solidFill>
                <a:latin typeface="Calibri"/>
                <a:cs typeface="Calibri"/>
              </a:rPr>
              <a:t>J </a:t>
            </a:r>
            <a:r>
              <a:rPr sz="1050" i="1" spc="-25" dirty="0">
                <a:solidFill>
                  <a:srgbClr val="1D1C1C"/>
                </a:solidFill>
                <a:latin typeface="Calibri"/>
                <a:cs typeface="Calibri"/>
              </a:rPr>
              <a:t>Psychiatry.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2019;176:428–38; </a:t>
            </a:r>
            <a:r>
              <a:rPr sz="1050" b="1" spc="-10" dirty="0">
                <a:solidFill>
                  <a:srgbClr val="1D1C1C"/>
                </a:solidFill>
                <a:latin typeface="Calibri"/>
                <a:cs typeface="Calibri"/>
              </a:rPr>
              <a:t>2.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Daly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E, </a:t>
            </a:r>
            <a:r>
              <a:rPr sz="1050" spc="-10" dirty="0">
                <a:solidFill>
                  <a:srgbClr val="1D1C1C"/>
                </a:solidFill>
                <a:latin typeface="Calibri"/>
                <a:cs typeface="Calibri"/>
              </a:rPr>
              <a:t>et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al. </a:t>
            </a:r>
            <a:r>
              <a:rPr sz="1050" i="1" spc="-20" dirty="0">
                <a:solidFill>
                  <a:srgbClr val="1D1C1C"/>
                </a:solidFill>
                <a:latin typeface="Calibri"/>
                <a:cs typeface="Calibri"/>
              </a:rPr>
              <a:t>JAMA </a:t>
            </a:r>
            <a:r>
              <a:rPr sz="1050" i="1" spc="-25" dirty="0">
                <a:solidFill>
                  <a:srgbClr val="1D1C1C"/>
                </a:solidFill>
                <a:latin typeface="Calibri"/>
                <a:cs typeface="Calibri"/>
              </a:rPr>
              <a:t>Psychiatry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.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2019;76:893–903; </a:t>
            </a:r>
            <a:r>
              <a:rPr sz="1050" b="1" spc="-10" dirty="0">
                <a:solidFill>
                  <a:srgbClr val="1D1C1C"/>
                </a:solidFill>
                <a:latin typeface="Calibri"/>
                <a:cs typeface="Calibri"/>
              </a:rPr>
              <a:t>3. 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Rezumatul </a:t>
            </a:r>
            <a:r>
              <a:rPr sz="1050" spc="-30" dirty="0">
                <a:solidFill>
                  <a:srgbClr val="1D1C1C"/>
                </a:solidFill>
                <a:latin typeface="Calibri"/>
                <a:cs typeface="Calibri"/>
              </a:rPr>
              <a:t>caracteristicilor </a:t>
            </a:r>
            <a:r>
              <a:rPr sz="1050" spc="-25" dirty="0" err="1">
                <a:solidFill>
                  <a:srgbClr val="1D1C1C"/>
                </a:solidFill>
                <a:latin typeface="Calibri"/>
                <a:cs typeface="Calibri"/>
              </a:rPr>
              <a:t>produsului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lang="ro-RO" sz="1050" spc="-25" dirty="0">
                <a:solidFill>
                  <a:srgbClr val="1D1C1C"/>
                </a:solidFill>
                <a:latin typeface="Calibri"/>
                <a:cs typeface="Calibri"/>
              </a:rPr>
              <a:t>Esketamină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, ultima versiune revizuită; </a:t>
            </a:r>
            <a:r>
              <a:rPr sz="1050" b="1" spc="-10" dirty="0">
                <a:solidFill>
                  <a:srgbClr val="1D1C1C"/>
                </a:solidFill>
                <a:latin typeface="Calibri"/>
                <a:cs typeface="Calibri"/>
              </a:rPr>
              <a:t>4.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Wajs </a:t>
            </a:r>
            <a:r>
              <a:rPr sz="1050" spc="-15" dirty="0">
                <a:solidFill>
                  <a:srgbClr val="1D1C1C"/>
                </a:solidFill>
                <a:latin typeface="Calibri"/>
                <a:cs typeface="Calibri"/>
              </a:rPr>
              <a:t>E, </a:t>
            </a:r>
            <a:r>
              <a:rPr sz="1050" spc="-10" dirty="0">
                <a:solidFill>
                  <a:srgbClr val="1D1C1C"/>
                </a:solidFill>
                <a:latin typeface="Calibri"/>
                <a:cs typeface="Calibri"/>
              </a:rPr>
              <a:t>et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al. </a:t>
            </a:r>
            <a:r>
              <a:rPr sz="1050" i="1" dirty="0">
                <a:solidFill>
                  <a:srgbClr val="1D1C1C"/>
                </a:solidFill>
                <a:latin typeface="Calibri"/>
                <a:cs typeface="Calibri"/>
              </a:rPr>
              <a:t>J </a:t>
            </a:r>
            <a:r>
              <a:rPr sz="1050" i="1" spc="-20" dirty="0">
                <a:solidFill>
                  <a:srgbClr val="1D1C1C"/>
                </a:solidFill>
                <a:latin typeface="Calibri"/>
                <a:cs typeface="Calibri"/>
              </a:rPr>
              <a:t>Clin </a:t>
            </a:r>
            <a:r>
              <a:rPr sz="1050" i="1" spc="-25" dirty="0">
                <a:solidFill>
                  <a:srgbClr val="1D1C1C"/>
                </a:solidFill>
                <a:latin typeface="Calibri"/>
                <a:cs typeface="Calibri"/>
              </a:rPr>
              <a:t>Psychiatry</a:t>
            </a:r>
            <a:r>
              <a:rPr sz="1050" spc="-25" dirty="0">
                <a:solidFill>
                  <a:srgbClr val="1D1C1C"/>
                </a:solidFill>
                <a:latin typeface="Calibri"/>
                <a:cs typeface="Calibri"/>
              </a:rPr>
              <a:t>.  </a:t>
            </a:r>
            <a:r>
              <a:rPr sz="1050" spc="-20" dirty="0">
                <a:solidFill>
                  <a:srgbClr val="1D1C1C"/>
                </a:solidFill>
                <a:latin typeface="Calibri"/>
                <a:cs typeface="Calibri"/>
              </a:rPr>
              <a:t>2020;81(3):19m12891.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6148" y="1545011"/>
            <a:ext cx="11028680" cy="612347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8100" marR="30480" indent="-635">
              <a:lnSpc>
                <a:spcPts val="2160"/>
              </a:lnSpc>
              <a:spcBef>
                <a:spcPts val="375"/>
              </a:spcBef>
            </a:pPr>
            <a:r>
              <a:rPr sz="2000" spc="-40" dirty="0">
                <a:latin typeface="Arial Unicode MS"/>
                <a:cs typeface="Arial Unicode MS"/>
              </a:rPr>
              <a:t>Administrarea</a:t>
            </a:r>
            <a:r>
              <a:rPr sz="2000" spc="-120" dirty="0">
                <a:latin typeface="Arial Unicode MS"/>
                <a:cs typeface="Arial Unicode MS"/>
              </a:rPr>
              <a:t> </a:t>
            </a:r>
            <a:r>
              <a:rPr sz="2000" spc="-25" dirty="0">
                <a:latin typeface="Arial Unicode MS"/>
                <a:cs typeface="Arial Unicode MS"/>
              </a:rPr>
              <a:t>în</a:t>
            </a:r>
            <a:r>
              <a:rPr sz="2000" spc="-85" dirty="0">
                <a:latin typeface="Arial Unicode MS"/>
                <a:cs typeface="Arial Unicode MS"/>
              </a:rPr>
              <a:t> </a:t>
            </a:r>
            <a:r>
              <a:rPr sz="2000" spc="-25" dirty="0">
                <a:latin typeface="Arial Unicode MS"/>
                <a:cs typeface="Arial Unicode MS"/>
              </a:rPr>
              <a:t>doze</a:t>
            </a:r>
            <a:r>
              <a:rPr sz="2000" spc="-120" dirty="0">
                <a:latin typeface="Arial Unicode MS"/>
                <a:cs typeface="Arial Unicode MS"/>
              </a:rPr>
              <a:t> </a:t>
            </a:r>
            <a:r>
              <a:rPr sz="2000" spc="-35" dirty="0">
                <a:latin typeface="Arial Unicode MS"/>
                <a:cs typeface="Arial Unicode MS"/>
              </a:rPr>
              <a:t>flexibile</a:t>
            </a:r>
            <a:r>
              <a:rPr sz="2000" spc="-110" dirty="0">
                <a:latin typeface="Arial Unicode MS"/>
                <a:cs typeface="Arial Unicode MS"/>
              </a:rPr>
              <a:t> </a:t>
            </a:r>
            <a:r>
              <a:rPr sz="2000" dirty="0">
                <a:latin typeface="Arial Unicode MS"/>
                <a:cs typeface="Arial Unicode MS"/>
              </a:rPr>
              <a:t>a</a:t>
            </a:r>
            <a:r>
              <a:rPr sz="2000" spc="-80" dirty="0">
                <a:latin typeface="Arial Unicode MS"/>
                <a:cs typeface="Arial Unicode MS"/>
              </a:rPr>
              <a:t> </a:t>
            </a:r>
            <a:r>
              <a:rPr lang="ro-RO" sz="2000" b="1" spc="-30" dirty="0">
                <a:latin typeface="Arial Unicode MS"/>
                <a:cs typeface="Arial Unicode MS"/>
              </a:rPr>
              <a:t>Esketamină</a:t>
            </a:r>
            <a:r>
              <a:rPr sz="1950" b="1" spc="150" baseline="25641" dirty="0">
                <a:latin typeface="Arial Unicode MS"/>
                <a:cs typeface="Arial Unicode MS"/>
              </a:rPr>
              <a:t> </a:t>
            </a:r>
            <a:r>
              <a:rPr sz="2000" b="1" spc="-30" dirty="0">
                <a:latin typeface="Arial Unicode MS"/>
                <a:cs typeface="Arial Unicode MS"/>
              </a:rPr>
              <a:t>spray</a:t>
            </a:r>
            <a:r>
              <a:rPr sz="2000" b="1" spc="-105" dirty="0">
                <a:latin typeface="Arial Unicode MS"/>
                <a:cs typeface="Arial Unicode MS"/>
              </a:rPr>
              <a:t> </a:t>
            </a:r>
            <a:r>
              <a:rPr sz="2000" b="1" spc="-30" dirty="0">
                <a:latin typeface="Arial Unicode MS"/>
                <a:cs typeface="Arial Unicode MS"/>
              </a:rPr>
              <a:t>nazal</a:t>
            </a:r>
            <a:r>
              <a:rPr sz="2000" b="1" spc="-110" dirty="0">
                <a:latin typeface="Arial Unicode MS"/>
                <a:cs typeface="Arial Unicode MS"/>
              </a:rPr>
              <a:t> </a:t>
            </a:r>
            <a:r>
              <a:rPr sz="2000" b="1" dirty="0">
                <a:latin typeface="Arial Unicode MS"/>
                <a:cs typeface="Arial Unicode MS"/>
              </a:rPr>
              <a:t>+</a:t>
            </a:r>
            <a:r>
              <a:rPr sz="2000" b="1" spc="-65" dirty="0">
                <a:latin typeface="Arial Unicode MS"/>
                <a:cs typeface="Arial Unicode MS"/>
              </a:rPr>
              <a:t> </a:t>
            </a:r>
            <a:r>
              <a:rPr sz="2000" b="1" spc="-30" dirty="0">
                <a:latin typeface="Arial Unicode MS"/>
                <a:cs typeface="Arial Unicode MS"/>
              </a:rPr>
              <a:t>SSRI/SNRI</a:t>
            </a:r>
            <a:r>
              <a:rPr sz="2000" b="1" spc="-90" dirty="0">
                <a:latin typeface="Arial Unicode MS"/>
                <a:cs typeface="Arial Unicode MS"/>
              </a:rPr>
              <a:t> </a:t>
            </a:r>
            <a:r>
              <a:rPr sz="2000" spc="-40" dirty="0">
                <a:latin typeface="Arial Unicode MS"/>
                <a:cs typeface="Arial Unicode MS"/>
              </a:rPr>
              <a:t>comparativ</a:t>
            </a:r>
            <a:r>
              <a:rPr sz="2000" spc="-125" dirty="0">
                <a:latin typeface="Arial Unicode MS"/>
                <a:cs typeface="Arial Unicode MS"/>
              </a:rPr>
              <a:t> </a:t>
            </a:r>
            <a:r>
              <a:rPr sz="2000" spc="-20" dirty="0">
                <a:latin typeface="Arial Unicode MS"/>
                <a:cs typeface="Arial Unicode MS"/>
              </a:rPr>
              <a:t>cu</a:t>
            </a:r>
            <a:r>
              <a:rPr sz="2000" spc="-95" dirty="0">
                <a:latin typeface="Arial Unicode MS"/>
                <a:cs typeface="Arial Unicode MS"/>
              </a:rPr>
              <a:t> </a:t>
            </a:r>
            <a:r>
              <a:rPr sz="2000" spc="-30" dirty="0">
                <a:latin typeface="Arial Unicode MS"/>
                <a:cs typeface="Arial Unicode MS"/>
              </a:rPr>
              <a:t>placebo</a:t>
            </a:r>
            <a:r>
              <a:rPr sz="2000" spc="-114" dirty="0">
                <a:latin typeface="Arial Unicode MS"/>
                <a:cs typeface="Arial Unicode MS"/>
              </a:rPr>
              <a:t> </a:t>
            </a:r>
            <a:r>
              <a:rPr sz="2000" spc="-30" dirty="0">
                <a:latin typeface="Arial Unicode MS"/>
                <a:cs typeface="Arial Unicode MS"/>
              </a:rPr>
              <a:t>spray  nazal</a:t>
            </a:r>
            <a:r>
              <a:rPr sz="2000" spc="-114" dirty="0">
                <a:latin typeface="Arial Unicode MS"/>
                <a:cs typeface="Arial Unicode MS"/>
              </a:rPr>
              <a:t> </a:t>
            </a:r>
            <a:r>
              <a:rPr sz="2000" dirty="0">
                <a:latin typeface="Arial Unicode MS"/>
                <a:cs typeface="Arial Unicode MS"/>
              </a:rPr>
              <a:t>+</a:t>
            </a:r>
            <a:r>
              <a:rPr sz="2000" spc="-95" dirty="0">
                <a:latin typeface="Arial Unicode MS"/>
                <a:cs typeface="Arial Unicode MS"/>
              </a:rPr>
              <a:t> </a:t>
            </a:r>
            <a:r>
              <a:rPr sz="2000" spc="-35" dirty="0">
                <a:latin typeface="Arial Unicode MS"/>
                <a:cs typeface="Arial Unicode MS"/>
              </a:rPr>
              <a:t>SSRI/SNRI</a:t>
            </a:r>
            <a:r>
              <a:rPr sz="2000" spc="-114" dirty="0">
                <a:latin typeface="Arial Unicode MS"/>
                <a:cs typeface="Arial Unicode MS"/>
              </a:rPr>
              <a:t> </a:t>
            </a:r>
            <a:r>
              <a:rPr sz="2000" spc="-20" dirty="0">
                <a:latin typeface="Arial Unicode MS"/>
                <a:cs typeface="Arial Unicode MS"/>
              </a:rPr>
              <a:t>la</a:t>
            </a:r>
            <a:r>
              <a:rPr sz="2000" spc="-90" dirty="0">
                <a:latin typeface="Arial Unicode MS"/>
                <a:cs typeface="Arial Unicode MS"/>
              </a:rPr>
              <a:t> </a:t>
            </a:r>
            <a:r>
              <a:rPr sz="2000" spc="-35" dirty="0">
                <a:latin typeface="Arial Unicode MS"/>
                <a:cs typeface="Arial Unicode MS"/>
              </a:rPr>
              <a:t>pacienţii</a:t>
            </a:r>
            <a:r>
              <a:rPr sz="2000" spc="-110" dirty="0">
                <a:latin typeface="Arial Unicode MS"/>
                <a:cs typeface="Arial Unicode MS"/>
              </a:rPr>
              <a:t> </a:t>
            </a:r>
            <a:r>
              <a:rPr sz="2000" spc="-35" dirty="0">
                <a:latin typeface="Arial Unicode MS"/>
                <a:cs typeface="Arial Unicode MS"/>
              </a:rPr>
              <a:t>adulţi</a:t>
            </a:r>
            <a:r>
              <a:rPr sz="2000" spc="-114" dirty="0">
                <a:latin typeface="Arial Unicode MS"/>
                <a:cs typeface="Arial Unicode MS"/>
              </a:rPr>
              <a:t> </a:t>
            </a:r>
            <a:r>
              <a:rPr sz="2000" spc="-20" dirty="0">
                <a:latin typeface="Arial Unicode MS"/>
                <a:cs typeface="Arial Unicode MS"/>
              </a:rPr>
              <a:t>cu</a:t>
            </a:r>
            <a:r>
              <a:rPr sz="2000" spc="-100" dirty="0">
                <a:latin typeface="Arial Unicode MS"/>
                <a:cs typeface="Arial Unicode MS"/>
              </a:rPr>
              <a:t> </a:t>
            </a:r>
            <a:r>
              <a:rPr sz="2000" spc="-25" dirty="0">
                <a:latin typeface="Arial Unicode MS"/>
                <a:cs typeface="Arial Unicode MS"/>
              </a:rPr>
              <a:t>TDM</a:t>
            </a:r>
            <a:r>
              <a:rPr sz="2000" spc="-100" dirty="0">
                <a:latin typeface="Arial Unicode MS"/>
                <a:cs typeface="Arial Unicode MS"/>
              </a:rPr>
              <a:t> </a:t>
            </a:r>
            <a:r>
              <a:rPr sz="2000" spc="-40" dirty="0">
                <a:latin typeface="Arial Unicode MS"/>
                <a:cs typeface="Arial Unicode MS"/>
              </a:rPr>
              <a:t>rezistentă</a:t>
            </a:r>
            <a:r>
              <a:rPr sz="2000" spc="-125" dirty="0">
                <a:latin typeface="Arial Unicode MS"/>
                <a:cs typeface="Arial Unicode MS"/>
              </a:rPr>
              <a:t> </a:t>
            </a:r>
            <a:r>
              <a:rPr sz="2000" spc="-20" dirty="0">
                <a:latin typeface="Arial Unicode MS"/>
                <a:cs typeface="Arial Unicode MS"/>
              </a:rPr>
              <a:t>la</a:t>
            </a:r>
            <a:r>
              <a:rPr sz="2000" spc="-85" dirty="0">
                <a:latin typeface="Arial Unicode MS"/>
                <a:cs typeface="Arial Unicode MS"/>
              </a:rPr>
              <a:t> </a:t>
            </a:r>
            <a:r>
              <a:rPr sz="2000" spc="-35" dirty="0">
                <a:latin typeface="Arial Unicode MS"/>
                <a:cs typeface="Arial Unicode MS"/>
              </a:rPr>
              <a:t>tratament</a:t>
            </a:r>
            <a:r>
              <a:rPr sz="2000" spc="-130" dirty="0">
                <a:latin typeface="Arial Unicode MS"/>
                <a:cs typeface="Arial Unicode MS"/>
              </a:rPr>
              <a:t> </a:t>
            </a:r>
            <a:r>
              <a:rPr sz="2000" spc="-25" dirty="0">
                <a:latin typeface="Arial Unicode MS"/>
                <a:cs typeface="Arial Unicode MS"/>
              </a:rPr>
              <a:t>(&lt;65</a:t>
            </a:r>
            <a:r>
              <a:rPr sz="2000" spc="-130" dirty="0">
                <a:latin typeface="Arial Unicode MS"/>
                <a:cs typeface="Arial Unicode MS"/>
              </a:rPr>
              <a:t> </a:t>
            </a:r>
            <a:r>
              <a:rPr sz="2000" spc="-20" dirty="0">
                <a:latin typeface="Arial Unicode MS"/>
                <a:cs typeface="Arial Unicode MS"/>
              </a:rPr>
              <a:t>de</a:t>
            </a:r>
            <a:r>
              <a:rPr sz="2000" spc="-90" dirty="0">
                <a:latin typeface="Arial Unicode MS"/>
                <a:cs typeface="Arial Unicode MS"/>
              </a:rPr>
              <a:t> </a:t>
            </a:r>
            <a:r>
              <a:rPr sz="2000" spc="-30" dirty="0">
                <a:latin typeface="Arial Unicode MS"/>
                <a:cs typeface="Arial Unicode MS"/>
              </a:rPr>
              <a:t>ani)</a:t>
            </a:r>
            <a:r>
              <a:rPr sz="2000" spc="-110" dirty="0">
                <a:latin typeface="Arial Unicode MS"/>
                <a:cs typeface="Arial Unicode MS"/>
              </a:rPr>
              <a:t> </a:t>
            </a:r>
            <a:r>
              <a:rPr sz="2000" spc="-35" dirty="0">
                <a:latin typeface="Arial Unicode MS"/>
                <a:cs typeface="Arial Unicode MS"/>
              </a:rPr>
              <a:t>oferă:</a:t>
            </a:r>
            <a:endParaRPr sz="2000" dirty="0">
              <a:latin typeface="Arial Unicode MS"/>
              <a:cs typeface="Arial Unicode M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07491" y="2282951"/>
            <a:ext cx="539750" cy="539750"/>
            <a:chOff x="507491" y="2282951"/>
            <a:chExt cx="539750" cy="539750"/>
          </a:xfrm>
        </p:grpSpPr>
        <p:sp>
          <p:nvSpPr>
            <p:cNvPr id="7" name="object 7"/>
            <p:cNvSpPr/>
            <p:nvPr/>
          </p:nvSpPr>
          <p:spPr>
            <a:xfrm>
              <a:off x="507491" y="2282951"/>
              <a:ext cx="539750" cy="539750"/>
            </a:xfrm>
            <a:custGeom>
              <a:avLst/>
              <a:gdLst/>
              <a:ahLst/>
              <a:cxnLst/>
              <a:rect l="l" t="t" r="r" b="b"/>
              <a:pathLst>
                <a:path w="539750" h="539750">
                  <a:moveTo>
                    <a:pt x="269748" y="0"/>
                  </a:moveTo>
                  <a:lnTo>
                    <a:pt x="221258" y="4345"/>
                  </a:lnTo>
                  <a:lnTo>
                    <a:pt x="175621" y="16875"/>
                  </a:lnTo>
                  <a:lnTo>
                    <a:pt x="133598" y="36827"/>
                  </a:lnTo>
                  <a:lnTo>
                    <a:pt x="95950" y="63439"/>
                  </a:lnTo>
                  <a:lnTo>
                    <a:pt x="63439" y="95950"/>
                  </a:lnTo>
                  <a:lnTo>
                    <a:pt x="36827" y="133598"/>
                  </a:lnTo>
                  <a:lnTo>
                    <a:pt x="16875" y="175621"/>
                  </a:lnTo>
                  <a:lnTo>
                    <a:pt x="4345" y="221258"/>
                  </a:lnTo>
                  <a:lnTo>
                    <a:pt x="0" y="269748"/>
                  </a:lnTo>
                  <a:lnTo>
                    <a:pt x="4345" y="318233"/>
                  </a:lnTo>
                  <a:lnTo>
                    <a:pt x="16875" y="363869"/>
                  </a:lnTo>
                  <a:lnTo>
                    <a:pt x="36827" y="405892"/>
                  </a:lnTo>
                  <a:lnTo>
                    <a:pt x="63439" y="443540"/>
                  </a:lnTo>
                  <a:lnTo>
                    <a:pt x="95950" y="476052"/>
                  </a:lnTo>
                  <a:lnTo>
                    <a:pt x="133598" y="502666"/>
                  </a:lnTo>
                  <a:lnTo>
                    <a:pt x="175621" y="522619"/>
                  </a:lnTo>
                  <a:lnTo>
                    <a:pt x="221258" y="535149"/>
                  </a:lnTo>
                  <a:lnTo>
                    <a:pt x="269748" y="539496"/>
                  </a:lnTo>
                  <a:lnTo>
                    <a:pt x="318237" y="535149"/>
                  </a:lnTo>
                  <a:lnTo>
                    <a:pt x="363874" y="522619"/>
                  </a:lnTo>
                  <a:lnTo>
                    <a:pt x="405897" y="502666"/>
                  </a:lnTo>
                  <a:lnTo>
                    <a:pt x="443545" y="476052"/>
                  </a:lnTo>
                  <a:lnTo>
                    <a:pt x="476056" y="443540"/>
                  </a:lnTo>
                  <a:lnTo>
                    <a:pt x="502668" y="405892"/>
                  </a:lnTo>
                  <a:lnTo>
                    <a:pt x="522620" y="363869"/>
                  </a:lnTo>
                  <a:lnTo>
                    <a:pt x="535150" y="318233"/>
                  </a:lnTo>
                  <a:lnTo>
                    <a:pt x="539496" y="269748"/>
                  </a:lnTo>
                  <a:lnTo>
                    <a:pt x="535150" y="221258"/>
                  </a:lnTo>
                  <a:lnTo>
                    <a:pt x="522620" y="175621"/>
                  </a:lnTo>
                  <a:lnTo>
                    <a:pt x="502668" y="133598"/>
                  </a:lnTo>
                  <a:lnTo>
                    <a:pt x="476056" y="95950"/>
                  </a:lnTo>
                  <a:lnTo>
                    <a:pt x="443545" y="63439"/>
                  </a:lnTo>
                  <a:lnTo>
                    <a:pt x="405897" y="36827"/>
                  </a:lnTo>
                  <a:lnTo>
                    <a:pt x="363874" y="16875"/>
                  </a:lnTo>
                  <a:lnTo>
                    <a:pt x="318237" y="4345"/>
                  </a:lnTo>
                  <a:lnTo>
                    <a:pt x="269748" y="0"/>
                  </a:lnTo>
                  <a:close/>
                </a:path>
              </a:pathLst>
            </a:custGeom>
            <a:solidFill>
              <a:srgbClr val="F16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87330" y="2459742"/>
              <a:ext cx="181584" cy="1870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720422" y="2517872"/>
            <a:ext cx="11430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b="1" spc="-10" dirty="0">
                <a:solidFill>
                  <a:srgbClr val="F16F20"/>
                </a:solidFill>
                <a:latin typeface="Calibri"/>
                <a:cs typeface="Calibri"/>
              </a:rPr>
              <a:t>28</a:t>
            </a:r>
            <a:endParaRPr sz="7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507491" y="2366772"/>
            <a:ext cx="548640" cy="2828925"/>
            <a:chOff x="507491" y="2366772"/>
            <a:chExt cx="548640" cy="2828925"/>
          </a:xfrm>
        </p:grpSpPr>
        <p:sp>
          <p:nvSpPr>
            <p:cNvPr id="11" name="object 11"/>
            <p:cNvSpPr/>
            <p:nvPr/>
          </p:nvSpPr>
          <p:spPr>
            <a:xfrm>
              <a:off x="597407" y="2372868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4">
                  <a:moveTo>
                    <a:pt x="0" y="179832"/>
                  </a:moveTo>
                  <a:lnTo>
                    <a:pt x="6424" y="132027"/>
                  </a:lnTo>
                  <a:lnTo>
                    <a:pt x="24553" y="89069"/>
                  </a:lnTo>
                  <a:lnTo>
                    <a:pt x="52673" y="52673"/>
                  </a:lnTo>
                  <a:lnTo>
                    <a:pt x="89069" y="24553"/>
                  </a:lnTo>
                  <a:lnTo>
                    <a:pt x="132027" y="6424"/>
                  </a:lnTo>
                  <a:lnTo>
                    <a:pt x="179832" y="0"/>
                  </a:lnTo>
                  <a:lnTo>
                    <a:pt x="227636" y="6424"/>
                  </a:lnTo>
                  <a:lnTo>
                    <a:pt x="270594" y="24553"/>
                  </a:lnTo>
                  <a:lnTo>
                    <a:pt x="306990" y="52673"/>
                  </a:lnTo>
                  <a:lnTo>
                    <a:pt x="335110" y="89069"/>
                  </a:lnTo>
                  <a:lnTo>
                    <a:pt x="353239" y="132027"/>
                  </a:lnTo>
                  <a:lnTo>
                    <a:pt x="359664" y="179832"/>
                  </a:lnTo>
                  <a:lnTo>
                    <a:pt x="353239" y="227636"/>
                  </a:lnTo>
                  <a:lnTo>
                    <a:pt x="335110" y="270594"/>
                  </a:lnTo>
                  <a:lnTo>
                    <a:pt x="306990" y="306990"/>
                  </a:lnTo>
                  <a:lnTo>
                    <a:pt x="270594" y="335110"/>
                  </a:lnTo>
                  <a:lnTo>
                    <a:pt x="227636" y="353239"/>
                  </a:lnTo>
                  <a:lnTo>
                    <a:pt x="179832" y="359664"/>
                  </a:lnTo>
                  <a:lnTo>
                    <a:pt x="132027" y="353239"/>
                  </a:lnTo>
                  <a:lnTo>
                    <a:pt x="89069" y="335110"/>
                  </a:lnTo>
                  <a:lnTo>
                    <a:pt x="52673" y="306990"/>
                  </a:lnTo>
                  <a:lnTo>
                    <a:pt x="24553" y="270594"/>
                  </a:lnTo>
                  <a:lnTo>
                    <a:pt x="6424" y="227636"/>
                  </a:lnTo>
                  <a:lnTo>
                    <a:pt x="0" y="179832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07491" y="3361944"/>
              <a:ext cx="539750" cy="539750"/>
            </a:xfrm>
            <a:custGeom>
              <a:avLst/>
              <a:gdLst/>
              <a:ahLst/>
              <a:cxnLst/>
              <a:rect l="l" t="t" r="r" b="b"/>
              <a:pathLst>
                <a:path w="539750" h="539750">
                  <a:moveTo>
                    <a:pt x="269748" y="0"/>
                  </a:moveTo>
                  <a:lnTo>
                    <a:pt x="221258" y="4345"/>
                  </a:lnTo>
                  <a:lnTo>
                    <a:pt x="175621" y="16875"/>
                  </a:lnTo>
                  <a:lnTo>
                    <a:pt x="133598" y="36827"/>
                  </a:lnTo>
                  <a:lnTo>
                    <a:pt x="95950" y="63439"/>
                  </a:lnTo>
                  <a:lnTo>
                    <a:pt x="63439" y="95950"/>
                  </a:lnTo>
                  <a:lnTo>
                    <a:pt x="36827" y="133598"/>
                  </a:lnTo>
                  <a:lnTo>
                    <a:pt x="16875" y="175621"/>
                  </a:lnTo>
                  <a:lnTo>
                    <a:pt x="4345" y="221258"/>
                  </a:lnTo>
                  <a:lnTo>
                    <a:pt x="0" y="269747"/>
                  </a:lnTo>
                  <a:lnTo>
                    <a:pt x="4345" y="318237"/>
                  </a:lnTo>
                  <a:lnTo>
                    <a:pt x="16875" y="363874"/>
                  </a:lnTo>
                  <a:lnTo>
                    <a:pt x="36827" y="405897"/>
                  </a:lnTo>
                  <a:lnTo>
                    <a:pt x="63439" y="443545"/>
                  </a:lnTo>
                  <a:lnTo>
                    <a:pt x="95950" y="476056"/>
                  </a:lnTo>
                  <a:lnTo>
                    <a:pt x="133598" y="502668"/>
                  </a:lnTo>
                  <a:lnTo>
                    <a:pt x="175621" y="522620"/>
                  </a:lnTo>
                  <a:lnTo>
                    <a:pt x="221258" y="535150"/>
                  </a:lnTo>
                  <a:lnTo>
                    <a:pt x="269748" y="539495"/>
                  </a:lnTo>
                  <a:lnTo>
                    <a:pt x="318237" y="535150"/>
                  </a:lnTo>
                  <a:lnTo>
                    <a:pt x="363874" y="522620"/>
                  </a:lnTo>
                  <a:lnTo>
                    <a:pt x="405897" y="502668"/>
                  </a:lnTo>
                  <a:lnTo>
                    <a:pt x="443545" y="476056"/>
                  </a:lnTo>
                  <a:lnTo>
                    <a:pt x="476056" y="443545"/>
                  </a:lnTo>
                  <a:lnTo>
                    <a:pt x="502668" y="405897"/>
                  </a:lnTo>
                  <a:lnTo>
                    <a:pt x="522620" y="363874"/>
                  </a:lnTo>
                  <a:lnTo>
                    <a:pt x="535150" y="318237"/>
                  </a:lnTo>
                  <a:lnTo>
                    <a:pt x="539496" y="269747"/>
                  </a:lnTo>
                  <a:lnTo>
                    <a:pt x="535150" y="221258"/>
                  </a:lnTo>
                  <a:lnTo>
                    <a:pt x="522620" y="175621"/>
                  </a:lnTo>
                  <a:lnTo>
                    <a:pt x="502668" y="133598"/>
                  </a:lnTo>
                  <a:lnTo>
                    <a:pt x="476056" y="95950"/>
                  </a:lnTo>
                  <a:lnTo>
                    <a:pt x="443545" y="63439"/>
                  </a:lnTo>
                  <a:lnTo>
                    <a:pt x="405897" y="36827"/>
                  </a:lnTo>
                  <a:lnTo>
                    <a:pt x="363874" y="16875"/>
                  </a:lnTo>
                  <a:lnTo>
                    <a:pt x="318237" y="4345"/>
                  </a:lnTo>
                  <a:lnTo>
                    <a:pt x="269748" y="0"/>
                  </a:lnTo>
                  <a:close/>
                </a:path>
              </a:pathLst>
            </a:custGeom>
            <a:solidFill>
              <a:srgbClr val="F16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97407" y="3451860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5">
                  <a:moveTo>
                    <a:pt x="0" y="179831"/>
                  </a:moveTo>
                  <a:lnTo>
                    <a:pt x="6424" y="132027"/>
                  </a:lnTo>
                  <a:lnTo>
                    <a:pt x="24553" y="89069"/>
                  </a:lnTo>
                  <a:lnTo>
                    <a:pt x="52673" y="52673"/>
                  </a:lnTo>
                  <a:lnTo>
                    <a:pt x="89069" y="24553"/>
                  </a:lnTo>
                  <a:lnTo>
                    <a:pt x="132027" y="6424"/>
                  </a:lnTo>
                  <a:lnTo>
                    <a:pt x="179832" y="0"/>
                  </a:lnTo>
                  <a:lnTo>
                    <a:pt x="227636" y="6424"/>
                  </a:lnTo>
                  <a:lnTo>
                    <a:pt x="270594" y="24553"/>
                  </a:lnTo>
                  <a:lnTo>
                    <a:pt x="306990" y="52673"/>
                  </a:lnTo>
                  <a:lnTo>
                    <a:pt x="335110" y="89069"/>
                  </a:lnTo>
                  <a:lnTo>
                    <a:pt x="353239" y="132027"/>
                  </a:lnTo>
                  <a:lnTo>
                    <a:pt x="359664" y="179831"/>
                  </a:lnTo>
                  <a:lnTo>
                    <a:pt x="353239" y="227636"/>
                  </a:lnTo>
                  <a:lnTo>
                    <a:pt x="335110" y="270594"/>
                  </a:lnTo>
                  <a:lnTo>
                    <a:pt x="306990" y="306990"/>
                  </a:lnTo>
                  <a:lnTo>
                    <a:pt x="270594" y="335110"/>
                  </a:lnTo>
                  <a:lnTo>
                    <a:pt x="227636" y="353239"/>
                  </a:lnTo>
                  <a:lnTo>
                    <a:pt x="179832" y="359663"/>
                  </a:lnTo>
                  <a:lnTo>
                    <a:pt x="132027" y="353239"/>
                  </a:lnTo>
                  <a:lnTo>
                    <a:pt x="89069" y="335110"/>
                  </a:lnTo>
                  <a:lnTo>
                    <a:pt x="52673" y="306990"/>
                  </a:lnTo>
                  <a:lnTo>
                    <a:pt x="24553" y="270594"/>
                  </a:lnTo>
                  <a:lnTo>
                    <a:pt x="6424" y="227636"/>
                  </a:lnTo>
                  <a:lnTo>
                    <a:pt x="0" y="179831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88296" y="3521963"/>
              <a:ext cx="179654" cy="21945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16635" y="4654295"/>
              <a:ext cx="539496" cy="54102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274093" y="2248888"/>
            <a:ext cx="10347960" cy="28162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545">
              <a:lnSpc>
                <a:spcPts val="2355"/>
              </a:lnSpc>
              <a:spcBef>
                <a:spcPts val="105"/>
              </a:spcBef>
            </a:pPr>
            <a:r>
              <a:rPr sz="2000" b="1" spc="-20" dirty="0">
                <a:latin typeface="Arial Unicode MS"/>
                <a:cs typeface="Arial Unicode MS"/>
              </a:rPr>
              <a:t>Superioritate </a:t>
            </a:r>
            <a:r>
              <a:rPr sz="2000" b="1" spc="-10" dirty="0">
                <a:latin typeface="Arial Unicode MS"/>
                <a:cs typeface="Arial Unicode MS"/>
              </a:rPr>
              <a:t>în </a:t>
            </a:r>
            <a:r>
              <a:rPr sz="2000" b="1" spc="-20" dirty="0">
                <a:latin typeface="Arial Unicode MS"/>
                <a:cs typeface="Arial Unicode MS"/>
              </a:rPr>
              <a:t>reducerea simptomelor </a:t>
            </a:r>
            <a:r>
              <a:rPr sz="2000" b="1" spc="-10" dirty="0">
                <a:latin typeface="Arial Unicode MS"/>
                <a:cs typeface="Arial Unicode MS"/>
              </a:rPr>
              <a:t>în ziua</a:t>
            </a:r>
            <a:r>
              <a:rPr sz="2000" b="1" spc="-265" dirty="0">
                <a:latin typeface="Arial Unicode MS"/>
                <a:cs typeface="Arial Unicode MS"/>
              </a:rPr>
              <a:t> </a:t>
            </a:r>
            <a:r>
              <a:rPr sz="2000" b="1" spc="-10" dirty="0">
                <a:latin typeface="Arial Unicode MS"/>
                <a:cs typeface="Arial Unicode MS"/>
              </a:rPr>
              <a:t>28</a:t>
            </a:r>
            <a:r>
              <a:rPr sz="1950" spc="-15" baseline="25641" dirty="0">
                <a:latin typeface="Arial Unicode MS"/>
                <a:cs typeface="Arial Unicode MS"/>
              </a:rPr>
              <a:t>1</a:t>
            </a:r>
            <a:endParaRPr sz="1950" baseline="25641">
              <a:latin typeface="Arial Unicode MS"/>
              <a:cs typeface="Arial Unicode MS"/>
            </a:endParaRPr>
          </a:p>
          <a:p>
            <a:pPr marL="42545">
              <a:lnSpc>
                <a:spcPts val="2115"/>
              </a:lnSpc>
            </a:pPr>
            <a:r>
              <a:rPr sz="1700" spc="-25" dirty="0">
                <a:latin typeface="Arial Unicode MS"/>
                <a:cs typeface="Arial Unicode MS"/>
              </a:rPr>
              <a:t>(criteriu </a:t>
            </a:r>
            <a:r>
              <a:rPr sz="1700" spc="-20" dirty="0">
                <a:latin typeface="Arial Unicode MS"/>
                <a:cs typeface="Arial Unicode MS"/>
              </a:rPr>
              <a:t>final principal,</a:t>
            </a:r>
            <a:r>
              <a:rPr sz="1700" spc="-25" dirty="0">
                <a:latin typeface="Arial Unicode MS"/>
                <a:cs typeface="Arial Unicode MS"/>
              </a:rPr>
              <a:t> </a:t>
            </a:r>
            <a:r>
              <a:rPr sz="1800" i="1" spc="-35" dirty="0">
                <a:latin typeface="Arial Unicode MS"/>
                <a:cs typeface="Arial Unicode MS"/>
              </a:rPr>
              <a:t>p</a:t>
            </a:r>
            <a:r>
              <a:rPr sz="1700" spc="-35" dirty="0">
                <a:latin typeface="Arial Unicode MS"/>
                <a:cs typeface="Arial Unicode MS"/>
              </a:rPr>
              <a:t>=0,02)*</a:t>
            </a:r>
            <a:endParaRPr sz="1700">
              <a:latin typeface="Arial Unicode MS"/>
              <a:cs typeface="Arial Unicode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Arial Unicode MS"/>
              <a:cs typeface="Arial Unicode MS"/>
            </a:endParaRPr>
          </a:p>
          <a:p>
            <a:pPr marL="38100">
              <a:lnSpc>
                <a:spcPct val="100000"/>
              </a:lnSpc>
            </a:pPr>
            <a:r>
              <a:rPr sz="2000" b="1" spc="-20" dirty="0">
                <a:latin typeface="Arial Unicode MS"/>
                <a:cs typeface="Arial Unicode MS"/>
              </a:rPr>
              <a:t>Reducerea riscului </a:t>
            </a:r>
            <a:r>
              <a:rPr sz="2000" b="1" spc="-10" dirty="0">
                <a:latin typeface="Arial Unicode MS"/>
                <a:cs typeface="Arial Unicode MS"/>
              </a:rPr>
              <a:t>de </a:t>
            </a:r>
            <a:r>
              <a:rPr sz="2000" b="1" spc="-20" dirty="0">
                <a:latin typeface="Arial Unicode MS"/>
                <a:cs typeface="Arial Unicode MS"/>
              </a:rPr>
              <a:t>recădere</a:t>
            </a:r>
            <a:r>
              <a:rPr sz="2000" b="1" spc="-220" dirty="0">
                <a:latin typeface="Arial Unicode MS"/>
                <a:cs typeface="Arial Unicode MS"/>
              </a:rPr>
              <a:t> </a:t>
            </a:r>
            <a:r>
              <a:rPr sz="2000" spc="-15" dirty="0">
                <a:latin typeface="Arial Unicode MS"/>
                <a:cs typeface="Arial Unicode MS"/>
              </a:rPr>
              <a:t>cu:</a:t>
            </a:r>
            <a:r>
              <a:rPr sz="1950" spc="-22" baseline="25641" dirty="0">
                <a:latin typeface="Arial Unicode MS"/>
                <a:cs typeface="Arial Unicode MS"/>
              </a:rPr>
              <a:t>2</a:t>
            </a:r>
            <a:r>
              <a:rPr sz="2000" spc="-15" dirty="0">
                <a:latin typeface="Arial Unicode MS"/>
                <a:cs typeface="Arial Unicode MS"/>
              </a:rPr>
              <a:t>†</a:t>
            </a:r>
            <a:endParaRPr sz="2000">
              <a:latin typeface="Arial Unicode MS"/>
              <a:cs typeface="Arial Unicode MS"/>
            </a:endParaRPr>
          </a:p>
          <a:p>
            <a:pPr marL="217804" marR="1583690" indent="-180340">
              <a:lnSpc>
                <a:spcPts val="2110"/>
              </a:lnSpc>
              <a:spcBef>
                <a:spcPts val="310"/>
              </a:spcBef>
              <a:buClr>
                <a:srgbClr val="FCA606"/>
              </a:buClr>
              <a:buFont typeface="Arial"/>
              <a:buChar char="•"/>
              <a:tabLst>
                <a:tab pos="218440" algn="l"/>
              </a:tabLst>
            </a:pPr>
            <a:r>
              <a:rPr sz="2000" b="1" spc="-10" dirty="0">
                <a:latin typeface="Arial Unicode MS"/>
                <a:cs typeface="Arial Unicode MS"/>
              </a:rPr>
              <a:t>51% la </a:t>
            </a:r>
            <a:r>
              <a:rPr sz="2000" b="1" spc="-20" dirty="0">
                <a:latin typeface="Arial Unicode MS"/>
                <a:cs typeface="Arial Unicode MS"/>
              </a:rPr>
              <a:t>pacienţii </a:t>
            </a:r>
            <a:r>
              <a:rPr sz="2000" b="1" spc="-5" dirty="0">
                <a:latin typeface="Arial Unicode MS"/>
                <a:cs typeface="Arial Unicode MS"/>
              </a:rPr>
              <a:t>cu </a:t>
            </a:r>
            <a:r>
              <a:rPr sz="2000" b="1" spc="-20" dirty="0">
                <a:latin typeface="Arial Unicode MS"/>
                <a:cs typeface="Arial Unicode MS"/>
              </a:rPr>
              <a:t>remisiune </a:t>
            </a:r>
            <a:r>
              <a:rPr sz="2000" b="1" spc="-15" dirty="0">
                <a:latin typeface="Arial Unicode MS"/>
                <a:cs typeface="Arial Unicode MS"/>
              </a:rPr>
              <a:t>stabilă </a:t>
            </a:r>
            <a:r>
              <a:rPr sz="1700" dirty="0">
                <a:latin typeface="Arial Unicode MS"/>
                <a:cs typeface="Arial Unicode MS"/>
              </a:rPr>
              <a:t>– </a:t>
            </a:r>
            <a:r>
              <a:rPr sz="1700" spc="-25" dirty="0">
                <a:latin typeface="Arial Unicode MS"/>
                <a:cs typeface="Arial Unicode MS"/>
              </a:rPr>
              <a:t>rate </a:t>
            </a:r>
            <a:r>
              <a:rPr sz="1700" spc="-15" dirty="0">
                <a:latin typeface="Arial Unicode MS"/>
                <a:cs typeface="Arial Unicode MS"/>
              </a:rPr>
              <a:t>de </a:t>
            </a:r>
            <a:r>
              <a:rPr sz="1700" spc="-25" dirty="0">
                <a:latin typeface="Arial Unicode MS"/>
                <a:cs typeface="Arial Unicode MS"/>
              </a:rPr>
              <a:t>recădere: </a:t>
            </a:r>
            <a:r>
              <a:rPr sz="1700" spc="-20" dirty="0">
                <a:latin typeface="Arial Unicode MS"/>
                <a:cs typeface="Arial Unicode MS"/>
              </a:rPr>
              <a:t>26,7% </a:t>
            </a:r>
            <a:r>
              <a:rPr sz="1700" spc="-25" dirty="0">
                <a:latin typeface="Arial Unicode MS"/>
                <a:cs typeface="Arial Unicode MS"/>
              </a:rPr>
              <a:t>comparativ </a:t>
            </a:r>
            <a:r>
              <a:rPr sz="1700" spc="-15" dirty="0">
                <a:latin typeface="Arial Unicode MS"/>
                <a:cs typeface="Arial Unicode MS"/>
              </a:rPr>
              <a:t>cu</a:t>
            </a:r>
            <a:r>
              <a:rPr sz="1700" spc="-210" dirty="0">
                <a:latin typeface="Arial Unicode MS"/>
                <a:cs typeface="Arial Unicode MS"/>
              </a:rPr>
              <a:t> </a:t>
            </a:r>
            <a:r>
              <a:rPr sz="1700" spc="-20" dirty="0">
                <a:latin typeface="Arial Unicode MS"/>
                <a:cs typeface="Arial Unicode MS"/>
              </a:rPr>
              <a:t>45,3%  </a:t>
            </a:r>
            <a:r>
              <a:rPr sz="1700" spc="-25" dirty="0">
                <a:latin typeface="Arial Unicode MS"/>
                <a:cs typeface="Arial Unicode MS"/>
              </a:rPr>
              <a:t>(criteriu </a:t>
            </a:r>
            <a:r>
              <a:rPr sz="1700" spc="-20" dirty="0">
                <a:latin typeface="Arial Unicode MS"/>
                <a:cs typeface="Arial Unicode MS"/>
              </a:rPr>
              <a:t>final principal; HR=0,49, </a:t>
            </a:r>
            <a:r>
              <a:rPr sz="1700" spc="-15" dirty="0">
                <a:latin typeface="Arial Unicode MS"/>
                <a:cs typeface="Arial Unicode MS"/>
              </a:rPr>
              <a:t>95% </a:t>
            </a:r>
            <a:r>
              <a:rPr sz="1700" spc="-25" dirty="0">
                <a:latin typeface="Arial Unicode MS"/>
                <a:cs typeface="Arial Unicode MS"/>
              </a:rPr>
              <a:t>CI=0,29–0,84;</a:t>
            </a:r>
            <a:r>
              <a:rPr sz="1700" spc="-10" dirty="0">
                <a:latin typeface="Arial Unicode MS"/>
                <a:cs typeface="Arial Unicode MS"/>
              </a:rPr>
              <a:t> </a:t>
            </a:r>
            <a:r>
              <a:rPr sz="1800" i="1" spc="-40" dirty="0">
                <a:latin typeface="Arial Unicode MS"/>
                <a:cs typeface="Arial Unicode MS"/>
              </a:rPr>
              <a:t>p=</a:t>
            </a:r>
            <a:r>
              <a:rPr sz="1700" spc="-40" dirty="0">
                <a:latin typeface="Arial Unicode MS"/>
                <a:cs typeface="Arial Unicode MS"/>
              </a:rPr>
              <a:t>0,003)</a:t>
            </a:r>
            <a:endParaRPr sz="1700">
              <a:latin typeface="Arial Unicode MS"/>
              <a:cs typeface="Arial Unicode MS"/>
            </a:endParaRPr>
          </a:p>
          <a:p>
            <a:pPr marL="217804" indent="-180340">
              <a:lnSpc>
                <a:spcPts val="2355"/>
              </a:lnSpc>
              <a:spcBef>
                <a:spcPts val="100"/>
              </a:spcBef>
              <a:buClr>
                <a:srgbClr val="FCA606"/>
              </a:buClr>
              <a:buFont typeface="Arial"/>
              <a:buChar char="•"/>
              <a:tabLst>
                <a:tab pos="218440" algn="l"/>
              </a:tabLst>
            </a:pPr>
            <a:r>
              <a:rPr sz="2000" b="1" spc="-10" dirty="0">
                <a:latin typeface="Arial Unicode MS"/>
                <a:cs typeface="Arial Unicode MS"/>
              </a:rPr>
              <a:t>70% la </a:t>
            </a:r>
            <a:r>
              <a:rPr sz="2000" b="1" spc="-20" dirty="0">
                <a:latin typeface="Arial Unicode MS"/>
                <a:cs typeface="Arial Unicode MS"/>
              </a:rPr>
              <a:t>pacienţii </a:t>
            </a:r>
            <a:r>
              <a:rPr sz="2000" b="1" spc="-5" dirty="0">
                <a:latin typeface="Arial Unicode MS"/>
                <a:cs typeface="Arial Unicode MS"/>
              </a:rPr>
              <a:t>cu </a:t>
            </a:r>
            <a:r>
              <a:rPr sz="2000" b="1" spc="-15" dirty="0">
                <a:latin typeface="Arial Unicode MS"/>
                <a:cs typeface="Arial Unicode MS"/>
              </a:rPr>
              <a:t>răspuns </a:t>
            </a:r>
            <a:r>
              <a:rPr sz="2000" b="1" spc="-20" dirty="0">
                <a:latin typeface="Arial Unicode MS"/>
                <a:cs typeface="Arial Unicode MS"/>
              </a:rPr>
              <a:t>stabil </a:t>
            </a:r>
            <a:r>
              <a:rPr sz="1700" dirty="0">
                <a:latin typeface="Arial Unicode MS"/>
                <a:cs typeface="Arial Unicode MS"/>
              </a:rPr>
              <a:t>– </a:t>
            </a:r>
            <a:r>
              <a:rPr sz="1700" spc="-25" dirty="0">
                <a:latin typeface="Arial Unicode MS"/>
                <a:cs typeface="Arial Unicode MS"/>
              </a:rPr>
              <a:t>rate </a:t>
            </a:r>
            <a:r>
              <a:rPr sz="1700" spc="-15" dirty="0">
                <a:latin typeface="Arial Unicode MS"/>
                <a:cs typeface="Arial Unicode MS"/>
              </a:rPr>
              <a:t>de </a:t>
            </a:r>
            <a:r>
              <a:rPr sz="1700" spc="-25" dirty="0">
                <a:latin typeface="Arial Unicode MS"/>
                <a:cs typeface="Arial Unicode MS"/>
              </a:rPr>
              <a:t>recădere: </a:t>
            </a:r>
            <a:r>
              <a:rPr sz="1700" spc="-20" dirty="0">
                <a:latin typeface="Arial Unicode MS"/>
                <a:cs typeface="Arial Unicode MS"/>
              </a:rPr>
              <a:t>25,8% </a:t>
            </a:r>
            <a:r>
              <a:rPr sz="1700" spc="-25" dirty="0">
                <a:latin typeface="Arial Unicode MS"/>
                <a:cs typeface="Arial Unicode MS"/>
              </a:rPr>
              <a:t>comparativ </a:t>
            </a:r>
            <a:r>
              <a:rPr sz="1700" spc="-15" dirty="0">
                <a:latin typeface="Arial Unicode MS"/>
                <a:cs typeface="Arial Unicode MS"/>
              </a:rPr>
              <a:t>cu</a:t>
            </a:r>
            <a:r>
              <a:rPr sz="1700" spc="-260" dirty="0">
                <a:latin typeface="Arial Unicode MS"/>
                <a:cs typeface="Arial Unicode MS"/>
              </a:rPr>
              <a:t> </a:t>
            </a:r>
            <a:r>
              <a:rPr sz="1700" spc="-20" dirty="0">
                <a:latin typeface="Arial Unicode MS"/>
                <a:cs typeface="Arial Unicode MS"/>
              </a:rPr>
              <a:t>57,6%</a:t>
            </a:r>
            <a:endParaRPr sz="1700">
              <a:latin typeface="Arial Unicode MS"/>
              <a:cs typeface="Arial Unicode MS"/>
            </a:endParaRPr>
          </a:p>
          <a:p>
            <a:pPr marL="217804">
              <a:lnSpc>
                <a:spcPts val="2115"/>
              </a:lnSpc>
            </a:pPr>
            <a:r>
              <a:rPr sz="1700" spc="-25" dirty="0">
                <a:latin typeface="Arial Unicode MS"/>
                <a:cs typeface="Arial Unicode MS"/>
              </a:rPr>
              <a:t>(criteriu </a:t>
            </a:r>
            <a:r>
              <a:rPr sz="1700" spc="-20" dirty="0">
                <a:latin typeface="Arial Unicode MS"/>
                <a:cs typeface="Arial Unicode MS"/>
              </a:rPr>
              <a:t>final </a:t>
            </a:r>
            <a:r>
              <a:rPr sz="1700" spc="-25" dirty="0">
                <a:latin typeface="Arial Unicode MS"/>
                <a:cs typeface="Arial Unicode MS"/>
              </a:rPr>
              <a:t>secundar; </a:t>
            </a:r>
            <a:r>
              <a:rPr sz="1700" spc="-20" dirty="0">
                <a:latin typeface="Arial Unicode MS"/>
                <a:cs typeface="Arial Unicode MS"/>
              </a:rPr>
              <a:t>HR=0,30, </a:t>
            </a:r>
            <a:r>
              <a:rPr sz="1700" spc="-15" dirty="0">
                <a:latin typeface="Arial Unicode MS"/>
                <a:cs typeface="Arial Unicode MS"/>
              </a:rPr>
              <a:t>95% </a:t>
            </a:r>
            <a:r>
              <a:rPr sz="1700" spc="-25" dirty="0">
                <a:latin typeface="Arial Unicode MS"/>
                <a:cs typeface="Arial Unicode MS"/>
              </a:rPr>
              <a:t>CI=0,16–0,55;</a:t>
            </a:r>
            <a:r>
              <a:rPr sz="1700" spc="10" dirty="0">
                <a:latin typeface="Arial Unicode MS"/>
                <a:cs typeface="Arial Unicode MS"/>
              </a:rPr>
              <a:t> </a:t>
            </a:r>
            <a:r>
              <a:rPr sz="1800" i="1" spc="-40" dirty="0">
                <a:latin typeface="Arial Unicode MS"/>
                <a:cs typeface="Arial Unicode MS"/>
              </a:rPr>
              <a:t>p&lt;</a:t>
            </a:r>
            <a:r>
              <a:rPr sz="1700" spc="-40" dirty="0">
                <a:latin typeface="Arial Unicode MS"/>
                <a:cs typeface="Arial Unicode MS"/>
              </a:rPr>
              <a:t>0,001)</a:t>
            </a:r>
            <a:endParaRPr sz="1700">
              <a:latin typeface="Arial Unicode MS"/>
              <a:cs typeface="Arial Unicode MS"/>
            </a:endParaRPr>
          </a:p>
          <a:p>
            <a:pPr marL="38100">
              <a:lnSpc>
                <a:spcPct val="100000"/>
              </a:lnSpc>
              <a:spcBef>
                <a:spcPts val="1385"/>
              </a:spcBef>
            </a:pPr>
            <a:r>
              <a:rPr sz="2000" b="1" spc="-25" dirty="0">
                <a:latin typeface="Arial Unicode MS"/>
                <a:cs typeface="Arial Unicode MS"/>
              </a:rPr>
              <a:t>Profil</a:t>
            </a:r>
            <a:r>
              <a:rPr sz="2000" b="1" spc="-65" dirty="0">
                <a:latin typeface="Arial Unicode MS"/>
                <a:cs typeface="Arial Unicode MS"/>
              </a:rPr>
              <a:t> </a:t>
            </a:r>
            <a:r>
              <a:rPr sz="2000" b="1" spc="-15" dirty="0">
                <a:latin typeface="Arial Unicode MS"/>
                <a:cs typeface="Arial Unicode MS"/>
              </a:rPr>
              <a:t>de</a:t>
            </a:r>
            <a:r>
              <a:rPr sz="2000" b="1" spc="-70" dirty="0">
                <a:latin typeface="Arial Unicode MS"/>
                <a:cs typeface="Arial Unicode MS"/>
              </a:rPr>
              <a:t> </a:t>
            </a:r>
            <a:r>
              <a:rPr sz="2000" b="1" spc="-25" dirty="0">
                <a:latin typeface="Arial Unicode MS"/>
                <a:cs typeface="Arial Unicode MS"/>
              </a:rPr>
              <a:t>siguranţă</a:t>
            </a:r>
            <a:r>
              <a:rPr sz="2000" b="1" spc="-60" dirty="0">
                <a:latin typeface="Arial Unicode MS"/>
                <a:cs typeface="Arial Unicode MS"/>
              </a:rPr>
              <a:t> </a:t>
            </a:r>
            <a:r>
              <a:rPr sz="2000" b="1" spc="-15" dirty="0">
                <a:latin typeface="Arial Unicode MS"/>
                <a:cs typeface="Arial Unicode MS"/>
              </a:rPr>
              <a:t>în</a:t>
            </a:r>
            <a:r>
              <a:rPr sz="2000" b="1" spc="-70" dirty="0">
                <a:latin typeface="Arial Unicode MS"/>
                <a:cs typeface="Arial Unicode MS"/>
              </a:rPr>
              <a:t> </a:t>
            </a:r>
            <a:r>
              <a:rPr sz="2000" b="1" spc="-25" dirty="0">
                <a:latin typeface="Arial Unicode MS"/>
                <a:cs typeface="Arial Unicode MS"/>
              </a:rPr>
              <a:t>general</a:t>
            </a:r>
            <a:r>
              <a:rPr sz="2000" b="1" spc="-75" dirty="0">
                <a:latin typeface="Arial Unicode MS"/>
                <a:cs typeface="Arial Unicode MS"/>
              </a:rPr>
              <a:t> </a:t>
            </a:r>
            <a:r>
              <a:rPr sz="2000" b="1" spc="-20" dirty="0">
                <a:latin typeface="Arial Unicode MS"/>
                <a:cs typeface="Arial Unicode MS"/>
              </a:rPr>
              <a:t>bine</a:t>
            </a:r>
            <a:r>
              <a:rPr sz="2000" b="1" spc="-75" dirty="0">
                <a:latin typeface="Arial Unicode MS"/>
                <a:cs typeface="Arial Unicode MS"/>
              </a:rPr>
              <a:t> </a:t>
            </a:r>
            <a:r>
              <a:rPr sz="2000" b="1" spc="-25" dirty="0">
                <a:latin typeface="Arial Unicode MS"/>
                <a:cs typeface="Arial Unicode MS"/>
              </a:rPr>
              <a:t>tolerat;</a:t>
            </a:r>
            <a:r>
              <a:rPr sz="2000" b="1" spc="-80" dirty="0">
                <a:latin typeface="Arial Unicode MS"/>
                <a:cs typeface="Arial Unicode MS"/>
              </a:rPr>
              <a:t> </a:t>
            </a:r>
            <a:r>
              <a:rPr sz="2000" spc="-35" dirty="0">
                <a:latin typeface="Arial Unicode MS"/>
                <a:cs typeface="Arial Unicode MS"/>
              </a:rPr>
              <a:t>majoritatea</a:t>
            </a:r>
            <a:r>
              <a:rPr sz="2000" spc="-30" dirty="0">
                <a:latin typeface="Arial Unicode MS"/>
                <a:cs typeface="Arial Unicode MS"/>
              </a:rPr>
              <a:t> </a:t>
            </a:r>
            <a:r>
              <a:rPr sz="2000" spc="-35" dirty="0">
                <a:latin typeface="Arial Unicode MS"/>
                <a:cs typeface="Arial Unicode MS"/>
              </a:rPr>
              <a:t>evenimentelor</a:t>
            </a:r>
            <a:r>
              <a:rPr sz="2000" spc="-20" dirty="0">
                <a:latin typeface="Arial Unicode MS"/>
                <a:cs typeface="Arial Unicode MS"/>
              </a:rPr>
              <a:t> </a:t>
            </a:r>
            <a:r>
              <a:rPr sz="2000" spc="-30" dirty="0">
                <a:latin typeface="Arial Unicode MS"/>
                <a:cs typeface="Arial Unicode MS"/>
              </a:rPr>
              <a:t>adverse</a:t>
            </a:r>
            <a:r>
              <a:rPr sz="2000" spc="-60" dirty="0">
                <a:latin typeface="Arial Unicode MS"/>
                <a:cs typeface="Arial Unicode MS"/>
              </a:rPr>
              <a:t> </a:t>
            </a:r>
            <a:r>
              <a:rPr sz="2000" spc="-20" dirty="0">
                <a:latin typeface="Arial Unicode MS"/>
                <a:cs typeface="Arial Unicode MS"/>
              </a:rPr>
              <a:t>au</a:t>
            </a:r>
            <a:r>
              <a:rPr sz="2000" spc="-65" dirty="0">
                <a:latin typeface="Arial Unicode MS"/>
                <a:cs typeface="Arial Unicode MS"/>
              </a:rPr>
              <a:t> </a:t>
            </a:r>
            <a:r>
              <a:rPr sz="2000" spc="-30" dirty="0">
                <a:latin typeface="Arial Unicode MS"/>
                <a:cs typeface="Arial Unicode MS"/>
              </a:rPr>
              <a:t>fost</a:t>
            </a:r>
            <a:r>
              <a:rPr sz="2000" spc="-55" dirty="0">
                <a:latin typeface="Arial Unicode MS"/>
                <a:cs typeface="Arial Unicode MS"/>
              </a:rPr>
              <a:t> </a:t>
            </a:r>
            <a:r>
              <a:rPr sz="2000" spc="-35" dirty="0">
                <a:latin typeface="Arial Unicode MS"/>
                <a:cs typeface="Arial Unicode MS"/>
              </a:rPr>
              <a:t>tranzitorii</a:t>
            </a:r>
            <a:r>
              <a:rPr sz="1950" spc="-52" baseline="25641" dirty="0">
                <a:latin typeface="Arial Unicode MS"/>
                <a:cs typeface="Arial Unicode MS"/>
              </a:rPr>
              <a:t>3</a:t>
            </a:r>
            <a:endParaRPr sz="1950" baseline="25641">
              <a:latin typeface="Arial Unicode MS"/>
              <a:cs typeface="Arial Unicode MS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AFFCEE4-A9D7-8D2C-BF3A-FDF3C2B4A0A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26463"/>
            <a:ext cx="12192000" cy="4272280"/>
          </a:xfrm>
          <a:custGeom>
            <a:avLst/>
            <a:gdLst/>
            <a:ahLst/>
            <a:cxnLst/>
            <a:rect l="l" t="t" r="r" b="b"/>
            <a:pathLst>
              <a:path w="12192000" h="4272280">
                <a:moveTo>
                  <a:pt x="12192000" y="0"/>
                </a:moveTo>
                <a:lnTo>
                  <a:pt x="0" y="0"/>
                </a:lnTo>
                <a:lnTo>
                  <a:pt x="0" y="4271772"/>
                </a:lnTo>
                <a:lnTo>
                  <a:pt x="12192000" y="4271772"/>
                </a:lnTo>
                <a:lnTo>
                  <a:pt x="12192000" y="0"/>
                </a:lnTo>
                <a:close/>
              </a:path>
            </a:pathLst>
          </a:custGeom>
          <a:solidFill>
            <a:srgbClr val="E2E2E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50173" y="374419"/>
            <a:ext cx="9656701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FF0000"/>
                </a:solidFill>
              </a:rPr>
              <a:t>AD </a:t>
            </a:r>
            <a:r>
              <a:rPr spc="-15" dirty="0">
                <a:solidFill>
                  <a:srgbClr val="FF0000"/>
                </a:solidFill>
              </a:rPr>
              <a:t>orale </a:t>
            </a:r>
            <a:r>
              <a:rPr spc="-20" dirty="0">
                <a:solidFill>
                  <a:srgbClr val="FF0000"/>
                </a:solidFill>
              </a:rPr>
              <a:t>utilizate </a:t>
            </a:r>
            <a:r>
              <a:rPr spc="-10" dirty="0">
                <a:solidFill>
                  <a:srgbClr val="FF0000"/>
                </a:solidFill>
              </a:rPr>
              <a:t>în </a:t>
            </a:r>
            <a:r>
              <a:rPr spc="-20" dirty="0">
                <a:solidFill>
                  <a:srgbClr val="FF0000"/>
                </a:solidFill>
              </a:rPr>
              <a:t>studiile </a:t>
            </a:r>
            <a:r>
              <a:rPr spc="-10" dirty="0">
                <a:solidFill>
                  <a:srgbClr val="FF0000"/>
                </a:solidFill>
              </a:rPr>
              <a:t>de </a:t>
            </a:r>
            <a:r>
              <a:rPr spc="-15" dirty="0">
                <a:solidFill>
                  <a:srgbClr val="FF0000"/>
                </a:solidFill>
              </a:rPr>
              <a:t>faza</a:t>
            </a:r>
            <a:r>
              <a:rPr spc="-295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III</a:t>
            </a:r>
            <a:r>
              <a:rPr sz="3150" spc="-7" baseline="25132" dirty="0">
                <a:solidFill>
                  <a:srgbClr val="FF0000"/>
                </a:solidFill>
              </a:rPr>
              <a:t>1–6</a:t>
            </a:r>
            <a:endParaRPr sz="3150" baseline="25132" dirty="0">
              <a:solidFill>
                <a:srgbClr val="FF0000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7837" y="1520031"/>
            <a:ext cx="11001375" cy="605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ts val="2280"/>
              </a:lnSpc>
              <a:spcBef>
                <a:spcPts val="105"/>
              </a:spcBef>
            </a:pP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AD </a:t>
            </a: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orale </a:t>
            </a:r>
            <a:r>
              <a:rPr sz="2000" spc="-25" dirty="0">
                <a:solidFill>
                  <a:srgbClr val="1D1C1C"/>
                </a:solidFill>
                <a:latin typeface="Arial Unicode MS"/>
                <a:cs typeface="Arial Unicode MS"/>
              </a:rPr>
              <a:t>recomandate </a:t>
            </a: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de </a:t>
            </a:r>
            <a:r>
              <a:rPr sz="2000" spc="-25" dirty="0">
                <a:solidFill>
                  <a:srgbClr val="1D1C1C"/>
                </a:solidFill>
                <a:latin typeface="Arial Unicode MS"/>
                <a:cs typeface="Arial Unicode MS"/>
              </a:rPr>
              <a:t>investigatorii </a:t>
            </a: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din </a:t>
            </a:r>
            <a:r>
              <a:rPr sz="2000" spc="-25" dirty="0">
                <a:solidFill>
                  <a:srgbClr val="1D1C1C"/>
                </a:solidFill>
                <a:latin typeface="Arial Unicode MS"/>
                <a:cs typeface="Arial Unicode MS"/>
              </a:rPr>
              <a:t>studiile clinice </a:t>
            </a: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au </a:t>
            </a: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fost SNRI </a:t>
            </a:r>
            <a:r>
              <a:rPr sz="2000" spc="-25" dirty="0">
                <a:solidFill>
                  <a:srgbClr val="1D1C1C"/>
                </a:solidFill>
                <a:latin typeface="Arial Unicode MS"/>
                <a:cs typeface="Arial Unicode MS"/>
              </a:rPr>
              <a:t>(duloxetină, venlafaxină</a:t>
            </a:r>
            <a:r>
              <a:rPr sz="2000" spc="-8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XR)</a:t>
            </a:r>
            <a:endParaRPr sz="2000">
              <a:latin typeface="Arial Unicode MS"/>
              <a:cs typeface="Arial Unicode MS"/>
            </a:endParaRPr>
          </a:p>
          <a:p>
            <a:pPr marL="38100">
              <a:lnSpc>
                <a:spcPts val="2280"/>
              </a:lnSpc>
            </a:pP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sau </a:t>
            </a: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SSRI </a:t>
            </a:r>
            <a:r>
              <a:rPr sz="2000" spc="-25" dirty="0">
                <a:solidFill>
                  <a:srgbClr val="1D1C1C"/>
                </a:solidFill>
                <a:latin typeface="Arial Unicode MS"/>
                <a:cs typeface="Arial Unicode MS"/>
              </a:rPr>
              <a:t>(escitalopram,</a:t>
            </a:r>
            <a:r>
              <a:rPr sz="2000" spc="-10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sertralină)</a:t>
            </a:r>
            <a:r>
              <a:rPr sz="1950" spc="-30" baseline="25641" dirty="0">
                <a:solidFill>
                  <a:srgbClr val="1D1C1C"/>
                </a:solidFill>
                <a:latin typeface="Arial Unicode MS"/>
                <a:cs typeface="Arial Unicode MS"/>
              </a:rPr>
              <a:t>1</a:t>
            </a:r>
            <a:endParaRPr sz="1950" baseline="25641">
              <a:latin typeface="Arial Unicode MS"/>
              <a:cs typeface="Arial Unicode MS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09587" y="2340982"/>
          <a:ext cx="11169648" cy="31692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1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7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7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7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19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19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118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marL="127635" marR="219075">
                        <a:lnSpc>
                          <a:spcPct val="100000"/>
                        </a:lnSpc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Clasa</a:t>
                      </a:r>
                      <a:r>
                        <a:rPr sz="1600" b="1" spc="-120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de 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AD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16F2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27635">
                        <a:lnSpc>
                          <a:spcPct val="100000"/>
                        </a:lnSpc>
                        <a:spcBef>
                          <a:spcPts val="1614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Compusul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16F2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Pacienţi,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n</a:t>
                      </a:r>
                      <a:r>
                        <a:rPr sz="1600" b="1" spc="-35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 Unicode MS"/>
                          <a:cs typeface="Arial Unicode MS"/>
                        </a:rPr>
                        <a:t>(%)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541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16F2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28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16F2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16F2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15"/>
                        </a:spcBef>
                      </a:pPr>
                      <a:r>
                        <a:rPr sz="16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TRANSFORM</a:t>
                      </a:r>
                      <a:r>
                        <a:rPr sz="1600" b="1" spc="-5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1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(N=342)</a:t>
                      </a:r>
                      <a:r>
                        <a:rPr sz="1575" b="1" baseline="2645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2</a:t>
                      </a:r>
                      <a:endParaRPr sz="1575" baseline="26455">
                        <a:latin typeface="Arial Unicode MS"/>
                        <a:cs typeface="Arial Unicode MS"/>
                      </a:endParaRPr>
                    </a:p>
                  </a:txBody>
                  <a:tcPr marL="0" marR="0" marT="154305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4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15"/>
                        </a:spcBef>
                      </a:pPr>
                      <a:r>
                        <a:rPr sz="16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TRANSFORM</a:t>
                      </a:r>
                      <a:r>
                        <a:rPr sz="1600" b="1" spc="-5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2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(N=223)</a:t>
                      </a:r>
                      <a:r>
                        <a:rPr sz="1575" b="1" baseline="2645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3</a:t>
                      </a:r>
                      <a:endParaRPr sz="1575" baseline="26455">
                        <a:latin typeface="Arial Unicode MS"/>
                        <a:cs typeface="Arial Unicode MS"/>
                      </a:endParaRPr>
                    </a:p>
                  </a:txBody>
                  <a:tcPr marL="0" marR="0" marT="154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4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15"/>
                        </a:spcBef>
                      </a:pPr>
                      <a:r>
                        <a:rPr sz="16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TRANSFORM</a:t>
                      </a:r>
                      <a:r>
                        <a:rPr sz="1600" b="1" spc="-5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3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(N=137)</a:t>
                      </a:r>
                      <a:r>
                        <a:rPr sz="1575" b="1" baseline="2645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4</a:t>
                      </a:r>
                      <a:endParaRPr sz="1575" baseline="26455">
                        <a:latin typeface="Arial Unicode MS"/>
                        <a:cs typeface="Arial Unicode MS"/>
                      </a:endParaRPr>
                    </a:p>
                  </a:txBody>
                  <a:tcPr marL="0" marR="0" marT="154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4CC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1215"/>
                        </a:spcBef>
                      </a:pPr>
                      <a:r>
                        <a:rPr sz="16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SUSTAIN</a:t>
                      </a:r>
                      <a:r>
                        <a:rPr sz="1600" b="1" spc="-3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1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  <a:p>
                      <a:pPr marL="346075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(N=297)</a:t>
                      </a:r>
                      <a:r>
                        <a:rPr sz="1575" b="1" baseline="2645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5</a:t>
                      </a:r>
                      <a:endParaRPr sz="1575" baseline="26455">
                        <a:latin typeface="Arial Unicode MS"/>
                        <a:cs typeface="Arial Unicode MS"/>
                      </a:endParaRPr>
                    </a:p>
                  </a:txBody>
                  <a:tcPr marL="0" marR="0" marT="154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4CC"/>
                    </a:solidFill>
                  </a:tcPr>
                </a:tc>
                <a:tc>
                  <a:txBody>
                    <a:bodyPr/>
                    <a:lstStyle/>
                    <a:p>
                      <a:pPr marL="346075" marR="224154" indent="-117475">
                        <a:lnSpc>
                          <a:spcPct val="100000"/>
                        </a:lnSpc>
                        <a:spcBef>
                          <a:spcPts val="1215"/>
                        </a:spcBef>
                      </a:pPr>
                      <a:r>
                        <a:rPr sz="16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SUSTAIN</a:t>
                      </a:r>
                      <a:r>
                        <a:rPr sz="1600" b="1" spc="-10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2  </a:t>
                      </a:r>
                      <a:r>
                        <a:rPr sz="1600" b="1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(N=802)</a:t>
                      </a:r>
                      <a:r>
                        <a:rPr sz="1575" b="1" baseline="2645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6</a:t>
                      </a:r>
                      <a:endParaRPr sz="1575" baseline="26455">
                        <a:latin typeface="Arial Unicode MS"/>
                        <a:cs typeface="Arial Unicode MS"/>
                      </a:endParaRPr>
                    </a:p>
                  </a:txBody>
                  <a:tcPr marL="0" marR="0" marT="154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4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187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127635">
                        <a:lnSpc>
                          <a:spcPct val="100000"/>
                        </a:lnSpc>
                      </a:pPr>
                      <a:r>
                        <a:rPr sz="1600" b="1" spc="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SNRI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6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Duloxetină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136</a:t>
                      </a:r>
                      <a:r>
                        <a:rPr sz="1600" spc="-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(39,8)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121</a:t>
                      </a:r>
                      <a:r>
                        <a:rPr sz="1600" spc="-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(54,3)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6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48</a:t>
                      </a:r>
                      <a:r>
                        <a:rPr sz="1600" spc="-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(35,0)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294005">
                        <a:lnSpc>
                          <a:spcPct val="100000"/>
                        </a:lnSpc>
                      </a:pP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191</a:t>
                      </a:r>
                      <a:r>
                        <a:rPr sz="1600" spc="-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(64,3)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251</a:t>
                      </a:r>
                      <a:r>
                        <a:rPr sz="1600" spc="-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(31,3)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18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6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Venlafaxină</a:t>
                      </a:r>
                      <a:r>
                        <a:rPr sz="1600" spc="-3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XR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4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6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60</a:t>
                      </a:r>
                      <a:r>
                        <a:rPr sz="1600" spc="-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(17,5)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4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6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32</a:t>
                      </a:r>
                      <a:r>
                        <a:rPr sz="1600" spc="-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(14,3)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4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6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14</a:t>
                      </a:r>
                      <a:r>
                        <a:rPr sz="1600" spc="-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(10,2)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4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156</a:t>
                      </a:r>
                      <a:r>
                        <a:rPr sz="1600" spc="-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(19,5)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4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18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127635">
                        <a:lnSpc>
                          <a:spcPct val="100000"/>
                        </a:lnSpc>
                      </a:pPr>
                      <a:r>
                        <a:rPr sz="1600" b="1" spc="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SSRI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6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Escitalopram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6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73</a:t>
                      </a:r>
                      <a:r>
                        <a:rPr sz="1600" spc="-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(21,3)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6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38</a:t>
                      </a:r>
                      <a:r>
                        <a:rPr sz="1600" spc="-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(17,0)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6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50</a:t>
                      </a:r>
                      <a:r>
                        <a:rPr sz="1600" spc="-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(36,5)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294005">
                        <a:lnSpc>
                          <a:spcPct val="100000"/>
                        </a:lnSpc>
                      </a:pP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106</a:t>
                      </a:r>
                      <a:r>
                        <a:rPr sz="1600" spc="-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(35,7)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237</a:t>
                      </a:r>
                      <a:r>
                        <a:rPr sz="1600" spc="-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(29,6)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18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6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Sertralină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4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6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73</a:t>
                      </a:r>
                      <a:r>
                        <a:rPr sz="1600" spc="-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(21,3)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4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6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32</a:t>
                      </a:r>
                      <a:r>
                        <a:rPr sz="1600" spc="-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(14,3)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4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600" spc="-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25</a:t>
                      </a:r>
                      <a:r>
                        <a:rPr sz="1600" spc="-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(18,2)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4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157</a:t>
                      </a:r>
                      <a:r>
                        <a:rPr sz="1600" spc="-15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1600" spc="-10" dirty="0">
                          <a:solidFill>
                            <a:srgbClr val="1D1C1C"/>
                          </a:solidFill>
                          <a:latin typeface="Arial Unicode MS"/>
                          <a:cs typeface="Arial Unicode MS"/>
                        </a:rPr>
                        <a:t>(19,6)</a:t>
                      </a:r>
                      <a:endParaRPr sz="1600">
                        <a:latin typeface="Arial Unicode MS"/>
                        <a:cs typeface="Arial Unicode MS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4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21519" y="5728719"/>
            <a:ext cx="11261725" cy="409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25"/>
              </a:lnSpc>
              <a:spcBef>
                <a:spcPts val="100"/>
              </a:spcBef>
            </a:pPr>
            <a:r>
              <a:rPr sz="900" b="1" spc="-5" dirty="0">
                <a:solidFill>
                  <a:srgbClr val="1D1C1C"/>
                </a:solidFill>
                <a:latin typeface="Calibri"/>
                <a:cs typeface="Calibri"/>
              </a:rPr>
              <a:t>XR: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cu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eliberare prelungită </a:t>
            </a:r>
            <a:r>
              <a:rPr sz="900" i="1" spc="-5" dirty="0">
                <a:solidFill>
                  <a:srgbClr val="1D1C1C"/>
                </a:solidFill>
                <a:latin typeface="Calibri"/>
                <a:cs typeface="Calibri"/>
              </a:rPr>
              <a:t>(extended</a:t>
            </a:r>
            <a:r>
              <a:rPr sz="900" i="1" spc="4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i="1" spc="-5" dirty="0">
                <a:solidFill>
                  <a:srgbClr val="1D1C1C"/>
                </a:solidFill>
                <a:latin typeface="Calibri"/>
                <a:cs typeface="Calibri"/>
              </a:rPr>
              <a:t>release),</a:t>
            </a:r>
            <a:endParaRPr sz="900" dirty="0">
              <a:latin typeface="Calibri"/>
              <a:cs typeface="Calibri"/>
            </a:endParaRPr>
          </a:p>
          <a:p>
            <a:pPr marL="12700">
              <a:lnSpc>
                <a:spcPts val="969"/>
              </a:lnSpc>
            </a:pPr>
            <a:r>
              <a:rPr sz="900" b="1" dirty="0">
                <a:solidFill>
                  <a:srgbClr val="1D1C1C"/>
                </a:solidFill>
                <a:latin typeface="Calibri"/>
                <a:cs typeface="Calibri"/>
              </a:rPr>
              <a:t>1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.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Rezumatul </a:t>
            </a:r>
            <a:r>
              <a:rPr sz="900" spc="-30" dirty="0">
                <a:solidFill>
                  <a:srgbClr val="1D1C1C"/>
                </a:solidFill>
                <a:latin typeface="Calibri"/>
                <a:cs typeface="Calibri"/>
              </a:rPr>
              <a:t>caracteristicilor </a:t>
            </a:r>
            <a:r>
              <a:rPr sz="900" spc="-25" dirty="0" err="1">
                <a:solidFill>
                  <a:srgbClr val="1D1C1C"/>
                </a:solidFill>
                <a:latin typeface="Calibri"/>
                <a:cs typeface="Calibri"/>
              </a:rPr>
              <a:t>produsului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lang="ro-RO" sz="900" spc="-25" dirty="0">
                <a:solidFill>
                  <a:srgbClr val="1D1C1C"/>
                </a:solidFill>
                <a:latin typeface="Calibri"/>
                <a:cs typeface="Calibri"/>
              </a:rPr>
              <a:t>Esketamină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, ultima versiune revizuită; </a:t>
            </a:r>
            <a:r>
              <a:rPr sz="900" b="1" dirty="0">
                <a:solidFill>
                  <a:srgbClr val="1D1C1C"/>
                </a:solidFill>
                <a:latin typeface="Calibri"/>
                <a:cs typeface="Calibri"/>
              </a:rPr>
              <a:t>2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Fedgchin M, et al.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Int J </a:t>
            </a:r>
            <a:r>
              <a:rPr sz="900" i="1" spc="-5" dirty="0">
                <a:solidFill>
                  <a:srgbClr val="1D1C1C"/>
                </a:solidFill>
                <a:latin typeface="Calibri"/>
                <a:cs typeface="Calibri"/>
              </a:rPr>
              <a:t>Neuropsychopharmacol.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2019;22:616–30; </a:t>
            </a:r>
            <a:r>
              <a:rPr sz="900" b="1" dirty="0">
                <a:solidFill>
                  <a:srgbClr val="1D1C1C"/>
                </a:solidFill>
                <a:latin typeface="Calibri"/>
                <a:cs typeface="Calibri"/>
              </a:rPr>
              <a:t>3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. Popova V,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et al. </a:t>
            </a:r>
            <a:r>
              <a:rPr sz="900" i="1" spc="-5" dirty="0">
                <a:solidFill>
                  <a:srgbClr val="1D1C1C"/>
                </a:solidFill>
                <a:latin typeface="Calibri"/>
                <a:cs typeface="Calibri"/>
              </a:rPr>
              <a:t>Am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J Psychiatry.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2019;176:428–38; </a:t>
            </a:r>
            <a:r>
              <a:rPr sz="900" b="1" dirty="0">
                <a:solidFill>
                  <a:srgbClr val="1D1C1C"/>
                </a:solidFill>
                <a:latin typeface="Calibri"/>
                <a:cs typeface="Calibri"/>
              </a:rPr>
              <a:t>4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Ochs-Ross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R,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et al. </a:t>
            </a:r>
            <a:r>
              <a:rPr sz="900" i="1" spc="-5" dirty="0">
                <a:solidFill>
                  <a:srgbClr val="1D1C1C"/>
                </a:solidFill>
                <a:latin typeface="Calibri"/>
                <a:cs typeface="Calibri"/>
              </a:rPr>
              <a:t>Am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J </a:t>
            </a:r>
            <a:r>
              <a:rPr sz="900" i="1" spc="-5" dirty="0">
                <a:solidFill>
                  <a:srgbClr val="1D1C1C"/>
                </a:solidFill>
                <a:latin typeface="Calibri"/>
                <a:cs typeface="Calibri"/>
              </a:rPr>
              <a:t>Geriatr</a:t>
            </a:r>
            <a:r>
              <a:rPr sz="900" i="1" spc="9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Psychiatry.</a:t>
            </a:r>
            <a:endParaRPr sz="900" dirty="0">
              <a:latin typeface="Calibri"/>
              <a:cs typeface="Calibri"/>
            </a:endParaRPr>
          </a:p>
          <a:p>
            <a:pPr marL="12700">
              <a:lnSpc>
                <a:spcPts val="1025"/>
              </a:lnSpc>
            </a:pP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2019;27:S180–S181;</a:t>
            </a:r>
            <a:r>
              <a:rPr sz="900" spc="-5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1D1C1C"/>
                </a:solidFill>
                <a:latin typeface="Calibri"/>
                <a:cs typeface="Calibri"/>
              </a:rPr>
              <a:t>5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.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Daly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 E,</a:t>
            </a:r>
            <a:r>
              <a:rPr sz="900" spc="-1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et al.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i="1" spc="-5" dirty="0">
                <a:solidFill>
                  <a:srgbClr val="1D1C1C"/>
                </a:solidFill>
                <a:latin typeface="Calibri"/>
                <a:cs typeface="Calibri"/>
              </a:rPr>
              <a:t>JAMA</a:t>
            </a:r>
            <a:r>
              <a:rPr sz="900" i="1" spc="1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Psychiatry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.</a:t>
            </a:r>
            <a:r>
              <a:rPr sz="900" spc="-3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2019;76:893–903;</a:t>
            </a:r>
            <a:r>
              <a:rPr sz="900" spc="-4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1D1C1C"/>
                </a:solidFill>
                <a:latin typeface="Calibri"/>
                <a:cs typeface="Calibri"/>
              </a:rPr>
              <a:t>6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.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Wajs</a:t>
            </a:r>
            <a:r>
              <a:rPr sz="900" spc="-3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E,</a:t>
            </a:r>
            <a:r>
              <a:rPr sz="900" spc="-1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et</a:t>
            </a:r>
            <a:r>
              <a:rPr sz="900" spc="1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al.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J </a:t>
            </a:r>
            <a:r>
              <a:rPr sz="900" i="1" spc="-5" dirty="0">
                <a:solidFill>
                  <a:srgbClr val="1D1C1C"/>
                </a:solidFill>
                <a:latin typeface="Calibri"/>
                <a:cs typeface="Calibri"/>
              </a:rPr>
              <a:t>Clin</a:t>
            </a:r>
            <a:r>
              <a:rPr sz="900" i="1" spc="1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Psychiatry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.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2020;81(3):19m12891.</a:t>
            </a:r>
            <a:endParaRPr sz="900" dirty="0">
              <a:latin typeface="Calibri"/>
              <a:cs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343991-2364-F05F-0E8E-1C2D7E5853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449324"/>
            <a:ext cx="12192000" cy="3891279"/>
            <a:chOff x="0" y="1449324"/>
            <a:chExt cx="12192000" cy="3891279"/>
          </a:xfrm>
        </p:grpSpPr>
        <p:sp>
          <p:nvSpPr>
            <p:cNvPr id="3" name="object 3"/>
            <p:cNvSpPr/>
            <p:nvPr/>
          </p:nvSpPr>
          <p:spPr>
            <a:xfrm>
              <a:off x="0" y="1449324"/>
              <a:ext cx="9968865" cy="3891279"/>
            </a:xfrm>
            <a:custGeom>
              <a:avLst/>
              <a:gdLst/>
              <a:ahLst/>
              <a:cxnLst/>
              <a:rect l="l" t="t" r="r" b="b"/>
              <a:pathLst>
                <a:path w="9968865" h="3891279">
                  <a:moveTo>
                    <a:pt x="0" y="3890772"/>
                  </a:moveTo>
                  <a:lnTo>
                    <a:pt x="9968484" y="3890772"/>
                  </a:lnTo>
                  <a:lnTo>
                    <a:pt x="9968484" y="0"/>
                  </a:lnTo>
                  <a:lnTo>
                    <a:pt x="0" y="0"/>
                  </a:lnTo>
                  <a:lnTo>
                    <a:pt x="0" y="3890772"/>
                  </a:lnTo>
                  <a:close/>
                </a:path>
              </a:pathLst>
            </a:custGeom>
            <a:solidFill>
              <a:srgbClr val="E2E2E2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968483" y="1449324"/>
              <a:ext cx="2223770" cy="3891279"/>
            </a:xfrm>
            <a:custGeom>
              <a:avLst/>
              <a:gdLst/>
              <a:ahLst/>
              <a:cxnLst/>
              <a:rect l="l" t="t" r="r" b="b"/>
              <a:pathLst>
                <a:path w="2223770" h="3891279">
                  <a:moveTo>
                    <a:pt x="2223516" y="0"/>
                  </a:moveTo>
                  <a:lnTo>
                    <a:pt x="0" y="0"/>
                  </a:lnTo>
                  <a:lnTo>
                    <a:pt x="0" y="3890772"/>
                  </a:lnTo>
                  <a:lnTo>
                    <a:pt x="2223516" y="3890772"/>
                  </a:lnTo>
                  <a:lnTo>
                    <a:pt x="2223516" y="0"/>
                  </a:lnTo>
                  <a:close/>
                </a:path>
              </a:pathLst>
            </a:custGeom>
            <a:solidFill>
              <a:srgbClr val="522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49757" y="29885"/>
            <a:ext cx="10515600" cy="1261418"/>
          </a:xfrm>
          <a:prstGeom prst="rect">
            <a:avLst/>
          </a:prstGeom>
        </p:spPr>
        <p:txBody>
          <a:bodyPr vert="horz" wrap="square" lIns="0" tIns="368283" rIns="0" bIns="0" rtlCol="0">
            <a:spAutoFit/>
          </a:bodyPr>
          <a:lstStyle/>
          <a:p>
            <a:pPr marL="278765" marR="5080">
              <a:lnSpc>
                <a:spcPts val="3260"/>
              </a:lnSpc>
              <a:spcBef>
                <a:spcPts val="695"/>
              </a:spcBef>
            </a:pPr>
            <a:r>
              <a:rPr spc="-10" dirty="0">
                <a:solidFill>
                  <a:srgbClr val="FF0000"/>
                </a:solidFill>
              </a:rPr>
              <a:t>Cum </a:t>
            </a:r>
            <a:r>
              <a:rPr spc="-15" dirty="0">
                <a:solidFill>
                  <a:srgbClr val="FF0000"/>
                </a:solidFill>
              </a:rPr>
              <a:t>diferă </a:t>
            </a:r>
            <a:r>
              <a:rPr spc="-20" dirty="0">
                <a:solidFill>
                  <a:srgbClr val="FF0000"/>
                </a:solidFill>
              </a:rPr>
              <a:t>mecanismul </a:t>
            </a:r>
            <a:r>
              <a:rPr spc="-10" dirty="0">
                <a:solidFill>
                  <a:srgbClr val="FF0000"/>
                </a:solidFill>
              </a:rPr>
              <a:t>de </a:t>
            </a:r>
            <a:r>
              <a:rPr spc="-15" dirty="0">
                <a:solidFill>
                  <a:srgbClr val="FF0000"/>
                </a:solidFill>
              </a:rPr>
              <a:t>acţiune </a:t>
            </a:r>
            <a:r>
              <a:rPr spc="-10" dirty="0">
                <a:solidFill>
                  <a:srgbClr val="FF0000"/>
                </a:solidFill>
              </a:rPr>
              <a:t>al </a:t>
            </a:r>
            <a:r>
              <a:rPr spc="-20" dirty="0">
                <a:solidFill>
                  <a:srgbClr val="FF0000"/>
                </a:solidFill>
              </a:rPr>
              <a:t>esketaminei </a:t>
            </a:r>
            <a:r>
              <a:rPr spc="-10" dirty="0">
                <a:solidFill>
                  <a:srgbClr val="FF0000"/>
                </a:solidFill>
              </a:rPr>
              <a:t>de cel</a:t>
            </a:r>
            <a:r>
              <a:rPr spc="-390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al  </a:t>
            </a:r>
            <a:r>
              <a:rPr spc="-20" dirty="0">
                <a:solidFill>
                  <a:srgbClr val="FF0000"/>
                </a:solidFill>
              </a:rPr>
              <a:t>ketaminei?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6563" y="5359646"/>
            <a:ext cx="11873230" cy="717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5" dirty="0">
                <a:solidFill>
                  <a:srgbClr val="1D1C1C"/>
                </a:solidFill>
                <a:latin typeface="Arial Unicode MS"/>
                <a:cs typeface="Arial Unicode MS"/>
              </a:rPr>
              <a:t>Ketamina</a:t>
            </a:r>
            <a:r>
              <a:rPr sz="900" spc="-3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900" spc="-15" dirty="0">
                <a:solidFill>
                  <a:srgbClr val="1D1C1C"/>
                </a:solidFill>
                <a:latin typeface="Arial Unicode MS"/>
                <a:cs typeface="Arial Unicode MS"/>
              </a:rPr>
              <a:t>nu</a:t>
            </a:r>
            <a:r>
              <a:rPr sz="900" spc="-3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900" spc="-20" dirty="0">
                <a:solidFill>
                  <a:srgbClr val="1D1C1C"/>
                </a:solidFill>
                <a:latin typeface="Arial Unicode MS"/>
                <a:cs typeface="Arial Unicode MS"/>
              </a:rPr>
              <a:t>este</a:t>
            </a:r>
            <a:r>
              <a:rPr sz="900" spc="-4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900" spc="-25" dirty="0">
                <a:solidFill>
                  <a:srgbClr val="1D1C1C"/>
                </a:solidFill>
                <a:latin typeface="Arial Unicode MS"/>
                <a:cs typeface="Arial Unicode MS"/>
              </a:rPr>
              <a:t>aprobată</a:t>
            </a:r>
            <a:r>
              <a:rPr sz="900" spc="-4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900" spc="-25" dirty="0">
                <a:solidFill>
                  <a:srgbClr val="1D1C1C"/>
                </a:solidFill>
                <a:latin typeface="Arial Unicode MS"/>
                <a:cs typeface="Arial Unicode MS"/>
              </a:rPr>
              <a:t>pentru</a:t>
            </a:r>
            <a:r>
              <a:rPr sz="900" spc="-3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900" spc="-25" dirty="0">
                <a:solidFill>
                  <a:srgbClr val="1D1C1C"/>
                </a:solidFill>
                <a:latin typeface="Arial Unicode MS"/>
                <a:cs typeface="Arial Unicode MS"/>
              </a:rPr>
              <a:t>tratamentul</a:t>
            </a:r>
            <a:r>
              <a:rPr sz="900" spc="-1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900" spc="-25" dirty="0">
                <a:solidFill>
                  <a:srgbClr val="1D1C1C"/>
                </a:solidFill>
                <a:latin typeface="Arial Unicode MS"/>
                <a:cs typeface="Arial Unicode MS"/>
              </a:rPr>
              <a:t>tulburărilor</a:t>
            </a:r>
            <a:r>
              <a:rPr sz="900" spc="-3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900" spc="-25" dirty="0">
                <a:solidFill>
                  <a:srgbClr val="1D1C1C"/>
                </a:solidFill>
                <a:latin typeface="Arial Unicode MS"/>
                <a:cs typeface="Arial Unicode MS"/>
              </a:rPr>
              <a:t>afective.</a:t>
            </a:r>
            <a:r>
              <a:rPr sz="900" spc="-3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900" spc="-20" dirty="0">
                <a:solidFill>
                  <a:srgbClr val="1D1C1C"/>
                </a:solidFill>
                <a:latin typeface="Arial Unicode MS"/>
                <a:cs typeface="Arial Unicode MS"/>
              </a:rPr>
              <a:t>Janssen</a:t>
            </a:r>
            <a:r>
              <a:rPr sz="900" spc="-5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900" spc="-15" dirty="0">
                <a:solidFill>
                  <a:srgbClr val="1D1C1C"/>
                </a:solidFill>
                <a:latin typeface="Arial Unicode MS"/>
                <a:cs typeface="Arial Unicode MS"/>
              </a:rPr>
              <a:t>nu </a:t>
            </a:r>
            <a:r>
              <a:rPr sz="900" spc="-20" dirty="0">
                <a:solidFill>
                  <a:srgbClr val="1D1C1C"/>
                </a:solidFill>
                <a:latin typeface="Arial Unicode MS"/>
                <a:cs typeface="Arial Unicode MS"/>
              </a:rPr>
              <a:t>susţine</a:t>
            </a:r>
            <a:r>
              <a:rPr sz="900" spc="-4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900" spc="-25" dirty="0">
                <a:solidFill>
                  <a:srgbClr val="1D1C1C"/>
                </a:solidFill>
                <a:latin typeface="Arial Unicode MS"/>
                <a:cs typeface="Arial Unicode MS"/>
              </a:rPr>
              <a:t>utilizarea</a:t>
            </a:r>
            <a:r>
              <a:rPr sz="900" spc="-4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900" spc="-20" dirty="0">
                <a:solidFill>
                  <a:srgbClr val="1D1C1C"/>
                </a:solidFill>
                <a:latin typeface="Arial Unicode MS"/>
                <a:cs typeface="Arial Unicode MS"/>
              </a:rPr>
              <a:t>niciunui</a:t>
            </a:r>
            <a:r>
              <a:rPr sz="900" spc="-4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900" spc="-25" dirty="0">
                <a:solidFill>
                  <a:srgbClr val="1D1C1C"/>
                </a:solidFill>
                <a:latin typeface="Arial Unicode MS"/>
                <a:cs typeface="Arial Unicode MS"/>
              </a:rPr>
              <a:t>produs</a:t>
            </a:r>
            <a:r>
              <a:rPr sz="900" spc="-4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900" spc="-15" dirty="0">
                <a:solidFill>
                  <a:srgbClr val="1D1C1C"/>
                </a:solidFill>
                <a:latin typeface="Arial Unicode MS"/>
                <a:cs typeface="Arial Unicode MS"/>
              </a:rPr>
              <a:t>în</a:t>
            </a:r>
            <a:r>
              <a:rPr sz="900" spc="-3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900" spc="-20" dirty="0">
                <a:solidFill>
                  <a:srgbClr val="1D1C1C"/>
                </a:solidFill>
                <a:latin typeface="Arial Unicode MS"/>
                <a:cs typeface="Arial Unicode MS"/>
              </a:rPr>
              <a:t>afara</a:t>
            </a:r>
            <a:r>
              <a:rPr sz="900" spc="-4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900" spc="-25" dirty="0">
                <a:solidFill>
                  <a:srgbClr val="1D1C1C"/>
                </a:solidFill>
                <a:latin typeface="Arial Unicode MS"/>
                <a:cs typeface="Arial Unicode MS"/>
              </a:rPr>
              <a:t>aprobării.</a:t>
            </a:r>
            <a:endParaRPr sz="900" dirty="0">
              <a:latin typeface="Arial Unicode MS"/>
              <a:cs typeface="Arial Unicode MS"/>
            </a:endParaRPr>
          </a:p>
          <a:p>
            <a:pPr marL="15240">
              <a:lnSpc>
                <a:spcPct val="100000"/>
              </a:lnSpc>
              <a:spcBef>
                <a:spcPts val="50"/>
              </a:spcBef>
            </a:pPr>
            <a:r>
              <a:rPr sz="900" b="1" spc="-5" dirty="0">
                <a:solidFill>
                  <a:srgbClr val="1D1C1C"/>
                </a:solidFill>
                <a:latin typeface="Calibri"/>
                <a:cs typeface="Calibri"/>
              </a:rPr>
              <a:t>NMDA: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N-metil-D-aspartat; </a:t>
            </a:r>
            <a:r>
              <a:rPr sz="900" b="1" spc="-5" dirty="0">
                <a:solidFill>
                  <a:srgbClr val="1D1C1C"/>
                </a:solidFill>
                <a:latin typeface="Calibri"/>
                <a:cs typeface="Calibri"/>
              </a:rPr>
              <a:t>FD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: farmacodinamică; </a:t>
            </a:r>
            <a:r>
              <a:rPr sz="900" b="1" spc="-5" dirty="0">
                <a:solidFill>
                  <a:srgbClr val="1D1C1C"/>
                </a:solidFill>
                <a:latin typeface="Calibri"/>
                <a:cs typeface="Calibri"/>
              </a:rPr>
              <a:t>FC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: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farmacocinetică.</a:t>
            </a:r>
            <a:endParaRPr sz="900" dirty="0">
              <a:latin typeface="Calibri"/>
              <a:cs typeface="Calibri"/>
            </a:endParaRPr>
          </a:p>
          <a:p>
            <a:pPr marL="15240" marR="5080">
              <a:lnSpc>
                <a:spcPct val="100000"/>
              </a:lnSpc>
            </a:pPr>
            <a:r>
              <a:rPr sz="900" b="1" dirty="0">
                <a:solidFill>
                  <a:srgbClr val="1D1C1C"/>
                </a:solidFill>
                <a:latin typeface="Calibri"/>
                <a:cs typeface="Calibri"/>
              </a:rPr>
              <a:t>1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Zanos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P,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et al.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Nature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2016;533:481–6; </a:t>
            </a:r>
            <a:r>
              <a:rPr sz="900" b="1" dirty="0">
                <a:solidFill>
                  <a:srgbClr val="1D1C1C"/>
                </a:solidFill>
                <a:latin typeface="Calibri"/>
                <a:cs typeface="Calibri"/>
              </a:rPr>
              <a:t>2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Collingridge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GL,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et al. </a:t>
            </a:r>
            <a:r>
              <a:rPr sz="900" i="1" spc="-5" dirty="0">
                <a:solidFill>
                  <a:srgbClr val="1D1C1C"/>
                </a:solidFill>
                <a:latin typeface="Calibri"/>
                <a:cs typeface="Calibri"/>
              </a:rPr>
              <a:t>Biol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Psychiatry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2017;81:e65–e67; </a:t>
            </a:r>
            <a:r>
              <a:rPr sz="900" b="1" dirty="0">
                <a:solidFill>
                  <a:srgbClr val="1D1C1C"/>
                </a:solidFill>
                <a:latin typeface="Calibri"/>
                <a:cs typeface="Calibri"/>
              </a:rPr>
              <a:t>3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Moaddel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R,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et al.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Eur J </a:t>
            </a:r>
            <a:r>
              <a:rPr sz="900" i="1" spc="-5" dirty="0">
                <a:solidFill>
                  <a:srgbClr val="1D1C1C"/>
                </a:solidFill>
                <a:latin typeface="Calibri"/>
                <a:cs typeface="Calibri"/>
              </a:rPr>
              <a:t>Pharmacol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. 2013;698:228–34; </a:t>
            </a:r>
            <a:r>
              <a:rPr sz="900" b="1" dirty="0">
                <a:solidFill>
                  <a:srgbClr val="1D1C1C"/>
                </a:solidFill>
                <a:latin typeface="Calibri"/>
                <a:cs typeface="Calibri"/>
              </a:rPr>
              <a:t>4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Singh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JB,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et al. </a:t>
            </a:r>
            <a:r>
              <a:rPr sz="900" i="1" spc="-5" dirty="0">
                <a:solidFill>
                  <a:srgbClr val="1D1C1C"/>
                </a:solidFill>
                <a:latin typeface="Calibri"/>
                <a:cs typeface="Calibri"/>
              </a:rPr>
              <a:t>Biol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Psychiatry.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2016;80:424–31; </a:t>
            </a:r>
            <a:r>
              <a:rPr sz="900" b="1" dirty="0">
                <a:solidFill>
                  <a:srgbClr val="1D1C1C"/>
                </a:solidFill>
                <a:latin typeface="Calibri"/>
                <a:cs typeface="Calibri"/>
              </a:rPr>
              <a:t>5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Molero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P,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et al. </a:t>
            </a:r>
            <a:r>
              <a:rPr sz="900" i="1" spc="-5" dirty="0">
                <a:solidFill>
                  <a:srgbClr val="1D1C1C"/>
                </a:solidFill>
                <a:latin typeface="Calibri"/>
                <a:cs typeface="Calibri"/>
              </a:rPr>
              <a:t>CNS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Drugs.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2018;32:411–20; </a:t>
            </a:r>
            <a:r>
              <a:rPr sz="900" b="1" dirty="0">
                <a:solidFill>
                  <a:srgbClr val="1D1C1C"/>
                </a:solidFill>
                <a:latin typeface="Calibri"/>
                <a:cs typeface="Calibri"/>
              </a:rPr>
              <a:t>6. </a:t>
            </a:r>
            <a:r>
              <a:rPr sz="900" b="1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European Medicines Agency. Summary </a:t>
            </a:r>
            <a:r>
              <a:rPr sz="900" spc="-5" dirty="0">
                <a:latin typeface="Calibri"/>
                <a:cs typeface="Calibri"/>
              </a:rPr>
              <a:t>of </a:t>
            </a:r>
            <a:r>
              <a:rPr sz="900" spc="-15" dirty="0">
                <a:latin typeface="Calibri"/>
                <a:cs typeface="Calibri"/>
              </a:rPr>
              <a:t>the risk </a:t>
            </a:r>
            <a:r>
              <a:rPr sz="900" spc="-20" dirty="0">
                <a:latin typeface="Calibri"/>
                <a:cs typeface="Calibri"/>
              </a:rPr>
              <a:t>management </a:t>
            </a:r>
            <a:r>
              <a:rPr sz="900" spc="-15" dirty="0">
                <a:latin typeface="Calibri"/>
                <a:cs typeface="Calibri"/>
              </a:rPr>
              <a:t>plan </a:t>
            </a:r>
            <a:r>
              <a:rPr sz="900" spc="-10" dirty="0">
                <a:latin typeface="Calibri"/>
                <a:cs typeface="Calibri"/>
              </a:rPr>
              <a:t>for </a:t>
            </a:r>
            <a:r>
              <a:rPr lang="ro-RO" sz="900" spc="-15" dirty="0">
                <a:latin typeface="Calibri"/>
                <a:cs typeface="Calibri"/>
              </a:rPr>
              <a:t>Esketamină</a:t>
            </a:r>
            <a:r>
              <a:rPr sz="900" spc="-15" dirty="0">
                <a:latin typeface="Calibri"/>
                <a:cs typeface="Calibri"/>
              </a:rPr>
              <a:t>. Available </a:t>
            </a:r>
            <a:r>
              <a:rPr sz="900" spc="-10" dirty="0">
                <a:latin typeface="Calibri"/>
                <a:cs typeface="Calibri"/>
              </a:rPr>
              <a:t>at:</a:t>
            </a:r>
            <a:r>
              <a:rPr sz="900" spc="-10" dirty="0">
                <a:solidFill>
                  <a:srgbClr val="F16F20"/>
                </a:solidFill>
                <a:latin typeface="Calibri"/>
                <a:cs typeface="Calibri"/>
              </a:rPr>
              <a:t> </a:t>
            </a:r>
            <a:r>
              <a:rPr sz="900" u="sng" spc="-15" dirty="0">
                <a:solidFill>
                  <a:srgbClr val="F16F20"/>
                </a:solidFill>
                <a:uFill>
                  <a:solidFill>
                    <a:srgbClr val="F16F20"/>
                  </a:solidFill>
                </a:uFill>
                <a:latin typeface="Calibri"/>
                <a:cs typeface="Calibri"/>
                <a:hlinkClick r:id="rId2"/>
              </a:rPr>
              <a:t>https://www.ema.europa.eu/en/documents/rmp-summary/spravato-epar-risk-management-plan-summary_en.pdf</a:t>
            </a:r>
            <a:r>
              <a:rPr sz="900" spc="-15" dirty="0">
                <a:solidFill>
                  <a:srgbClr val="F16F20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900" spc="-15" dirty="0">
                <a:latin typeface="Calibri"/>
                <a:cs typeface="Calibri"/>
              </a:rPr>
              <a:t>(Accessed March 2021); </a:t>
            </a:r>
            <a:r>
              <a:rPr sz="900" b="1" spc="-10" dirty="0">
                <a:latin typeface="Calibri"/>
                <a:cs typeface="Calibri"/>
              </a:rPr>
              <a:t>7. </a:t>
            </a:r>
            <a:r>
              <a:rPr sz="900" spc="-30" dirty="0">
                <a:solidFill>
                  <a:srgbClr val="1D1C1C"/>
                </a:solidFill>
                <a:latin typeface="Calibri"/>
                <a:cs typeface="Calibri"/>
              </a:rPr>
              <a:t>Rezumatul  caracteristicilor </a:t>
            </a:r>
            <a:r>
              <a:rPr sz="900" spc="-25" dirty="0" err="1">
                <a:solidFill>
                  <a:srgbClr val="1D1C1C"/>
                </a:solidFill>
                <a:latin typeface="Calibri"/>
                <a:cs typeface="Calibri"/>
              </a:rPr>
              <a:t>produsului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lang="ro-RO" sz="900" spc="-25" dirty="0">
                <a:solidFill>
                  <a:srgbClr val="1D1C1C"/>
                </a:solidFill>
                <a:latin typeface="Calibri"/>
                <a:cs typeface="Calibri"/>
              </a:rPr>
              <a:t>Esketamină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, ultima versiune revizuită</a:t>
            </a:r>
            <a:r>
              <a:rPr sz="900" spc="-25" dirty="0">
                <a:latin typeface="Calibri"/>
                <a:cs typeface="Calibri"/>
              </a:rPr>
              <a:t>; </a:t>
            </a:r>
            <a:r>
              <a:rPr sz="900" b="1" spc="-10" dirty="0">
                <a:latin typeface="Calibri"/>
                <a:cs typeface="Calibri"/>
              </a:rPr>
              <a:t>8.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Daly </a:t>
            </a:r>
            <a:r>
              <a:rPr sz="900" dirty="0">
                <a:solidFill>
                  <a:srgbClr val="1D1C1C"/>
                </a:solidFill>
                <a:latin typeface="Calibri"/>
                <a:cs typeface="Calibri"/>
              </a:rPr>
              <a:t>EJ,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et al. </a:t>
            </a:r>
            <a:r>
              <a:rPr sz="900" i="1" spc="-5" dirty="0">
                <a:solidFill>
                  <a:srgbClr val="1D1C1C"/>
                </a:solidFill>
                <a:latin typeface="Calibri"/>
                <a:cs typeface="Calibri"/>
              </a:rPr>
              <a:t>JAMA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Psychiatry. </a:t>
            </a:r>
            <a:r>
              <a:rPr sz="900" spc="-5" dirty="0">
                <a:solidFill>
                  <a:srgbClr val="1D1C1C"/>
                </a:solidFill>
                <a:latin typeface="Calibri"/>
                <a:cs typeface="Calibri"/>
              </a:rPr>
              <a:t>2018;75:139–48; </a:t>
            </a:r>
            <a:r>
              <a:rPr sz="900" b="1" dirty="0">
                <a:solidFill>
                  <a:srgbClr val="1D1C1C"/>
                </a:solidFill>
                <a:latin typeface="Calibri"/>
                <a:cs typeface="Calibri"/>
              </a:rPr>
              <a:t>9.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Popova </a:t>
            </a:r>
            <a:r>
              <a:rPr sz="900" spc="-10" dirty="0">
                <a:solidFill>
                  <a:srgbClr val="1D1C1C"/>
                </a:solidFill>
                <a:latin typeface="Calibri"/>
                <a:cs typeface="Calibri"/>
              </a:rPr>
              <a:t>V, </a:t>
            </a:r>
            <a:r>
              <a:rPr sz="900" spc="-15" dirty="0">
                <a:solidFill>
                  <a:srgbClr val="1D1C1C"/>
                </a:solidFill>
                <a:latin typeface="Calibri"/>
                <a:cs typeface="Calibri"/>
              </a:rPr>
              <a:t>et </a:t>
            </a:r>
            <a:r>
              <a:rPr sz="900" spc="-20" dirty="0">
                <a:solidFill>
                  <a:srgbClr val="1D1C1C"/>
                </a:solidFill>
                <a:latin typeface="Calibri"/>
                <a:cs typeface="Calibri"/>
              </a:rPr>
              <a:t>al. </a:t>
            </a:r>
            <a:r>
              <a:rPr sz="900" i="1" spc="-15" dirty="0">
                <a:solidFill>
                  <a:srgbClr val="1D1C1C"/>
                </a:solidFill>
                <a:latin typeface="Calibri"/>
                <a:cs typeface="Calibri"/>
              </a:rPr>
              <a:t>Am </a:t>
            </a:r>
            <a:r>
              <a:rPr sz="900" i="1" dirty="0">
                <a:solidFill>
                  <a:srgbClr val="1D1C1C"/>
                </a:solidFill>
                <a:latin typeface="Calibri"/>
                <a:cs typeface="Calibri"/>
              </a:rPr>
              <a:t>J </a:t>
            </a:r>
            <a:r>
              <a:rPr sz="900" i="1" spc="-25" dirty="0">
                <a:solidFill>
                  <a:srgbClr val="1D1C1C"/>
                </a:solidFill>
                <a:latin typeface="Calibri"/>
                <a:cs typeface="Calibri"/>
              </a:rPr>
              <a:t>Psychiatry.</a:t>
            </a:r>
            <a:r>
              <a:rPr sz="900" i="1" spc="-70" dirty="0">
                <a:solidFill>
                  <a:srgbClr val="1D1C1C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rgbClr val="1D1C1C"/>
                </a:solidFill>
                <a:latin typeface="Calibri"/>
                <a:cs typeface="Calibri"/>
              </a:rPr>
              <a:t>2019;176:428–38.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554125" y="2857273"/>
            <a:ext cx="10521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 Unicode MS"/>
                <a:cs typeface="Arial Unicode MS"/>
              </a:rPr>
              <a:t>A</a:t>
            </a:r>
            <a:r>
              <a:rPr sz="1600" spc="-10" dirty="0">
                <a:solidFill>
                  <a:srgbClr val="FFFFFF"/>
                </a:solidFill>
                <a:latin typeface="Arial Unicode MS"/>
                <a:cs typeface="Arial Unicode MS"/>
              </a:rPr>
              <a:t>r</a:t>
            </a:r>
            <a:r>
              <a:rPr sz="1600" dirty="0">
                <a:solidFill>
                  <a:srgbClr val="FFFFFF"/>
                </a:solidFill>
                <a:latin typeface="Arial Unicode MS"/>
                <a:cs typeface="Arial Unicode MS"/>
              </a:rPr>
              <a:t>k</a:t>
            </a:r>
            <a:r>
              <a:rPr sz="1600" spc="-10" dirty="0">
                <a:solidFill>
                  <a:srgbClr val="FFFFFF"/>
                </a:solidFill>
                <a:latin typeface="Arial Unicode MS"/>
                <a:cs typeface="Arial Unicode MS"/>
              </a:rPr>
              <a:t>eta</a:t>
            </a:r>
            <a:r>
              <a:rPr sz="1600" spc="-5" dirty="0">
                <a:solidFill>
                  <a:srgbClr val="FFFFFF"/>
                </a:solidFill>
                <a:latin typeface="Arial Unicode MS"/>
                <a:cs typeface="Arial Unicode MS"/>
              </a:rPr>
              <a:t>m</a:t>
            </a:r>
            <a:r>
              <a:rPr sz="1600" dirty="0">
                <a:solidFill>
                  <a:srgbClr val="FFFFFF"/>
                </a:solidFill>
                <a:latin typeface="Arial Unicode MS"/>
                <a:cs typeface="Arial Unicode MS"/>
              </a:rPr>
              <a:t>i</a:t>
            </a:r>
            <a:r>
              <a:rPr sz="1600" spc="-10" dirty="0">
                <a:solidFill>
                  <a:srgbClr val="FFFFFF"/>
                </a:solidFill>
                <a:latin typeface="Arial Unicode MS"/>
                <a:cs typeface="Arial Unicode MS"/>
              </a:rPr>
              <a:t>nă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558381" y="4922097"/>
            <a:ext cx="10877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 Unicode MS"/>
                <a:cs typeface="Arial Unicode MS"/>
              </a:rPr>
              <a:t>Esketamină</a:t>
            </a:r>
            <a:endParaRPr sz="1600">
              <a:latin typeface="Arial Unicode MS"/>
              <a:cs typeface="Arial Unicode MS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0183923" y="1920899"/>
            <a:ext cx="1774825" cy="581025"/>
            <a:chOff x="10183923" y="1920899"/>
            <a:chExt cx="1774825" cy="581025"/>
          </a:xfrm>
        </p:grpSpPr>
        <p:sp>
          <p:nvSpPr>
            <p:cNvPr id="10" name="object 10"/>
            <p:cNvSpPr/>
            <p:nvPr/>
          </p:nvSpPr>
          <p:spPr>
            <a:xfrm>
              <a:off x="10190273" y="1927249"/>
              <a:ext cx="628015" cy="568325"/>
            </a:xfrm>
            <a:custGeom>
              <a:avLst/>
              <a:gdLst/>
              <a:ahLst/>
              <a:cxnLst/>
              <a:rect l="l" t="t" r="r" b="b"/>
              <a:pathLst>
                <a:path w="628015" h="568325">
                  <a:moveTo>
                    <a:pt x="0" y="310032"/>
                  </a:moveTo>
                  <a:lnTo>
                    <a:pt x="112191" y="29781"/>
                  </a:lnTo>
                  <a:lnTo>
                    <a:pt x="470966" y="0"/>
                  </a:lnTo>
                  <a:lnTo>
                    <a:pt x="627837" y="257898"/>
                  </a:lnTo>
                  <a:lnTo>
                    <a:pt x="515645" y="538149"/>
                  </a:lnTo>
                  <a:lnTo>
                    <a:pt x="156883" y="567931"/>
                  </a:lnTo>
                  <a:lnTo>
                    <a:pt x="0" y="310032"/>
                  </a:lnTo>
                  <a:close/>
                </a:path>
              </a:pathLst>
            </a:custGeom>
            <a:ln w="12700">
              <a:solidFill>
                <a:srgbClr val="FCA6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379711" y="2424978"/>
              <a:ext cx="288290" cy="41275"/>
            </a:xfrm>
            <a:custGeom>
              <a:avLst/>
              <a:gdLst/>
              <a:ahLst/>
              <a:cxnLst/>
              <a:rect l="l" t="t" r="r" b="b"/>
              <a:pathLst>
                <a:path w="288290" h="41275">
                  <a:moveTo>
                    <a:pt x="282663" y="0"/>
                  </a:moveTo>
                  <a:lnTo>
                    <a:pt x="3683" y="23164"/>
                  </a:lnTo>
                  <a:lnTo>
                    <a:pt x="0" y="27508"/>
                  </a:lnTo>
                  <a:lnTo>
                    <a:pt x="406" y="32461"/>
                  </a:lnTo>
                  <a:lnTo>
                    <a:pt x="812" y="37414"/>
                  </a:lnTo>
                  <a:lnTo>
                    <a:pt x="5168" y="41097"/>
                  </a:lnTo>
                  <a:lnTo>
                    <a:pt x="284149" y="17932"/>
                  </a:lnTo>
                  <a:lnTo>
                    <a:pt x="287832" y="13588"/>
                  </a:lnTo>
                  <a:lnTo>
                    <a:pt x="287007" y="3682"/>
                  </a:lnTo>
                  <a:lnTo>
                    <a:pt x="282663" y="0"/>
                  </a:lnTo>
                  <a:close/>
                </a:path>
              </a:pathLst>
            </a:custGeom>
            <a:solidFill>
              <a:srgbClr val="FCA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636990" y="1949212"/>
              <a:ext cx="158356" cy="25274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216408" y="1976120"/>
              <a:ext cx="118110" cy="272415"/>
            </a:xfrm>
            <a:custGeom>
              <a:avLst/>
              <a:gdLst/>
              <a:ahLst/>
              <a:cxnLst/>
              <a:rect l="l" t="t" r="r" b="b"/>
              <a:pathLst>
                <a:path w="118109" h="272414">
                  <a:moveTo>
                    <a:pt x="106426" y="0"/>
                  </a:moveTo>
                  <a:lnTo>
                    <a:pt x="101219" y="2311"/>
                  </a:lnTo>
                  <a:lnTo>
                    <a:pt x="0" y="263309"/>
                  </a:lnTo>
                  <a:lnTo>
                    <a:pt x="2298" y="268528"/>
                  </a:lnTo>
                  <a:lnTo>
                    <a:pt x="11569" y="272122"/>
                  </a:lnTo>
                  <a:lnTo>
                    <a:pt x="16789" y="269824"/>
                  </a:lnTo>
                  <a:lnTo>
                    <a:pt x="117995" y="8813"/>
                  </a:lnTo>
                  <a:lnTo>
                    <a:pt x="115697" y="3594"/>
                  </a:lnTo>
                  <a:lnTo>
                    <a:pt x="111061" y="1803"/>
                  </a:lnTo>
                  <a:lnTo>
                    <a:pt x="106426" y="0"/>
                  </a:lnTo>
                  <a:close/>
                </a:path>
              </a:pathLst>
            </a:custGeom>
            <a:solidFill>
              <a:srgbClr val="FCA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817352" y="2093981"/>
              <a:ext cx="336550" cy="90805"/>
            </a:xfrm>
            <a:custGeom>
              <a:avLst/>
              <a:gdLst/>
              <a:ahLst/>
              <a:cxnLst/>
              <a:rect l="l" t="t" r="r" b="b"/>
              <a:pathLst>
                <a:path w="336550" h="90805">
                  <a:moveTo>
                    <a:pt x="0" y="90512"/>
                  </a:moveTo>
                  <a:lnTo>
                    <a:pt x="335927" y="0"/>
                  </a:lnTo>
                </a:path>
              </a:pathLst>
            </a:custGeom>
            <a:ln w="12192">
              <a:solidFill>
                <a:srgbClr val="FCA6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1154364" y="2085482"/>
              <a:ext cx="798195" cy="324485"/>
            </a:xfrm>
            <a:custGeom>
              <a:avLst/>
              <a:gdLst/>
              <a:ahLst/>
              <a:cxnLst/>
              <a:rect l="l" t="t" r="r" b="b"/>
              <a:pathLst>
                <a:path w="798195" h="324485">
                  <a:moveTo>
                    <a:pt x="632980" y="0"/>
                  </a:moveTo>
                  <a:lnTo>
                    <a:pt x="312191" y="87655"/>
                  </a:lnTo>
                  <a:lnTo>
                    <a:pt x="0" y="12065"/>
                  </a:lnTo>
                  <a:lnTo>
                    <a:pt x="133642" y="324332"/>
                  </a:lnTo>
                  <a:lnTo>
                    <a:pt x="450405" y="247891"/>
                  </a:lnTo>
                  <a:lnTo>
                    <a:pt x="797775" y="296138"/>
                  </a:lnTo>
                  <a:lnTo>
                    <a:pt x="632980" y="0"/>
                  </a:lnTo>
                  <a:close/>
                </a:path>
              </a:pathLst>
            </a:custGeom>
            <a:ln w="12700">
              <a:solidFill>
                <a:srgbClr val="FCA6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1034012" y="1666001"/>
            <a:ext cx="2451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 Unicode MS"/>
                <a:cs typeface="Arial Unicode MS"/>
              </a:rPr>
              <a:t>NH</a:t>
            </a:r>
            <a:endParaRPr sz="1200">
              <a:latin typeface="Arial Unicode MS"/>
              <a:cs typeface="Arial Unicode MS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0699750" y="1586230"/>
            <a:ext cx="1252855" cy="1071245"/>
            <a:chOff x="10699750" y="1586230"/>
            <a:chExt cx="1252855" cy="1071245"/>
          </a:xfrm>
        </p:grpSpPr>
        <p:sp>
          <p:nvSpPr>
            <p:cNvPr id="18" name="object 18"/>
            <p:cNvSpPr/>
            <p:nvPr/>
          </p:nvSpPr>
          <p:spPr>
            <a:xfrm>
              <a:off x="11154155" y="1879092"/>
              <a:ext cx="0" cy="215900"/>
            </a:xfrm>
            <a:custGeom>
              <a:avLst/>
              <a:gdLst/>
              <a:ahLst/>
              <a:cxnLst/>
              <a:rect l="l" t="t" r="r" b="b"/>
              <a:pathLst>
                <a:path h="215900">
                  <a:moveTo>
                    <a:pt x="0" y="0"/>
                  </a:moveTo>
                  <a:lnTo>
                    <a:pt x="0" y="215823"/>
                  </a:lnTo>
                </a:path>
              </a:pathLst>
            </a:custGeom>
            <a:ln w="12192">
              <a:solidFill>
                <a:srgbClr val="FCA6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931652" y="1592580"/>
              <a:ext cx="162560" cy="91440"/>
            </a:xfrm>
            <a:custGeom>
              <a:avLst/>
              <a:gdLst/>
              <a:ahLst/>
              <a:cxnLst/>
              <a:rect l="l" t="t" r="r" b="b"/>
              <a:pathLst>
                <a:path w="162559" h="91439">
                  <a:moveTo>
                    <a:pt x="0" y="0"/>
                  </a:moveTo>
                  <a:lnTo>
                    <a:pt x="162306" y="91440"/>
                  </a:lnTo>
                </a:path>
              </a:pathLst>
            </a:custGeom>
            <a:ln w="12192">
              <a:solidFill>
                <a:srgbClr val="FCA6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706100" y="2465832"/>
              <a:ext cx="105410" cy="184785"/>
            </a:xfrm>
            <a:custGeom>
              <a:avLst/>
              <a:gdLst/>
              <a:ahLst/>
              <a:cxnLst/>
              <a:rect l="l" t="t" r="r" b="b"/>
              <a:pathLst>
                <a:path w="105409" h="184785">
                  <a:moveTo>
                    <a:pt x="0" y="0"/>
                  </a:moveTo>
                  <a:lnTo>
                    <a:pt x="105219" y="184734"/>
                  </a:lnTo>
                </a:path>
              </a:pathLst>
            </a:custGeom>
            <a:ln w="12192">
              <a:solidFill>
                <a:srgbClr val="FCA6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1181587" y="2353056"/>
              <a:ext cx="114300" cy="189865"/>
            </a:xfrm>
            <a:custGeom>
              <a:avLst/>
              <a:gdLst/>
              <a:ahLst/>
              <a:cxnLst/>
              <a:rect l="l" t="t" r="r" b="b"/>
              <a:pathLst>
                <a:path w="114300" h="189864">
                  <a:moveTo>
                    <a:pt x="114300" y="0"/>
                  </a:moveTo>
                  <a:lnTo>
                    <a:pt x="0" y="189738"/>
                  </a:lnTo>
                </a:path>
              </a:pathLst>
            </a:custGeom>
            <a:ln w="12192">
              <a:solidFill>
                <a:srgbClr val="FCA6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1236451" y="2385060"/>
              <a:ext cx="114300" cy="189865"/>
            </a:xfrm>
            <a:custGeom>
              <a:avLst/>
              <a:gdLst/>
              <a:ahLst/>
              <a:cxnLst/>
              <a:rect l="l" t="t" r="r" b="b"/>
              <a:pathLst>
                <a:path w="114300" h="189864">
                  <a:moveTo>
                    <a:pt x="114300" y="0"/>
                  </a:moveTo>
                  <a:lnTo>
                    <a:pt x="0" y="189738"/>
                  </a:lnTo>
                </a:path>
              </a:pathLst>
            </a:custGeom>
            <a:ln w="12192">
              <a:solidFill>
                <a:srgbClr val="FCA6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154362" y="2097547"/>
              <a:ext cx="798195" cy="312420"/>
            </a:xfrm>
            <a:custGeom>
              <a:avLst/>
              <a:gdLst/>
              <a:ahLst/>
              <a:cxnLst/>
              <a:rect l="l" t="t" r="r" b="b"/>
              <a:pathLst>
                <a:path w="798195" h="312419">
                  <a:moveTo>
                    <a:pt x="0" y="0"/>
                  </a:moveTo>
                  <a:lnTo>
                    <a:pt x="133642" y="312254"/>
                  </a:lnTo>
                  <a:lnTo>
                    <a:pt x="450405" y="235826"/>
                  </a:lnTo>
                  <a:lnTo>
                    <a:pt x="797775" y="284073"/>
                  </a:lnTo>
                  <a:lnTo>
                    <a:pt x="498106" y="168528"/>
                  </a:lnTo>
                  <a:lnTo>
                    <a:pt x="186474" y="2561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A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10771521" y="2631824"/>
            <a:ext cx="1771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 Unicode MS"/>
                <a:cs typeface="Arial Unicode MS"/>
              </a:rPr>
              <a:t>CI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113202" y="2531698"/>
            <a:ext cx="1441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Arial Unicode MS"/>
                <a:cs typeface="Arial Unicode MS"/>
              </a:rPr>
              <a:t>O</a:t>
            </a:r>
            <a:endParaRPr sz="1200">
              <a:latin typeface="Arial Unicode MS"/>
              <a:cs typeface="Arial Unicode MS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10199713" y="3862820"/>
            <a:ext cx="1774825" cy="581025"/>
            <a:chOff x="10199713" y="3862820"/>
            <a:chExt cx="1774825" cy="581025"/>
          </a:xfrm>
        </p:grpSpPr>
        <p:sp>
          <p:nvSpPr>
            <p:cNvPr id="27" name="object 27"/>
            <p:cNvSpPr/>
            <p:nvPr/>
          </p:nvSpPr>
          <p:spPr>
            <a:xfrm>
              <a:off x="11340093" y="3869170"/>
              <a:ext cx="628015" cy="568325"/>
            </a:xfrm>
            <a:custGeom>
              <a:avLst/>
              <a:gdLst/>
              <a:ahLst/>
              <a:cxnLst/>
              <a:rect l="l" t="t" r="r" b="b"/>
              <a:pathLst>
                <a:path w="628015" h="568325">
                  <a:moveTo>
                    <a:pt x="627837" y="310032"/>
                  </a:moveTo>
                  <a:lnTo>
                    <a:pt x="515645" y="29781"/>
                  </a:lnTo>
                  <a:lnTo>
                    <a:pt x="156870" y="0"/>
                  </a:lnTo>
                  <a:lnTo>
                    <a:pt x="0" y="257898"/>
                  </a:lnTo>
                  <a:lnTo>
                    <a:pt x="112191" y="538149"/>
                  </a:lnTo>
                  <a:lnTo>
                    <a:pt x="470954" y="567931"/>
                  </a:lnTo>
                  <a:lnTo>
                    <a:pt x="627837" y="310032"/>
                  </a:lnTo>
                  <a:close/>
                </a:path>
              </a:pathLst>
            </a:custGeom>
            <a:ln w="12700">
              <a:solidFill>
                <a:srgbClr val="FCA6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1490659" y="4366899"/>
              <a:ext cx="288290" cy="41275"/>
            </a:xfrm>
            <a:custGeom>
              <a:avLst/>
              <a:gdLst/>
              <a:ahLst/>
              <a:cxnLst/>
              <a:rect l="l" t="t" r="r" b="b"/>
              <a:pathLst>
                <a:path w="288290" h="41275">
                  <a:moveTo>
                    <a:pt x="5168" y="0"/>
                  </a:moveTo>
                  <a:lnTo>
                    <a:pt x="825" y="3683"/>
                  </a:lnTo>
                  <a:lnTo>
                    <a:pt x="0" y="13589"/>
                  </a:lnTo>
                  <a:lnTo>
                    <a:pt x="3682" y="17932"/>
                  </a:lnTo>
                  <a:lnTo>
                    <a:pt x="282663" y="41097"/>
                  </a:lnTo>
                  <a:lnTo>
                    <a:pt x="287019" y="37414"/>
                  </a:lnTo>
                  <a:lnTo>
                    <a:pt x="287426" y="32461"/>
                  </a:lnTo>
                  <a:lnTo>
                    <a:pt x="287832" y="27508"/>
                  </a:lnTo>
                  <a:lnTo>
                    <a:pt x="284149" y="23164"/>
                  </a:lnTo>
                  <a:lnTo>
                    <a:pt x="5168" y="0"/>
                  </a:lnTo>
                  <a:close/>
                </a:path>
              </a:pathLst>
            </a:custGeom>
            <a:solidFill>
              <a:srgbClr val="FCA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1362857" y="3891135"/>
              <a:ext cx="158356" cy="2527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1823799" y="3918055"/>
              <a:ext cx="118110" cy="272415"/>
            </a:xfrm>
            <a:custGeom>
              <a:avLst/>
              <a:gdLst/>
              <a:ahLst/>
              <a:cxnLst/>
              <a:rect l="l" t="t" r="r" b="b"/>
              <a:pathLst>
                <a:path w="118109" h="272414">
                  <a:moveTo>
                    <a:pt x="11569" y="0"/>
                  </a:moveTo>
                  <a:lnTo>
                    <a:pt x="6934" y="1790"/>
                  </a:lnTo>
                  <a:lnTo>
                    <a:pt x="2298" y="3594"/>
                  </a:lnTo>
                  <a:lnTo>
                    <a:pt x="0" y="8801"/>
                  </a:lnTo>
                  <a:lnTo>
                    <a:pt x="101206" y="269811"/>
                  </a:lnTo>
                  <a:lnTo>
                    <a:pt x="106426" y="272110"/>
                  </a:lnTo>
                  <a:lnTo>
                    <a:pt x="115697" y="268516"/>
                  </a:lnTo>
                  <a:lnTo>
                    <a:pt x="117995" y="263296"/>
                  </a:lnTo>
                  <a:lnTo>
                    <a:pt x="16776" y="2298"/>
                  </a:lnTo>
                  <a:lnTo>
                    <a:pt x="11569" y="0"/>
                  </a:lnTo>
                  <a:close/>
                </a:path>
              </a:pathLst>
            </a:custGeom>
            <a:solidFill>
              <a:srgbClr val="FCA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1004801" y="4037080"/>
              <a:ext cx="336550" cy="90805"/>
            </a:xfrm>
            <a:custGeom>
              <a:avLst/>
              <a:gdLst/>
              <a:ahLst/>
              <a:cxnLst/>
              <a:rect l="l" t="t" r="r" b="b"/>
              <a:pathLst>
                <a:path w="336550" h="90804">
                  <a:moveTo>
                    <a:pt x="335927" y="90512"/>
                  </a:moveTo>
                  <a:lnTo>
                    <a:pt x="0" y="0"/>
                  </a:lnTo>
                </a:path>
              </a:pathLst>
            </a:custGeom>
            <a:ln w="12192">
              <a:solidFill>
                <a:srgbClr val="FCA6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0206063" y="4027403"/>
              <a:ext cx="798195" cy="324485"/>
            </a:xfrm>
            <a:custGeom>
              <a:avLst/>
              <a:gdLst/>
              <a:ahLst/>
              <a:cxnLst/>
              <a:rect l="l" t="t" r="r" b="b"/>
              <a:pathLst>
                <a:path w="798195" h="324485">
                  <a:moveTo>
                    <a:pt x="164795" y="0"/>
                  </a:moveTo>
                  <a:lnTo>
                    <a:pt x="485584" y="87655"/>
                  </a:lnTo>
                  <a:lnTo>
                    <a:pt x="797775" y="12065"/>
                  </a:lnTo>
                  <a:lnTo>
                    <a:pt x="664133" y="324332"/>
                  </a:lnTo>
                  <a:lnTo>
                    <a:pt x="347370" y="247891"/>
                  </a:lnTo>
                  <a:lnTo>
                    <a:pt x="0" y="296138"/>
                  </a:lnTo>
                  <a:lnTo>
                    <a:pt x="164795" y="0"/>
                  </a:lnTo>
                  <a:close/>
                </a:path>
              </a:pathLst>
            </a:custGeom>
            <a:ln w="12700">
              <a:solidFill>
                <a:srgbClr val="FCA6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10858641" y="3607923"/>
            <a:ext cx="2451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 Unicode MS"/>
                <a:cs typeface="Arial Unicode MS"/>
              </a:rPr>
              <a:t>HN</a:t>
            </a:r>
            <a:endParaRPr sz="1200">
              <a:latin typeface="Arial Unicode MS"/>
              <a:cs typeface="Arial Unicode MS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10206063" y="3528059"/>
            <a:ext cx="1253490" cy="1070610"/>
            <a:chOff x="10206063" y="3528059"/>
            <a:chExt cx="1253490" cy="1070610"/>
          </a:xfrm>
        </p:grpSpPr>
        <p:sp>
          <p:nvSpPr>
            <p:cNvPr id="35" name="object 35"/>
            <p:cNvSpPr/>
            <p:nvPr/>
          </p:nvSpPr>
          <p:spPr>
            <a:xfrm>
              <a:off x="11004803" y="3820667"/>
              <a:ext cx="0" cy="215900"/>
            </a:xfrm>
            <a:custGeom>
              <a:avLst/>
              <a:gdLst/>
              <a:ahLst/>
              <a:cxnLst/>
              <a:rect l="l" t="t" r="r" b="b"/>
              <a:pathLst>
                <a:path h="215900">
                  <a:moveTo>
                    <a:pt x="0" y="0"/>
                  </a:moveTo>
                  <a:lnTo>
                    <a:pt x="0" y="215823"/>
                  </a:lnTo>
                </a:path>
              </a:pathLst>
            </a:custGeom>
            <a:ln w="12192">
              <a:solidFill>
                <a:srgbClr val="FCA6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1064239" y="3534155"/>
              <a:ext cx="162560" cy="91440"/>
            </a:xfrm>
            <a:custGeom>
              <a:avLst/>
              <a:gdLst/>
              <a:ahLst/>
              <a:cxnLst/>
              <a:rect l="l" t="t" r="r" b="b"/>
              <a:pathLst>
                <a:path w="162559" h="91439">
                  <a:moveTo>
                    <a:pt x="162305" y="0"/>
                  </a:moveTo>
                  <a:lnTo>
                    <a:pt x="0" y="91440"/>
                  </a:lnTo>
                </a:path>
              </a:pathLst>
            </a:custGeom>
            <a:ln w="12192">
              <a:solidFill>
                <a:srgbClr val="FCA6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1347706" y="4407407"/>
              <a:ext cx="105410" cy="184785"/>
            </a:xfrm>
            <a:custGeom>
              <a:avLst/>
              <a:gdLst/>
              <a:ahLst/>
              <a:cxnLst/>
              <a:rect l="l" t="t" r="r" b="b"/>
              <a:pathLst>
                <a:path w="105409" h="184785">
                  <a:moveTo>
                    <a:pt x="105219" y="0"/>
                  </a:moveTo>
                  <a:lnTo>
                    <a:pt x="0" y="184734"/>
                  </a:lnTo>
                </a:path>
              </a:pathLst>
            </a:custGeom>
            <a:ln w="12192">
              <a:solidFill>
                <a:srgbClr val="FCA6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0863071" y="4294631"/>
              <a:ext cx="114300" cy="189865"/>
            </a:xfrm>
            <a:custGeom>
              <a:avLst/>
              <a:gdLst/>
              <a:ahLst/>
              <a:cxnLst/>
              <a:rect l="l" t="t" r="r" b="b"/>
              <a:pathLst>
                <a:path w="114300" h="189864">
                  <a:moveTo>
                    <a:pt x="0" y="0"/>
                  </a:moveTo>
                  <a:lnTo>
                    <a:pt x="114300" y="189738"/>
                  </a:lnTo>
                </a:path>
              </a:pathLst>
            </a:custGeom>
            <a:ln w="12192">
              <a:solidFill>
                <a:srgbClr val="FCA6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0808207" y="4326635"/>
              <a:ext cx="114300" cy="189865"/>
            </a:xfrm>
            <a:custGeom>
              <a:avLst/>
              <a:gdLst/>
              <a:ahLst/>
              <a:cxnLst/>
              <a:rect l="l" t="t" r="r" b="b"/>
              <a:pathLst>
                <a:path w="114300" h="189864">
                  <a:moveTo>
                    <a:pt x="0" y="0"/>
                  </a:moveTo>
                  <a:lnTo>
                    <a:pt x="114300" y="189738"/>
                  </a:lnTo>
                </a:path>
              </a:pathLst>
            </a:custGeom>
            <a:ln w="12192">
              <a:solidFill>
                <a:srgbClr val="FCA60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0206063" y="4039468"/>
              <a:ext cx="798195" cy="312420"/>
            </a:xfrm>
            <a:custGeom>
              <a:avLst/>
              <a:gdLst/>
              <a:ahLst/>
              <a:cxnLst/>
              <a:rect l="l" t="t" r="r" b="b"/>
              <a:pathLst>
                <a:path w="798195" h="312420">
                  <a:moveTo>
                    <a:pt x="797775" y="0"/>
                  </a:moveTo>
                  <a:lnTo>
                    <a:pt x="611301" y="256184"/>
                  </a:lnTo>
                  <a:lnTo>
                    <a:pt x="299669" y="168529"/>
                  </a:lnTo>
                  <a:lnTo>
                    <a:pt x="0" y="284073"/>
                  </a:lnTo>
                  <a:lnTo>
                    <a:pt x="347370" y="235826"/>
                  </a:lnTo>
                  <a:lnTo>
                    <a:pt x="664133" y="312254"/>
                  </a:lnTo>
                  <a:lnTo>
                    <a:pt x="797775" y="0"/>
                  </a:lnTo>
                  <a:close/>
                </a:path>
              </a:pathLst>
            </a:custGeom>
            <a:solidFill>
              <a:srgbClr val="FCA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11241055" y="4573746"/>
            <a:ext cx="1771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 Unicode MS"/>
                <a:cs typeface="Arial Unicode MS"/>
              </a:rPr>
              <a:t>CI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0946618" y="4473619"/>
            <a:ext cx="1441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Arial Unicode MS"/>
                <a:cs typeface="Arial Unicode MS"/>
              </a:rPr>
              <a:t>O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66509" y="1549261"/>
            <a:ext cx="9117330" cy="365252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289560" indent="-251460">
              <a:lnSpc>
                <a:spcPct val="100000"/>
              </a:lnSpc>
              <a:spcBef>
                <a:spcPts val="450"/>
              </a:spcBef>
              <a:buClr>
                <a:srgbClr val="FCA606"/>
              </a:buClr>
              <a:buFont typeface="Arial"/>
              <a:buChar char="•"/>
              <a:tabLst>
                <a:tab pos="288925" algn="l"/>
                <a:tab pos="289560" algn="l"/>
              </a:tabLst>
            </a:pP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Ketamina racemică este un amestec al </a:t>
            </a:r>
            <a:r>
              <a:rPr sz="1800" spc="-10" dirty="0">
                <a:solidFill>
                  <a:srgbClr val="1D1C1C"/>
                </a:solidFill>
                <a:latin typeface="Arial Unicode MS"/>
                <a:cs typeface="Arial Unicode MS"/>
              </a:rPr>
              <a:t>enantiomerilor 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de arketamină </a:t>
            </a:r>
            <a:r>
              <a:rPr sz="1800" dirty="0">
                <a:solidFill>
                  <a:srgbClr val="1D1C1C"/>
                </a:solidFill>
                <a:latin typeface="Arial Unicode MS"/>
                <a:cs typeface="Arial Unicode MS"/>
              </a:rPr>
              <a:t>şi</a:t>
            </a:r>
            <a:r>
              <a:rPr sz="1800" spc="12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esketamină</a:t>
            </a:r>
            <a:r>
              <a:rPr sz="1800" spc="-7" baseline="25462" dirty="0">
                <a:solidFill>
                  <a:srgbClr val="1D1C1C"/>
                </a:solidFill>
                <a:latin typeface="Arial Unicode MS"/>
                <a:cs typeface="Arial Unicode MS"/>
              </a:rPr>
              <a:t>1,2</a:t>
            </a:r>
            <a:endParaRPr sz="1800" baseline="25462" dirty="0">
              <a:latin typeface="Arial Unicode MS"/>
              <a:cs typeface="Arial Unicode MS"/>
            </a:endParaRPr>
          </a:p>
          <a:p>
            <a:pPr marL="721995" marR="938530" lvl="1" indent="-253365">
              <a:lnSpc>
                <a:spcPct val="100000"/>
              </a:lnSpc>
              <a:spcBef>
                <a:spcPts val="309"/>
              </a:spcBef>
              <a:buClr>
                <a:srgbClr val="FCA606"/>
              </a:buClr>
              <a:buFont typeface="Courier New"/>
              <a:buChar char="o"/>
              <a:tabLst>
                <a:tab pos="722630" algn="l"/>
              </a:tabLst>
            </a:pPr>
            <a:r>
              <a:rPr sz="1600" spc="-20" dirty="0">
                <a:solidFill>
                  <a:srgbClr val="1D1C1C"/>
                </a:solidFill>
                <a:latin typeface="Arial Unicode MS"/>
                <a:cs typeface="Arial Unicode MS"/>
              </a:rPr>
              <a:t>Deşi </a:t>
            </a:r>
            <a:r>
              <a:rPr sz="1600" spc="-25" dirty="0">
                <a:solidFill>
                  <a:srgbClr val="1D1C1C"/>
                </a:solidFill>
                <a:latin typeface="Arial Unicode MS"/>
                <a:cs typeface="Arial Unicode MS"/>
              </a:rPr>
              <a:t>mecanismul </a:t>
            </a:r>
            <a:r>
              <a:rPr sz="1600" spc="-15" dirty="0">
                <a:solidFill>
                  <a:srgbClr val="1D1C1C"/>
                </a:solidFill>
                <a:latin typeface="Arial Unicode MS"/>
                <a:cs typeface="Arial Unicode MS"/>
              </a:rPr>
              <a:t>de </a:t>
            </a:r>
            <a:r>
              <a:rPr sz="1600" spc="-25" dirty="0">
                <a:solidFill>
                  <a:srgbClr val="1D1C1C"/>
                </a:solidFill>
                <a:latin typeface="Arial Unicode MS"/>
                <a:cs typeface="Arial Unicode MS"/>
              </a:rPr>
              <a:t>acţiune </a:t>
            </a:r>
            <a:r>
              <a:rPr sz="1600" spc="-20" dirty="0">
                <a:solidFill>
                  <a:srgbClr val="1D1C1C"/>
                </a:solidFill>
                <a:latin typeface="Arial Unicode MS"/>
                <a:cs typeface="Arial Unicode MS"/>
              </a:rPr>
              <a:t>exact </a:t>
            </a:r>
            <a:r>
              <a:rPr sz="1600" spc="-15" dirty="0">
                <a:solidFill>
                  <a:srgbClr val="1D1C1C"/>
                </a:solidFill>
                <a:latin typeface="Arial Unicode MS"/>
                <a:cs typeface="Arial Unicode MS"/>
              </a:rPr>
              <a:t>al </a:t>
            </a:r>
            <a:r>
              <a:rPr sz="1600" spc="-25" dirty="0">
                <a:solidFill>
                  <a:srgbClr val="1D1C1C"/>
                </a:solidFill>
                <a:latin typeface="Arial Unicode MS"/>
                <a:cs typeface="Arial Unicode MS"/>
              </a:rPr>
              <a:t>esketaminei </a:t>
            </a:r>
            <a:r>
              <a:rPr sz="1600" spc="-15" dirty="0">
                <a:solidFill>
                  <a:srgbClr val="1D1C1C"/>
                </a:solidFill>
                <a:latin typeface="Arial Unicode MS"/>
                <a:cs typeface="Arial Unicode MS"/>
              </a:rPr>
              <a:t>şi </a:t>
            </a:r>
            <a:r>
              <a:rPr sz="1600" spc="-25" dirty="0">
                <a:solidFill>
                  <a:srgbClr val="1D1C1C"/>
                </a:solidFill>
                <a:latin typeface="Arial Unicode MS"/>
                <a:cs typeface="Arial Unicode MS"/>
              </a:rPr>
              <a:t>ketaminei rămâne </a:t>
            </a:r>
            <a:r>
              <a:rPr sz="1600" spc="-15" dirty="0">
                <a:solidFill>
                  <a:srgbClr val="1D1C1C"/>
                </a:solidFill>
                <a:latin typeface="Arial Unicode MS"/>
                <a:cs typeface="Arial Unicode MS"/>
              </a:rPr>
              <a:t>să </a:t>
            </a:r>
            <a:r>
              <a:rPr sz="1600" spc="-20" dirty="0">
                <a:solidFill>
                  <a:srgbClr val="1D1C1C"/>
                </a:solidFill>
                <a:latin typeface="Arial Unicode MS"/>
                <a:cs typeface="Arial Unicode MS"/>
              </a:rPr>
              <a:t>fie </a:t>
            </a:r>
            <a:r>
              <a:rPr sz="1600" spc="-25" dirty="0">
                <a:solidFill>
                  <a:srgbClr val="1D1C1C"/>
                </a:solidFill>
                <a:latin typeface="Arial Unicode MS"/>
                <a:cs typeface="Arial Unicode MS"/>
              </a:rPr>
              <a:t>elucidat, </a:t>
            </a:r>
            <a:r>
              <a:rPr sz="1600" spc="-25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1600" b="1" spc="-20" dirty="0">
                <a:solidFill>
                  <a:srgbClr val="F16F20"/>
                </a:solidFill>
                <a:latin typeface="Arial Unicode MS"/>
                <a:cs typeface="Arial Unicode MS"/>
              </a:rPr>
              <a:t>proprietăţile </a:t>
            </a:r>
            <a:r>
              <a:rPr sz="1600" b="1" spc="-15" dirty="0">
                <a:solidFill>
                  <a:srgbClr val="F16F20"/>
                </a:solidFill>
                <a:latin typeface="Arial Unicode MS"/>
                <a:cs typeface="Arial Unicode MS"/>
              </a:rPr>
              <a:t>FC </a:t>
            </a:r>
            <a:r>
              <a:rPr sz="1600" b="1" spc="-10" dirty="0">
                <a:solidFill>
                  <a:srgbClr val="F16F20"/>
                </a:solidFill>
                <a:latin typeface="Arial Unicode MS"/>
                <a:cs typeface="Arial Unicode MS"/>
              </a:rPr>
              <a:t>şi </a:t>
            </a:r>
            <a:r>
              <a:rPr sz="1600" b="1" spc="-15" dirty="0">
                <a:solidFill>
                  <a:srgbClr val="F16F20"/>
                </a:solidFill>
                <a:latin typeface="Arial Unicode MS"/>
                <a:cs typeface="Arial Unicode MS"/>
              </a:rPr>
              <a:t>FD </a:t>
            </a:r>
            <a:r>
              <a:rPr sz="1600" b="1" spc="-10" dirty="0">
                <a:solidFill>
                  <a:srgbClr val="F16F20"/>
                </a:solidFill>
                <a:latin typeface="Arial Unicode MS"/>
                <a:cs typeface="Arial Unicode MS"/>
              </a:rPr>
              <a:t>şi </a:t>
            </a:r>
            <a:r>
              <a:rPr sz="1600" b="1" spc="-15" dirty="0">
                <a:solidFill>
                  <a:srgbClr val="F16F20"/>
                </a:solidFill>
                <a:latin typeface="Arial Unicode MS"/>
                <a:cs typeface="Arial Unicode MS"/>
              </a:rPr>
              <a:t>afinităţile </a:t>
            </a:r>
            <a:r>
              <a:rPr sz="1600" b="1" spc="-20" dirty="0">
                <a:solidFill>
                  <a:srgbClr val="F16F20"/>
                </a:solidFill>
                <a:latin typeface="Arial Unicode MS"/>
                <a:cs typeface="Arial Unicode MS"/>
              </a:rPr>
              <a:t>pentru receptori </a:t>
            </a:r>
            <a:r>
              <a:rPr sz="1600" b="1" spc="-15" dirty="0">
                <a:solidFill>
                  <a:srgbClr val="F16F20"/>
                </a:solidFill>
                <a:latin typeface="Arial Unicode MS"/>
                <a:cs typeface="Arial Unicode MS"/>
              </a:rPr>
              <a:t>ale </a:t>
            </a:r>
            <a:r>
              <a:rPr sz="1600" b="1" spc="-20" dirty="0">
                <a:solidFill>
                  <a:srgbClr val="F16F20"/>
                </a:solidFill>
                <a:latin typeface="Arial Unicode MS"/>
                <a:cs typeface="Arial Unicode MS"/>
              </a:rPr>
              <a:t>esketaminei </a:t>
            </a:r>
            <a:r>
              <a:rPr sz="1600" b="1" spc="-15" dirty="0">
                <a:solidFill>
                  <a:srgbClr val="F16F20"/>
                </a:solidFill>
                <a:latin typeface="Arial Unicode MS"/>
                <a:cs typeface="Arial Unicode MS"/>
              </a:rPr>
              <a:t>diferă de cele ale  </a:t>
            </a:r>
            <a:r>
              <a:rPr sz="1600" b="1" spc="-20" dirty="0">
                <a:solidFill>
                  <a:srgbClr val="F16F20"/>
                </a:solidFill>
                <a:latin typeface="Arial Unicode MS"/>
                <a:cs typeface="Arial Unicode MS"/>
              </a:rPr>
              <a:t>amestecului </a:t>
            </a:r>
            <a:r>
              <a:rPr sz="1600" b="1" spc="-15" dirty="0">
                <a:solidFill>
                  <a:srgbClr val="F16F20"/>
                </a:solidFill>
                <a:latin typeface="Arial Unicode MS"/>
                <a:cs typeface="Arial Unicode MS"/>
              </a:rPr>
              <a:t>racemic de </a:t>
            </a:r>
            <a:r>
              <a:rPr sz="1600" b="1" spc="-20" dirty="0">
                <a:solidFill>
                  <a:srgbClr val="F16F20"/>
                </a:solidFill>
                <a:latin typeface="Arial Unicode MS"/>
                <a:cs typeface="Arial Unicode MS"/>
              </a:rPr>
              <a:t>ketamină </a:t>
            </a:r>
            <a:r>
              <a:rPr sz="1600" b="1" spc="-10" dirty="0">
                <a:solidFill>
                  <a:srgbClr val="F16F20"/>
                </a:solidFill>
                <a:latin typeface="Arial Unicode MS"/>
                <a:cs typeface="Arial Unicode MS"/>
              </a:rPr>
              <a:t>şi </a:t>
            </a:r>
            <a:r>
              <a:rPr sz="1600" b="1" spc="-15" dirty="0">
                <a:solidFill>
                  <a:srgbClr val="F16F20"/>
                </a:solidFill>
                <a:latin typeface="Arial Unicode MS"/>
                <a:cs typeface="Arial Unicode MS"/>
              </a:rPr>
              <a:t>de cele</a:t>
            </a:r>
            <a:r>
              <a:rPr sz="1600" b="1" spc="-310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1600" b="1" spc="-20" dirty="0">
                <a:solidFill>
                  <a:srgbClr val="F16F20"/>
                </a:solidFill>
                <a:latin typeface="Arial Unicode MS"/>
                <a:cs typeface="Arial Unicode MS"/>
              </a:rPr>
              <a:t>arketaminei</a:t>
            </a:r>
            <a:r>
              <a:rPr sz="1575" b="1" spc="-30" baseline="26455" dirty="0">
                <a:solidFill>
                  <a:srgbClr val="F16F20"/>
                </a:solidFill>
                <a:latin typeface="Arial Unicode MS"/>
                <a:cs typeface="Arial Unicode MS"/>
              </a:rPr>
              <a:t>1–5</a:t>
            </a:r>
            <a:endParaRPr sz="1575" baseline="26455" dirty="0">
              <a:latin typeface="Arial Unicode MS"/>
              <a:cs typeface="Arial Unicode MS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FCA606"/>
              </a:buClr>
              <a:buFont typeface="Courier New"/>
              <a:buChar char="o"/>
            </a:pPr>
            <a:endParaRPr sz="1100" dirty="0">
              <a:latin typeface="Arial Unicode MS"/>
              <a:cs typeface="Arial Unicode MS"/>
            </a:endParaRPr>
          </a:p>
          <a:p>
            <a:pPr marL="289560" marR="615950" indent="-252095">
              <a:lnSpc>
                <a:spcPts val="1939"/>
              </a:lnSpc>
              <a:buClr>
                <a:srgbClr val="FCA606"/>
              </a:buClr>
              <a:buFont typeface="Arial"/>
              <a:buChar char="•"/>
              <a:tabLst>
                <a:tab pos="288925" algn="l"/>
                <a:tab pos="289560" algn="l"/>
              </a:tabLst>
            </a:pP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Esketamina are </a:t>
            </a:r>
            <a:r>
              <a:rPr sz="1800" dirty="0">
                <a:solidFill>
                  <a:srgbClr val="1D1C1C"/>
                </a:solidFill>
                <a:latin typeface="Arial Unicode MS"/>
                <a:cs typeface="Arial Unicode MS"/>
              </a:rPr>
              <a:t>o </a:t>
            </a:r>
            <a:r>
              <a:rPr sz="1800" b="1" dirty="0">
                <a:solidFill>
                  <a:srgbClr val="F16F20"/>
                </a:solidFill>
                <a:latin typeface="Arial Unicode MS"/>
                <a:cs typeface="Arial Unicode MS"/>
              </a:rPr>
              <a:t>afinitate de 3–4 ori mai </a:t>
            </a:r>
            <a:r>
              <a:rPr sz="1800" b="1" spc="5" dirty="0">
                <a:solidFill>
                  <a:srgbClr val="F16F20"/>
                </a:solidFill>
                <a:latin typeface="Arial Unicode MS"/>
                <a:cs typeface="Arial Unicode MS"/>
              </a:rPr>
              <a:t>mare </a:t>
            </a:r>
            <a:r>
              <a:rPr sz="1800" b="1" dirty="0">
                <a:solidFill>
                  <a:srgbClr val="F16F20"/>
                </a:solidFill>
                <a:latin typeface="Arial Unicode MS"/>
                <a:cs typeface="Arial Unicode MS"/>
              </a:rPr>
              <a:t>pentru ţinta sa 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(receptorul</a:t>
            </a:r>
            <a:r>
              <a:rPr sz="1800" spc="-17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NMDA)  comparativ </a:t>
            </a:r>
            <a:r>
              <a:rPr sz="1800" dirty="0">
                <a:solidFill>
                  <a:srgbClr val="1D1C1C"/>
                </a:solidFill>
                <a:latin typeface="Arial Unicode MS"/>
                <a:cs typeface="Arial Unicode MS"/>
              </a:rPr>
              <a:t>cu</a:t>
            </a:r>
            <a:r>
              <a:rPr sz="1800" spc="1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arketamina</a:t>
            </a:r>
            <a:r>
              <a:rPr sz="1800" spc="-7" baseline="25462" dirty="0">
                <a:solidFill>
                  <a:srgbClr val="1D1C1C"/>
                </a:solidFill>
                <a:latin typeface="Arial Unicode MS"/>
                <a:cs typeface="Arial Unicode MS"/>
              </a:rPr>
              <a:t>1–5</a:t>
            </a:r>
            <a:endParaRPr sz="1800" baseline="25462" dirty="0">
              <a:latin typeface="Arial Unicode MS"/>
              <a:cs typeface="Arial Unicode MS"/>
            </a:endParaRPr>
          </a:p>
          <a:p>
            <a:pPr marL="721995" lvl="1" indent="-253365">
              <a:lnSpc>
                <a:spcPct val="100000"/>
              </a:lnSpc>
              <a:spcBef>
                <a:spcPts val="284"/>
              </a:spcBef>
              <a:buClr>
                <a:srgbClr val="FCA606"/>
              </a:buClr>
              <a:buFont typeface="Courier New"/>
              <a:buChar char="o"/>
              <a:tabLst>
                <a:tab pos="722630" algn="l"/>
              </a:tabLst>
            </a:pPr>
            <a:r>
              <a:rPr sz="1600" spc="-25" dirty="0">
                <a:solidFill>
                  <a:srgbClr val="1D1C1C"/>
                </a:solidFill>
                <a:latin typeface="Arial Unicode MS"/>
                <a:cs typeface="Arial Unicode MS"/>
              </a:rPr>
              <a:t>Această </a:t>
            </a:r>
            <a:r>
              <a:rPr sz="1600" b="1" spc="-15" dirty="0">
                <a:solidFill>
                  <a:srgbClr val="F16F20"/>
                </a:solidFill>
                <a:latin typeface="Arial Unicode MS"/>
                <a:cs typeface="Arial Unicode MS"/>
              </a:rPr>
              <a:t>afinitate </a:t>
            </a:r>
            <a:r>
              <a:rPr sz="1600" b="1" spc="-20" dirty="0">
                <a:solidFill>
                  <a:srgbClr val="F16F20"/>
                </a:solidFill>
                <a:latin typeface="Arial Unicode MS"/>
                <a:cs typeface="Arial Unicode MS"/>
              </a:rPr>
              <a:t>crescută </a:t>
            </a:r>
            <a:r>
              <a:rPr sz="1600" spc="-25" dirty="0">
                <a:solidFill>
                  <a:srgbClr val="1D1C1C"/>
                </a:solidFill>
                <a:latin typeface="Arial Unicode MS"/>
                <a:cs typeface="Arial Unicode MS"/>
              </a:rPr>
              <a:t>permite utilizarea </a:t>
            </a:r>
            <a:r>
              <a:rPr sz="1600" spc="-15" dirty="0">
                <a:solidFill>
                  <a:srgbClr val="1D1C1C"/>
                </a:solidFill>
                <a:latin typeface="Arial Unicode MS"/>
                <a:cs typeface="Arial Unicode MS"/>
              </a:rPr>
              <a:t>în </a:t>
            </a:r>
            <a:r>
              <a:rPr sz="1600" spc="-20" dirty="0">
                <a:solidFill>
                  <a:srgbClr val="1D1C1C"/>
                </a:solidFill>
                <a:latin typeface="Arial Unicode MS"/>
                <a:cs typeface="Arial Unicode MS"/>
              </a:rPr>
              <a:t>doze mai mici </a:t>
            </a:r>
            <a:r>
              <a:rPr sz="1600" spc="-25" dirty="0">
                <a:solidFill>
                  <a:srgbClr val="1D1C1C"/>
                </a:solidFill>
                <a:latin typeface="Arial Unicode MS"/>
                <a:cs typeface="Arial Unicode MS"/>
              </a:rPr>
              <a:t>fără afectarea</a:t>
            </a:r>
            <a:r>
              <a:rPr sz="1600" spc="-9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600" spc="-20" dirty="0">
                <a:solidFill>
                  <a:srgbClr val="1D1C1C"/>
                </a:solidFill>
                <a:latin typeface="Arial Unicode MS"/>
                <a:cs typeface="Arial Unicode MS"/>
              </a:rPr>
              <a:t>eficacităţii</a:t>
            </a:r>
            <a:r>
              <a:rPr sz="1575" spc="-30" baseline="26455" dirty="0">
                <a:solidFill>
                  <a:srgbClr val="1D1C1C"/>
                </a:solidFill>
                <a:latin typeface="Arial Unicode MS"/>
                <a:cs typeface="Arial Unicode MS"/>
              </a:rPr>
              <a:t>4,5</a:t>
            </a:r>
            <a:endParaRPr sz="1575" baseline="26455" dirty="0">
              <a:latin typeface="Arial Unicode MS"/>
              <a:cs typeface="Arial Unicode MS"/>
            </a:endParaRPr>
          </a:p>
          <a:p>
            <a:pPr marL="288925" marR="358775" indent="-251460" algn="just">
              <a:lnSpc>
                <a:spcPts val="1939"/>
              </a:lnSpc>
              <a:spcBef>
                <a:spcPts val="1920"/>
              </a:spcBef>
              <a:buClr>
                <a:srgbClr val="FCA606"/>
              </a:buClr>
              <a:buFont typeface="Arial"/>
              <a:buChar char="•"/>
              <a:tabLst>
                <a:tab pos="289560" algn="l"/>
              </a:tabLst>
            </a:pPr>
            <a:r>
              <a:rPr lang="ro-RO" sz="1800" b="1" dirty="0">
                <a:solidFill>
                  <a:srgbClr val="F16F20"/>
                </a:solidFill>
                <a:latin typeface="Arial Unicode MS"/>
                <a:cs typeface="Arial Unicode MS"/>
              </a:rPr>
              <a:t>Esketamină</a:t>
            </a:r>
            <a:r>
              <a:rPr sz="1800" b="1" dirty="0">
                <a:solidFill>
                  <a:srgbClr val="F16F20"/>
                </a:solidFill>
                <a:latin typeface="Arial Unicode MS"/>
                <a:cs typeface="Arial Unicode MS"/>
              </a:rPr>
              <a:t> </a:t>
            </a:r>
            <a:r>
              <a:rPr sz="1800" b="1" spc="-5" dirty="0">
                <a:solidFill>
                  <a:srgbClr val="F16F20"/>
                </a:solidFill>
                <a:latin typeface="Arial Unicode MS"/>
                <a:cs typeface="Arial Unicode MS"/>
              </a:rPr>
              <a:t>a </a:t>
            </a:r>
            <a:r>
              <a:rPr sz="1800" b="1" dirty="0">
                <a:solidFill>
                  <a:srgbClr val="F16F20"/>
                </a:solidFill>
                <a:latin typeface="Arial Unicode MS"/>
                <a:cs typeface="Arial Unicode MS"/>
              </a:rPr>
              <a:t>fost evaluat </a:t>
            </a:r>
            <a:r>
              <a:rPr sz="1800" b="1" spc="5" dirty="0">
                <a:solidFill>
                  <a:srgbClr val="F16F20"/>
                </a:solidFill>
                <a:latin typeface="Arial Unicode MS"/>
                <a:cs typeface="Arial Unicode MS"/>
              </a:rPr>
              <a:t>în </a:t>
            </a:r>
            <a:r>
              <a:rPr sz="1800" b="1" dirty="0">
                <a:solidFill>
                  <a:srgbClr val="F16F20"/>
                </a:solidFill>
                <a:latin typeface="Arial Unicode MS"/>
                <a:cs typeface="Arial Unicode MS"/>
              </a:rPr>
              <a:t>cadrul unui amplu program de studii clinice </a:t>
            </a:r>
            <a:r>
              <a:rPr sz="1800" dirty="0">
                <a:solidFill>
                  <a:srgbClr val="1D1C1C"/>
                </a:solidFill>
                <a:latin typeface="Arial Unicode MS"/>
                <a:cs typeface="Arial Unicode MS"/>
              </a:rPr>
              <a:t>şi 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au</a:t>
            </a:r>
            <a:r>
              <a:rPr sz="1800" spc="-31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fost  implementate </a:t>
            </a:r>
            <a:r>
              <a:rPr sz="1800" b="1" dirty="0">
                <a:solidFill>
                  <a:srgbClr val="F16F20"/>
                </a:solidFill>
                <a:latin typeface="Arial Unicode MS"/>
                <a:cs typeface="Arial Unicode MS"/>
              </a:rPr>
              <a:t>un program de </a:t>
            </a:r>
            <a:r>
              <a:rPr sz="1800" b="1" spc="5" dirty="0">
                <a:solidFill>
                  <a:srgbClr val="F16F20"/>
                </a:solidFill>
                <a:latin typeface="Arial Unicode MS"/>
                <a:cs typeface="Arial Unicode MS"/>
              </a:rPr>
              <a:t>acces </a:t>
            </a:r>
            <a:r>
              <a:rPr sz="1800" b="1" dirty="0">
                <a:solidFill>
                  <a:srgbClr val="F16F20"/>
                </a:solidFill>
                <a:latin typeface="Arial Unicode MS"/>
                <a:cs typeface="Arial Unicode MS"/>
              </a:rPr>
              <a:t>controlat şi </a:t>
            </a:r>
            <a:r>
              <a:rPr sz="1800" b="1" spc="5" dirty="0">
                <a:solidFill>
                  <a:srgbClr val="F16F20"/>
                </a:solidFill>
                <a:latin typeface="Arial Unicode MS"/>
                <a:cs typeface="Arial Unicode MS"/>
              </a:rPr>
              <a:t>PMR</a:t>
            </a:r>
            <a:r>
              <a:rPr sz="1800" spc="5" dirty="0">
                <a:solidFill>
                  <a:srgbClr val="1D1C1C"/>
                </a:solidFill>
                <a:latin typeface="Arial Unicode MS"/>
                <a:cs typeface="Arial Unicode MS"/>
              </a:rPr>
              <a:t>, 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care susţin utilizarea sigură </a:t>
            </a:r>
            <a:r>
              <a:rPr sz="1800" dirty="0">
                <a:solidFill>
                  <a:srgbClr val="1D1C1C"/>
                </a:solidFill>
                <a:latin typeface="Arial Unicode MS"/>
                <a:cs typeface="Arial Unicode MS"/>
              </a:rPr>
              <a:t>şi  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eficace </a:t>
            </a:r>
            <a:r>
              <a:rPr sz="1800" dirty="0">
                <a:solidFill>
                  <a:srgbClr val="1D1C1C"/>
                </a:solidFill>
                <a:latin typeface="Arial Unicode MS"/>
                <a:cs typeface="Arial Unicode MS"/>
              </a:rPr>
              <a:t>în 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lumea</a:t>
            </a:r>
            <a:r>
              <a:rPr sz="180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800" spc="-5" dirty="0">
                <a:solidFill>
                  <a:srgbClr val="1D1C1C"/>
                </a:solidFill>
                <a:latin typeface="Arial Unicode MS"/>
                <a:cs typeface="Arial Unicode MS"/>
              </a:rPr>
              <a:t>reală</a:t>
            </a:r>
            <a:r>
              <a:rPr sz="1800" spc="-7" baseline="25462" dirty="0">
                <a:solidFill>
                  <a:srgbClr val="1D1C1C"/>
                </a:solidFill>
                <a:latin typeface="Arial Unicode MS"/>
                <a:cs typeface="Arial Unicode MS"/>
              </a:rPr>
              <a:t>6</a:t>
            </a:r>
            <a:endParaRPr sz="1800" baseline="25462" dirty="0">
              <a:latin typeface="Arial Unicode MS"/>
              <a:cs typeface="Arial Unicode MS"/>
            </a:endParaRPr>
          </a:p>
          <a:p>
            <a:pPr marL="781685" marR="30480" lvl="1" indent="-287020" algn="just">
              <a:lnSpc>
                <a:spcPct val="100000"/>
              </a:lnSpc>
              <a:spcBef>
                <a:spcPts val="395"/>
              </a:spcBef>
              <a:buClr>
                <a:srgbClr val="FCA606"/>
              </a:buClr>
              <a:buFont typeface="Courier New"/>
              <a:buChar char="o"/>
              <a:tabLst>
                <a:tab pos="782320" algn="l"/>
              </a:tabLst>
            </a:pPr>
            <a:r>
              <a:rPr sz="1600" spc="-10" dirty="0">
                <a:solidFill>
                  <a:srgbClr val="1D1C1C"/>
                </a:solidFill>
                <a:latin typeface="Arial Unicode MS"/>
                <a:cs typeface="Arial Unicode MS"/>
              </a:rPr>
              <a:t>Nu </a:t>
            </a:r>
            <a:r>
              <a:rPr sz="1600" spc="-5" dirty="0">
                <a:solidFill>
                  <a:srgbClr val="1D1C1C"/>
                </a:solidFill>
                <a:latin typeface="Arial Unicode MS"/>
                <a:cs typeface="Arial Unicode MS"/>
              </a:rPr>
              <a:t>au fost înregistrate dovezi ale </a:t>
            </a:r>
            <a:r>
              <a:rPr sz="1600" spc="-10" dirty="0">
                <a:solidFill>
                  <a:srgbClr val="1D1C1C"/>
                </a:solidFill>
                <a:latin typeface="Arial Unicode MS"/>
                <a:cs typeface="Arial Unicode MS"/>
              </a:rPr>
              <a:t>unor </a:t>
            </a:r>
            <a:r>
              <a:rPr sz="1600" spc="-5" dirty="0">
                <a:solidFill>
                  <a:srgbClr val="1D1C1C"/>
                </a:solidFill>
                <a:latin typeface="Arial Unicode MS"/>
                <a:cs typeface="Arial Unicode MS"/>
              </a:rPr>
              <a:t>EA asociate </a:t>
            </a:r>
            <a:r>
              <a:rPr sz="1600" dirty="0">
                <a:solidFill>
                  <a:srgbClr val="1D1C1C"/>
                </a:solidFill>
                <a:latin typeface="Arial Unicode MS"/>
                <a:cs typeface="Arial Unicode MS"/>
              </a:rPr>
              <a:t>cu </a:t>
            </a:r>
            <a:r>
              <a:rPr sz="1600" spc="-5" dirty="0">
                <a:solidFill>
                  <a:srgbClr val="1D1C1C"/>
                </a:solidFill>
                <a:latin typeface="Arial Unicode MS"/>
                <a:cs typeface="Arial Unicode MS"/>
              </a:rPr>
              <a:t>abuzul sau utilizarea incorectă sau </a:t>
            </a:r>
            <a:r>
              <a:rPr sz="1600" spc="-10" dirty="0">
                <a:solidFill>
                  <a:srgbClr val="1D1C1C"/>
                </a:solidFill>
                <a:latin typeface="Arial Unicode MS"/>
                <a:cs typeface="Arial Unicode MS"/>
              </a:rPr>
              <a:t>un  </a:t>
            </a:r>
            <a:r>
              <a:rPr sz="1600" spc="-5" dirty="0">
                <a:solidFill>
                  <a:srgbClr val="1D1C1C"/>
                </a:solidFill>
                <a:latin typeface="Arial Unicode MS"/>
                <a:cs typeface="Arial Unicode MS"/>
              </a:rPr>
              <a:t>sindrom de sevraj în </a:t>
            </a:r>
            <a:r>
              <a:rPr sz="1600" dirty="0">
                <a:solidFill>
                  <a:srgbClr val="1D1C1C"/>
                </a:solidFill>
                <a:latin typeface="Arial Unicode MS"/>
                <a:cs typeface="Arial Unicode MS"/>
              </a:rPr>
              <a:t>studiile </a:t>
            </a:r>
            <a:r>
              <a:rPr sz="1600" spc="-5" dirty="0">
                <a:solidFill>
                  <a:srgbClr val="1D1C1C"/>
                </a:solidFill>
                <a:latin typeface="Arial Unicode MS"/>
                <a:cs typeface="Arial Unicode MS"/>
              </a:rPr>
              <a:t>clinice ale</a:t>
            </a:r>
            <a:r>
              <a:rPr sz="1600" spc="-2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lang="ro-RO" sz="1600" spc="-5" dirty="0">
                <a:solidFill>
                  <a:srgbClr val="1D1C1C"/>
                </a:solidFill>
                <a:latin typeface="Arial Unicode MS"/>
                <a:cs typeface="Arial Unicode MS"/>
              </a:rPr>
              <a:t>Esketamină</a:t>
            </a:r>
            <a:r>
              <a:rPr sz="1575" spc="-7" baseline="26455" dirty="0">
                <a:solidFill>
                  <a:srgbClr val="1D1C1C"/>
                </a:solidFill>
                <a:latin typeface="Arial Unicode MS"/>
                <a:cs typeface="Arial Unicode MS"/>
              </a:rPr>
              <a:t>7–9</a:t>
            </a:r>
            <a:endParaRPr sz="1575" baseline="26455" dirty="0">
              <a:latin typeface="Arial Unicode MS"/>
              <a:cs typeface="Arial Unicode MS"/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633C174D-79B1-0F34-103E-8F003A465C0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456649"/>
            <a:ext cx="7948295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solidFill>
                  <a:srgbClr val="FF0000"/>
                </a:solidFill>
              </a:rPr>
              <a:t>Rezumatul principalelor </a:t>
            </a:r>
            <a:r>
              <a:rPr b="1" dirty="0" err="1">
                <a:solidFill>
                  <a:srgbClr val="FF0000"/>
                </a:solidFill>
              </a:rPr>
              <a:t>informaţii</a:t>
            </a:r>
            <a:r>
              <a:rPr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2499" y="1507229"/>
            <a:ext cx="11431905" cy="23833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4960" indent="-251460">
              <a:lnSpc>
                <a:spcPct val="100000"/>
              </a:lnSpc>
              <a:spcBef>
                <a:spcPts val="105"/>
              </a:spcBef>
              <a:buClr>
                <a:srgbClr val="FCA606"/>
              </a:buClr>
              <a:buFont typeface="Arial"/>
              <a:buChar char="•"/>
              <a:tabLst>
                <a:tab pos="314325" algn="l"/>
                <a:tab pos="314960" algn="l"/>
              </a:tabLst>
            </a:pP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~30% </a:t>
            </a: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dintre </a:t>
            </a:r>
            <a:r>
              <a:rPr sz="2000" spc="-25" dirty="0">
                <a:solidFill>
                  <a:srgbClr val="1D1C1C"/>
                </a:solidFill>
                <a:latin typeface="Arial Unicode MS"/>
                <a:cs typeface="Arial Unicode MS"/>
              </a:rPr>
              <a:t>pacienţii </a:t>
            </a:r>
            <a:r>
              <a:rPr sz="2000" spc="-10" dirty="0">
                <a:solidFill>
                  <a:srgbClr val="1D1C1C"/>
                </a:solidFill>
                <a:latin typeface="Arial Unicode MS"/>
                <a:cs typeface="Arial Unicode MS"/>
              </a:rPr>
              <a:t>cu </a:t>
            </a: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TDM nu </a:t>
            </a: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răspund </a:t>
            </a: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la </a:t>
            </a:r>
            <a:r>
              <a:rPr sz="2000" spc="-25" dirty="0">
                <a:solidFill>
                  <a:srgbClr val="1D1C1C"/>
                </a:solidFill>
                <a:latin typeface="Arial Unicode MS"/>
                <a:cs typeface="Arial Unicode MS"/>
              </a:rPr>
              <a:t>antidepresivele tradiţionale</a:t>
            </a:r>
            <a:r>
              <a:rPr sz="2000" spc="-27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2000" spc="-10" dirty="0">
                <a:solidFill>
                  <a:srgbClr val="1D1C1C"/>
                </a:solidFill>
                <a:latin typeface="Arial Unicode MS"/>
                <a:cs typeface="Arial Unicode MS"/>
              </a:rPr>
              <a:t>(AD)</a:t>
            </a:r>
            <a:r>
              <a:rPr sz="1950" spc="-15" baseline="25641" dirty="0">
                <a:solidFill>
                  <a:srgbClr val="1D1C1C"/>
                </a:solidFill>
                <a:latin typeface="Arial Unicode MS"/>
                <a:cs typeface="Arial Unicode MS"/>
              </a:rPr>
              <a:t>1,2</a:t>
            </a:r>
            <a:r>
              <a:rPr sz="2000" spc="-10" dirty="0">
                <a:solidFill>
                  <a:srgbClr val="1D1C1C"/>
                </a:solidFill>
                <a:latin typeface="Arial Unicode MS"/>
                <a:cs typeface="Arial Unicode MS"/>
              </a:rPr>
              <a:t>;</a:t>
            </a:r>
            <a:endParaRPr sz="2000" dirty="0">
              <a:latin typeface="Arial Unicode MS"/>
              <a:cs typeface="Arial Unicode MS"/>
            </a:endParaRPr>
          </a:p>
          <a:p>
            <a:pPr marL="314325">
              <a:lnSpc>
                <a:spcPct val="100000"/>
              </a:lnSpc>
            </a:pP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&gt;70% </a:t>
            </a: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dintre </a:t>
            </a:r>
            <a:r>
              <a:rPr sz="2000" spc="-25" dirty="0">
                <a:solidFill>
                  <a:srgbClr val="1D1C1C"/>
                </a:solidFill>
                <a:latin typeface="Arial Unicode MS"/>
                <a:cs typeface="Arial Unicode MS"/>
              </a:rPr>
              <a:t>pacienţii </a:t>
            </a:r>
            <a:r>
              <a:rPr sz="2000" spc="-10" dirty="0">
                <a:solidFill>
                  <a:srgbClr val="1D1C1C"/>
                </a:solidFill>
                <a:latin typeface="Arial Unicode MS"/>
                <a:cs typeface="Arial Unicode MS"/>
              </a:rPr>
              <a:t>cu </a:t>
            </a: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DRT nu </a:t>
            </a:r>
            <a:r>
              <a:rPr sz="2000" spc="-25" dirty="0">
                <a:solidFill>
                  <a:srgbClr val="1D1C1C"/>
                </a:solidFill>
                <a:latin typeface="Arial Unicode MS"/>
                <a:cs typeface="Arial Unicode MS"/>
              </a:rPr>
              <a:t>prezintă </a:t>
            </a: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răspuns după </a:t>
            </a:r>
            <a:r>
              <a:rPr sz="2000" dirty="0">
                <a:solidFill>
                  <a:srgbClr val="1D1C1C"/>
                </a:solidFill>
                <a:latin typeface="Arial Unicode MS"/>
                <a:cs typeface="Arial Unicode MS"/>
              </a:rPr>
              <a:t>6 </a:t>
            </a: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luni </a:t>
            </a: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de</a:t>
            </a:r>
            <a:r>
              <a:rPr sz="2000" spc="-40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2000" spc="-25" dirty="0">
                <a:solidFill>
                  <a:srgbClr val="1D1C1C"/>
                </a:solidFill>
                <a:latin typeface="Arial Unicode MS"/>
                <a:cs typeface="Arial Unicode MS"/>
              </a:rPr>
              <a:t>tratament </a:t>
            </a: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AD nou</a:t>
            </a:r>
            <a:r>
              <a:rPr sz="1950" spc="-22" baseline="25641" dirty="0">
                <a:solidFill>
                  <a:srgbClr val="1D1C1C"/>
                </a:solidFill>
                <a:latin typeface="Arial Unicode MS"/>
                <a:cs typeface="Arial Unicode MS"/>
              </a:rPr>
              <a:t>3</a:t>
            </a:r>
            <a:endParaRPr sz="1950" baseline="25641" dirty="0">
              <a:latin typeface="Arial Unicode MS"/>
              <a:cs typeface="Arial Unicode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 dirty="0">
              <a:latin typeface="Arial Unicode MS"/>
              <a:cs typeface="Arial Unicode MS"/>
            </a:endParaRPr>
          </a:p>
          <a:p>
            <a:pPr marL="314960" indent="-251460">
              <a:lnSpc>
                <a:spcPct val="100000"/>
              </a:lnSpc>
              <a:spcBef>
                <a:spcPts val="5"/>
              </a:spcBef>
              <a:buClr>
                <a:srgbClr val="FCA606"/>
              </a:buClr>
              <a:buFont typeface="Arial"/>
              <a:buChar char="•"/>
              <a:tabLst>
                <a:tab pos="314325" algn="l"/>
                <a:tab pos="314960" algn="l"/>
              </a:tabLst>
            </a:pPr>
            <a:r>
              <a:rPr lang="ro-RO"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Esketamină</a:t>
            </a:r>
            <a:r>
              <a:rPr sz="1950" spc="-30" baseline="25641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este primul </a:t>
            </a: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AD </a:t>
            </a: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aprobat </a:t>
            </a: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în </a:t>
            </a:r>
            <a:r>
              <a:rPr sz="2000" spc="-25" dirty="0">
                <a:solidFill>
                  <a:srgbClr val="1D1C1C"/>
                </a:solidFill>
                <a:latin typeface="Arial Unicode MS"/>
                <a:cs typeface="Arial Unicode MS"/>
              </a:rPr>
              <a:t>ultimii </a:t>
            </a: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30 de ani care </a:t>
            </a: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oferă </a:t>
            </a: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un </a:t>
            </a: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mecanism </a:t>
            </a: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de </a:t>
            </a:r>
            <a:r>
              <a:rPr sz="2000" spc="-25" dirty="0">
                <a:solidFill>
                  <a:srgbClr val="1D1C1C"/>
                </a:solidFill>
                <a:latin typeface="Arial Unicode MS"/>
                <a:cs typeface="Arial Unicode MS"/>
              </a:rPr>
              <a:t>acţiune</a:t>
            </a:r>
            <a:r>
              <a:rPr sz="2000" spc="-19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despre</a:t>
            </a:r>
            <a:endParaRPr sz="2000" dirty="0">
              <a:latin typeface="Arial Unicode MS"/>
              <a:cs typeface="Arial Unicode MS"/>
            </a:endParaRPr>
          </a:p>
          <a:p>
            <a:pPr marL="314325">
              <a:lnSpc>
                <a:spcPct val="100000"/>
              </a:lnSpc>
            </a:pP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care </a:t>
            </a:r>
            <a:r>
              <a:rPr sz="2000" spc="-10" dirty="0">
                <a:solidFill>
                  <a:srgbClr val="1D1C1C"/>
                </a:solidFill>
                <a:latin typeface="Arial Unicode MS"/>
                <a:cs typeface="Arial Unicode MS"/>
              </a:rPr>
              <a:t>se </a:t>
            </a: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crede </a:t>
            </a:r>
            <a:r>
              <a:rPr sz="2000" spc="-10" dirty="0">
                <a:solidFill>
                  <a:srgbClr val="1D1C1C"/>
                </a:solidFill>
                <a:latin typeface="Arial Unicode MS"/>
                <a:cs typeface="Arial Unicode MS"/>
              </a:rPr>
              <a:t>că </a:t>
            </a:r>
            <a:r>
              <a:rPr sz="2000" spc="-25" dirty="0">
                <a:solidFill>
                  <a:srgbClr val="1D1C1C"/>
                </a:solidFill>
                <a:latin typeface="Arial Unicode MS"/>
                <a:cs typeface="Arial Unicode MS"/>
              </a:rPr>
              <a:t>ţinteşte sistemul</a:t>
            </a:r>
            <a:r>
              <a:rPr sz="2000" spc="-229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glutamatergic</a:t>
            </a:r>
            <a:r>
              <a:rPr sz="1950" spc="-30" baseline="25641" dirty="0">
                <a:solidFill>
                  <a:srgbClr val="1D1C1C"/>
                </a:solidFill>
                <a:latin typeface="Arial Unicode MS"/>
                <a:cs typeface="Arial Unicode MS"/>
              </a:rPr>
              <a:t>4–9</a:t>
            </a:r>
            <a:endParaRPr sz="1950" baseline="25641" dirty="0">
              <a:latin typeface="Arial Unicode MS"/>
              <a:cs typeface="Arial Unicode M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00" dirty="0">
              <a:latin typeface="Arial Unicode MS"/>
              <a:cs typeface="Arial Unicode MS"/>
            </a:endParaRPr>
          </a:p>
          <a:p>
            <a:pPr marL="314960" indent="-251460">
              <a:lnSpc>
                <a:spcPct val="100000"/>
              </a:lnSpc>
              <a:buClr>
                <a:srgbClr val="FCA606"/>
              </a:buClr>
              <a:buFont typeface="Arial"/>
              <a:buChar char="•"/>
              <a:tabLst>
                <a:tab pos="314325" algn="l"/>
                <a:tab pos="314960" algn="l"/>
              </a:tabLst>
            </a:pPr>
            <a:r>
              <a:rPr lang="ro-RO"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Esketamină</a:t>
            </a:r>
            <a:r>
              <a:rPr sz="1950" spc="-30" baseline="25641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2000" dirty="0">
                <a:solidFill>
                  <a:srgbClr val="1D1C1C"/>
                </a:solidFill>
                <a:latin typeface="Arial Unicode MS"/>
                <a:cs typeface="Arial Unicode MS"/>
              </a:rPr>
              <a:t>+ </a:t>
            </a:r>
            <a:r>
              <a:rPr sz="2000" spc="-25" dirty="0">
                <a:solidFill>
                  <a:srgbClr val="1D1C1C"/>
                </a:solidFill>
                <a:latin typeface="Arial Unicode MS"/>
                <a:cs typeface="Arial Unicode MS"/>
              </a:rPr>
              <a:t>SSRI/SNRI </a:t>
            </a:r>
            <a:r>
              <a:rPr sz="2000" dirty="0">
                <a:solidFill>
                  <a:srgbClr val="1D1C1C"/>
                </a:solidFill>
                <a:latin typeface="Arial Unicode MS"/>
                <a:cs typeface="Arial Unicode MS"/>
              </a:rPr>
              <a:t>a </a:t>
            </a: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fost evaluat </a:t>
            </a: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în </a:t>
            </a: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cadrul unui amplu program solid </a:t>
            </a: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de </a:t>
            </a:r>
            <a:r>
              <a:rPr sz="2000" spc="-25" dirty="0">
                <a:solidFill>
                  <a:srgbClr val="1D1C1C"/>
                </a:solidFill>
                <a:latin typeface="Arial Unicode MS"/>
                <a:cs typeface="Arial Unicode MS"/>
              </a:rPr>
              <a:t>studii clinice </a:t>
            </a: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de</a:t>
            </a:r>
            <a:r>
              <a:rPr sz="2000" spc="-120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faza</a:t>
            </a:r>
            <a:endParaRPr sz="2000" dirty="0">
              <a:latin typeface="Arial Unicode MS"/>
              <a:cs typeface="Arial Unicode MS"/>
            </a:endParaRPr>
          </a:p>
          <a:p>
            <a:pPr marL="314325">
              <a:lnSpc>
                <a:spcPct val="100000"/>
              </a:lnSpc>
            </a:pP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III </a:t>
            </a: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care </a:t>
            </a:r>
            <a:r>
              <a:rPr sz="2000" spc="-20" dirty="0">
                <a:solidFill>
                  <a:srgbClr val="1D1C1C"/>
                </a:solidFill>
                <a:latin typeface="Arial Unicode MS"/>
                <a:cs typeface="Arial Unicode MS"/>
              </a:rPr>
              <a:t>i-au </a:t>
            </a:r>
            <a:r>
              <a:rPr sz="2000" spc="-25" dirty="0">
                <a:solidFill>
                  <a:srgbClr val="1D1C1C"/>
                </a:solidFill>
                <a:latin typeface="Arial Unicode MS"/>
                <a:cs typeface="Arial Unicode MS"/>
              </a:rPr>
              <a:t>demonstrat eficacitatea </a:t>
            </a:r>
            <a:r>
              <a:rPr sz="2000" spc="-10" dirty="0">
                <a:solidFill>
                  <a:srgbClr val="1D1C1C"/>
                </a:solidFill>
                <a:latin typeface="Arial Unicode MS"/>
                <a:cs typeface="Arial Unicode MS"/>
              </a:rPr>
              <a:t>şi </a:t>
            </a:r>
            <a:r>
              <a:rPr sz="2000" spc="-25" dirty="0">
                <a:solidFill>
                  <a:srgbClr val="1D1C1C"/>
                </a:solidFill>
                <a:latin typeface="Arial Unicode MS"/>
                <a:cs typeface="Arial Unicode MS"/>
              </a:rPr>
              <a:t>siguranţa </a:t>
            </a:r>
            <a:r>
              <a:rPr sz="2000" spc="-15" dirty="0">
                <a:solidFill>
                  <a:srgbClr val="1D1C1C"/>
                </a:solidFill>
                <a:latin typeface="Arial Unicode MS"/>
                <a:cs typeface="Arial Unicode MS"/>
              </a:rPr>
              <a:t>la </a:t>
            </a:r>
            <a:r>
              <a:rPr sz="2000" spc="-25" dirty="0">
                <a:solidFill>
                  <a:srgbClr val="1D1C1C"/>
                </a:solidFill>
                <a:latin typeface="Arial Unicode MS"/>
                <a:cs typeface="Arial Unicode MS"/>
              </a:rPr>
              <a:t>pacienţii adulţi </a:t>
            </a:r>
            <a:r>
              <a:rPr sz="2000" spc="-10" dirty="0">
                <a:solidFill>
                  <a:srgbClr val="1D1C1C"/>
                </a:solidFill>
                <a:latin typeface="Arial Unicode MS"/>
                <a:cs typeface="Arial Unicode MS"/>
              </a:rPr>
              <a:t>cu</a:t>
            </a:r>
            <a:r>
              <a:rPr sz="2000" spc="-26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2000" spc="-5" dirty="0">
                <a:solidFill>
                  <a:srgbClr val="1D1C1C"/>
                </a:solidFill>
                <a:latin typeface="Arial Unicode MS"/>
                <a:cs typeface="Arial Unicode MS"/>
              </a:rPr>
              <a:t>DRT</a:t>
            </a:r>
            <a:r>
              <a:rPr sz="1950" spc="-7" baseline="25641" dirty="0">
                <a:solidFill>
                  <a:srgbClr val="1D1C1C"/>
                </a:solidFill>
                <a:latin typeface="Arial Unicode MS"/>
                <a:cs typeface="Arial Unicode MS"/>
              </a:rPr>
              <a:t>10–15</a:t>
            </a:r>
            <a:endParaRPr sz="1950" baseline="25641" dirty="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0774" y="5276284"/>
            <a:ext cx="11861165" cy="7950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25"/>
              </a:lnSpc>
              <a:spcBef>
                <a:spcPts val="100"/>
              </a:spcBef>
            </a:pPr>
            <a:r>
              <a:rPr sz="900" spc="-20" dirty="0">
                <a:latin typeface="Calibri"/>
                <a:cs typeface="Calibri"/>
              </a:rPr>
              <a:t>AD: </a:t>
            </a:r>
            <a:r>
              <a:rPr sz="900" spc="-25" dirty="0">
                <a:latin typeface="Calibri"/>
                <a:cs typeface="Calibri"/>
              </a:rPr>
              <a:t>antidepresiv; </a:t>
            </a:r>
            <a:r>
              <a:rPr sz="900" spc="-20" dirty="0">
                <a:latin typeface="Calibri"/>
                <a:cs typeface="Calibri"/>
              </a:rPr>
              <a:t>TDM: </a:t>
            </a:r>
            <a:r>
              <a:rPr sz="900" spc="-30" dirty="0">
                <a:latin typeface="Calibri"/>
                <a:cs typeface="Calibri"/>
              </a:rPr>
              <a:t>tulburare </a:t>
            </a:r>
            <a:r>
              <a:rPr sz="900" spc="-25" dirty="0">
                <a:latin typeface="Calibri"/>
                <a:cs typeface="Calibri"/>
              </a:rPr>
              <a:t>depresivă majoră; SNRI: inhibitor </a:t>
            </a:r>
            <a:r>
              <a:rPr sz="900" spc="-15" dirty="0">
                <a:latin typeface="Calibri"/>
                <a:cs typeface="Calibri"/>
              </a:rPr>
              <a:t>al </a:t>
            </a:r>
            <a:r>
              <a:rPr sz="900" spc="-30" dirty="0">
                <a:latin typeface="Calibri"/>
                <a:cs typeface="Calibri"/>
              </a:rPr>
              <a:t>recaptării </a:t>
            </a:r>
            <a:r>
              <a:rPr sz="900" spc="-25" dirty="0">
                <a:latin typeface="Calibri"/>
                <a:cs typeface="Calibri"/>
              </a:rPr>
              <a:t>serotoninei </a:t>
            </a:r>
            <a:r>
              <a:rPr sz="900" spc="-15" dirty="0">
                <a:latin typeface="Calibri"/>
                <a:cs typeface="Calibri"/>
              </a:rPr>
              <a:t>şi </a:t>
            </a:r>
            <a:r>
              <a:rPr sz="900" spc="-25" dirty="0">
                <a:latin typeface="Calibri"/>
                <a:cs typeface="Calibri"/>
              </a:rPr>
              <a:t>noradrenalinei; SSRI: inhibitor </a:t>
            </a:r>
            <a:r>
              <a:rPr sz="900" spc="-30" dirty="0">
                <a:latin typeface="Calibri"/>
                <a:cs typeface="Calibri"/>
              </a:rPr>
              <a:t>selectiv </a:t>
            </a:r>
            <a:r>
              <a:rPr sz="900" spc="-15" dirty="0">
                <a:latin typeface="Calibri"/>
                <a:cs typeface="Calibri"/>
              </a:rPr>
              <a:t>al </a:t>
            </a:r>
            <a:r>
              <a:rPr sz="900" spc="-30" dirty="0">
                <a:latin typeface="Calibri"/>
                <a:cs typeface="Calibri"/>
              </a:rPr>
              <a:t>recaptării </a:t>
            </a:r>
            <a:r>
              <a:rPr sz="900" spc="-25" dirty="0">
                <a:latin typeface="Calibri"/>
                <a:cs typeface="Calibri"/>
              </a:rPr>
              <a:t>serotoninei; </a:t>
            </a:r>
            <a:r>
              <a:rPr sz="900" spc="-20" dirty="0">
                <a:latin typeface="Calibri"/>
                <a:cs typeface="Calibri"/>
              </a:rPr>
              <a:t>DRT: </a:t>
            </a:r>
            <a:r>
              <a:rPr sz="900" spc="-25" dirty="0">
                <a:latin typeface="Calibri"/>
                <a:cs typeface="Calibri"/>
              </a:rPr>
              <a:t>depresie </a:t>
            </a:r>
            <a:r>
              <a:rPr sz="900" spc="-30" dirty="0">
                <a:latin typeface="Calibri"/>
                <a:cs typeface="Calibri"/>
              </a:rPr>
              <a:t>rezistentă </a:t>
            </a:r>
            <a:r>
              <a:rPr sz="900" spc="-15" dirty="0">
                <a:latin typeface="Calibri"/>
                <a:cs typeface="Calibri"/>
              </a:rPr>
              <a:t>la</a:t>
            </a:r>
            <a:r>
              <a:rPr sz="900" spc="75" dirty="0">
                <a:latin typeface="Calibri"/>
                <a:cs typeface="Calibri"/>
              </a:rPr>
              <a:t> </a:t>
            </a:r>
            <a:r>
              <a:rPr sz="900" spc="-30" dirty="0">
                <a:latin typeface="Calibri"/>
                <a:cs typeface="Calibri"/>
              </a:rPr>
              <a:t>tratament.</a:t>
            </a:r>
            <a:endParaRPr sz="900" dirty="0">
              <a:latin typeface="Calibri"/>
              <a:cs typeface="Calibri"/>
            </a:endParaRPr>
          </a:p>
          <a:p>
            <a:pPr marL="12700" marR="5080">
              <a:lnSpc>
                <a:spcPts val="969"/>
              </a:lnSpc>
              <a:spcBef>
                <a:spcPts val="70"/>
              </a:spcBef>
            </a:pPr>
            <a:r>
              <a:rPr sz="900" spc="-15" dirty="0">
                <a:latin typeface="Calibri"/>
                <a:cs typeface="Calibri"/>
              </a:rPr>
              <a:t>1. </a:t>
            </a:r>
            <a:r>
              <a:rPr sz="900" spc="-25" dirty="0">
                <a:latin typeface="Calibri"/>
                <a:cs typeface="Calibri"/>
              </a:rPr>
              <a:t>Al-Harbi </a:t>
            </a:r>
            <a:r>
              <a:rPr sz="900" spc="-20" dirty="0">
                <a:latin typeface="Calibri"/>
                <a:cs typeface="Calibri"/>
              </a:rPr>
              <a:t>KS. </a:t>
            </a:r>
            <a:r>
              <a:rPr sz="900" i="1" spc="-25" dirty="0">
                <a:latin typeface="Calibri"/>
                <a:cs typeface="Calibri"/>
              </a:rPr>
              <a:t>Patient Prefer Adherence</a:t>
            </a:r>
            <a:r>
              <a:rPr sz="900" spc="-25" dirty="0">
                <a:latin typeface="Calibri"/>
                <a:cs typeface="Calibri"/>
              </a:rPr>
              <a:t>. 2012;6:369–88. </a:t>
            </a:r>
            <a:r>
              <a:rPr sz="900" spc="-15" dirty="0">
                <a:latin typeface="Calibri"/>
                <a:cs typeface="Calibri"/>
              </a:rPr>
              <a:t>2. </a:t>
            </a:r>
            <a:r>
              <a:rPr sz="900" spc="-25" dirty="0">
                <a:latin typeface="Calibri"/>
                <a:cs typeface="Calibri"/>
              </a:rPr>
              <a:t>Keller </a:t>
            </a:r>
            <a:r>
              <a:rPr sz="900" spc="-20" dirty="0">
                <a:latin typeface="Calibri"/>
                <a:cs typeface="Calibri"/>
              </a:rPr>
              <a:t>MB, </a:t>
            </a:r>
            <a:r>
              <a:rPr sz="900" spc="-15" dirty="0">
                <a:latin typeface="Calibri"/>
                <a:cs typeface="Calibri"/>
              </a:rPr>
              <a:t>et </a:t>
            </a:r>
            <a:r>
              <a:rPr sz="900" spc="-20" dirty="0">
                <a:latin typeface="Calibri"/>
                <a:cs typeface="Calibri"/>
              </a:rPr>
              <a:t>al. </a:t>
            </a:r>
            <a:r>
              <a:rPr sz="900" i="1" dirty="0">
                <a:latin typeface="Calibri"/>
                <a:cs typeface="Calibri"/>
              </a:rPr>
              <a:t>J </a:t>
            </a:r>
            <a:r>
              <a:rPr sz="900" i="1" spc="-25" dirty="0">
                <a:latin typeface="Calibri"/>
                <a:cs typeface="Calibri"/>
              </a:rPr>
              <a:t>Clin Psychiatry. </a:t>
            </a:r>
            <a:r>
              <a:rPr sz="900" spc="-25" dirty="0">
                <a:latin typeface="Calibri"/>
                <a:cs typeface="Calibri"/>
              </a:rPr>
              <a:t>2005;66:5-12; </a:t>
            </a:r>
            <a:r>
              <a:rPr sz="900" spc="-15" dirty="0">
                <a:latin typeface="Calibri"/>
                <a:cs typeface="Calibri"/>
              </a:rPr>
              <a:t>3. </a:t>
            </a:r>
            <a:r>
              <a:rPr sz="900" spc="-25" dirty="0">
                <a:latin typeface="Calibri"/>
                <a:cs typeface="Calibri"/>
              </a:rPr>
              <a:t>Heerlein </a:t>
            </a:r>
            <a:r>
              <a:rPr sz="900" spc="-15" dirty="0">
                <a:latin typeface="Calibri"/>
                <a:cs typeface="Calibri"/>
              </a:rPr>
              <a:t>K, et </a:t>
            </a:r>
            <a:r>
              <a:rPr sz="900" spc="-20" dirty="0">
                <a:latin typeface="Calibri"/>
                <a:cs typeface="Calibri"/>
              </a:rPr>
              <a:t>al. </a:t>
            </a:r>
            <a:r>
              <a:rPr sz="900" i="1" spc="-20" dirty="0">
                <a:latin typeface="Calibri"/>
                <a:cs typeface="Calibri"/>
              </a:rPr>
              <a:t>Value </a:t>
            </a:r>
            <a:r>
              <a:rPr sz="900" i="1" spc="-25" dirty="0">
                <a:latin typeface="Calibri"/>
                <a:cs typeface="Calibri"/>
              </a:rPr>
              <a:t>Health</a:t>
            </a:r>
            <a:r>
              <a:rPr sz="900" spc="-25" dirty="0">
                <a:latin typeface="Calibri"/>
                <a:cs typeface="Calibri"/>
              </a:rPr>
              <a:t>. 2020;23; Abstract PMH2; </a:t>
            </a:r>
            <a:r>
              <a:rPr sz="900" spc="-15" dirty="0">
                <a:latin typeface="Calibri"/>
                <a:cs typeface="Calibri"/>
              </a:rPr>
              <a:t>4. </a:t>
            </a:r>
            <a:r>
              <a:rPr sz="900" spc="-25" dirty="0">
                <a:latin typeface="Calibri"/>
                <a:cs typeface="Calibri"/>
              </a:rPr>
              <a:t>Rezumatul </a:t>
            </a:r>
            <a:r>
              <a:rPr sz="900" spc="-30" dirty="0">
                <a:latin typeface="Calibri"/>
                <a:cs typeface="Calibri"/>
              </a:rPr>
              <a:t>caracteristicilor </a:t>
            </a:r>
            <a:r>
              <a:rPr sz="900" spc="-25" dirty="0" err="1">
                <a:latin typeface="Calibri"/>
                <a:cs typeface="Calibri"/>
              </a:rPr>
              <a:t>produsului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lang="ro-RO" sz="900" spc="-25" dirty="0">
                <a:latin typeface="Calibri"/>
                <a:cs typeface="Calibri"/>
              </a:rPr>
              <a:t>Esketamină</a:t>
            </a:r>
            <a:r>
              <a:rPr sz="900" spc="-25" dirty="0">
                <a:latin typeface="Calibri"/>
                <a:cs typeface="Calibri"/>
              </a:rPr>
              <a:t>, ultima versiune revizuită); </a:t>
            </a:r>
            <a:r>
              <a:rPr sz="900" spc="-15" dirty="0">
                <a:latin typeface="Calibri"/>
                <a:cs typeface="Calibri"/>
              </a:rPr>
              <a:t>5. </a:t>
            </a:r>
            <a:r>
              <a:rPr sz="900" spc="-25" dirty="0">
                <a:latin typeface="Calibri"/>
                <a:cs typeface="Calibri"/>
              </a:rPr>
              <a:t>Hillhouse </a:t>
            </a:r>
            <a:r>
              <a:rPr sz="900" spc="-20" dirty="0">
                <a:latin typeface="Calibri"/>
                <a:cs typeface="Calibri"/>
              </a:rPr>
              <a:t>TM, </a:t>
            </a:r>
            <a:r>
              <a:rPr sz="900" spc="-25" dirty="0">
                <a:latin typeface="Calibri"/>
                <a:cs typeface="Calibri"/>
              </a:rPr>
              <a:t>Porter  </a:t>
            </a:r>
            <a:r>
              <a:rPr sz="900" spc="-20" dirty="0">
                <a:latin typeface="Calibri"/>
                <a:cs typeface="Calibri"/>
              </a:rPr>
              <a:t>JH. </a:t>
            </a:r>
            <a:r>
              <a:rPr sz="900" i="1" spc="-20" dirty="0">
                <a:latin typeface="Calibri"/>
                <a:cs typeface="Calibri"/>
              </a:rPr>
              <a:t>Exp </a:t>
            </a:r>
            <a:r>
              <a:rPr sz="900" i="1" spc="-25" dirty="0">
                <a:latin typeface="Calibri"/>
                <a:cs typeface="Calibri"/>
              </a:rPr>
              <a:t>Clin Psychopharmacol. </a:t>
            </a:r>
            <a:r>
              <a:rPr sz="900" spc="-25" dirty="0">
                <a:latin typeface="Calibri"/>
                <a:cs typeface="Calibri"/>
              </a:rPr>
              <a:t>2015;23:1–21; </a:t>
            </a:r>
            <a:r>
              <a:rPr sz="900" spc="-15" dirty="0">
                <a:latin typeface="Calibri"/>
                <a:cs typeface="Calibri"/>
              </a:rPr>
              <a:t>6. </a:t>
            </a:r>
            <a:r>
              <a:rPr sz="900" spc="-25" dirty="0">
                <a:latin typeface="Calibri"/>
                <a:cs typeface="Calibri"/>
              </a:rPr>
              <a:t>Valdoxan Summary </a:t>
            </a:r>
            <a:r>
              <a:rPr sz="900" spc="-10" dirty="0">
                <a:latin typeface="Calibri"/>
                <a:cs typeface="Calibri"/>
              </a:rPr>
              <a:t>of </a:t>
            </a:r>
            <a:r>
              <a:rPr sz="900" spc="-25" dirty="0">
                <a:latin typeface="Calibri"/>
                <a:cs typeface="Calibri"/>
              </a:rPr>
              <a:t>Product </a:t>
            </a:r>
            <a:r>
              <a:rPr sz="900" spc="-30" dirty="0">
                <a:latin typeface="Calibri"/>
                <a:cs typeface="Calibri"/>
              </a:rPr>
              <a:t>Characteristics. </a:t>
            </a:r>
            <a:r>
              <a:rPr sz="900" spc="-25" dirty="0">
                <a:latin typeface="Calibri"/>
                <a:cs typeface="Calibri"/>
              </a:rPr>
              <a:t>Available </a:t>
            </a:r>
            <a:r>
              <a:rPr sz="900" spc="-20" dirty="0">
                <a:latin typeface="Calibri"/>
                <a:cs typeface="Calibri"/>
              </a:rPr>
              <a:t>at:</a:t>
            </a:r>
            <a:r>
              <a:rPr sz="900" spc="-20" dirty="0">
                <a:solidFill>
                  <a:srgbClr val="F16F20"/>
                </a:solidFill>
                <a:latin typeface="Calibri"/>
                <a:cs typeface="Calibri"/>
              </a:rPr>
              <a:t> </a:t>
            </a:r>
            <a:r>
              <a:rPr sz="900" u="sng" spc="-25" dirty="0">
                <a:solidFill>
                  <a:srgbClr val="F16F20"/>
                </a:solidFill>
                <a:uFill>
                  <a:solidFill>
                    <a:srgbClr val="F16F20"/>
                  </a:solidFill>
                </a:uFill>
                <a:latin typeface="Calibri"/>
                <a:cs typeface="Calibri"/>
                <a:hlinkClick r:id="rId2"/>
              </a:rPr>
              <a:t>https://www.medicines.org.uk/emc/product/6564/smpc</a:t>
            </a:r>
            <a:r>
              <a:rPr sz="900" spc="-25" dirty="0">
                <a:solidFill>
                  <a:srgbClr val="F16F20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900" spc="-25" dirty="0">
                <a:latin typeface="Calibri"/>
                <a:cs typeface="Calibri"/>
              </a:rPr>
              <a:t>(Accessed March 2021); </a:t>
            </a:r>
            <a:r>
              <a:rPr sz="900" spc="-15" dirty="0">
                <a:latin typeface="Calibri"/>
                <a:cs typeface="Calibri"/>
              </a:rPr>
              <a:t>7. </a:t>
            </a:r>
            <a:r>
              <a:rPr sz="900" spc="-30" dirty="0">
                <a:latin typeface="Calibri"/>
                <a:cs typeface="Calibri"/>
              </a:rPr>
              <a:t>Mirtazapine </a:t>
            </a:r>
            <a:r>
              <a:rPr sz="900" spc="-15" dirty="0">
                <a:latin typeface="Calibri"/>
                <a:cs typeface="Calibri"/>
              </a:rPr>
              <a:t>15 mg </a:t>
            </a:r>
            <a:r>
              <a:rPr sz="900" spc="-25" dirty="0">
                <a:latin typeface="Calibri"/>
                <a:cs typeface="Calibri"/>
              </a:rPr>
              <a:t>Summary </a:t>
            </a:r>
            <a:r>
              <a:rPr sz="900" spc="-10" dirty="0">
                <a:latin typeface="Calibri"/>
                <a:cs typeface="Calibri"/>
              </a:rPr>
              <a:t>of </a:t>
            </a:r>
            <a:r>
              <a:rPr sz="900" spc="-25" dirty="0">
                <a:latin typeface="Calibri"/>
                <a:cs typeface="Calibri"/>
              </a:rPr>
              <a:t>Product </a:t>
            </a:r>
            <a:r>
              <a:rPr sz="900" spc="-30" dirty="0">
                <a:latin typeface="Calibri"/>
                <a:cs typeface="Calibri"/>
              </a:rPr>
              <a:t>Characteristics. </a:t>
            </a:r>
            <a:r>
              <a:rPr sz="900" spc="-25" dirty="0">
                <a:latin typeface="Calibri"/>
                <a:cs typeface="Calibri"/>
              </a:rPr>
              <a:t>Available </a:t>
            </a:r>
            <a:r>
              <a:rPr sz="900" spc="-20" dirty="0">
                <a:latin typeface="Calibri"/>
                <a:cs typeface="Calibri"/>
              </a:rPr>
              <a:t>at: </a:t>
            </a:r>
            <a:r>
              <a:rPr sz="900" u="sng" spc="-20" dirty="0">
                <a:solidFill>
                  <a:srgbClr val="F16F20"/>
                </a:solidFill>
                <a:uFill>
                  <a:solidFill>
                    <a:srgbClr val="F16F20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900" u="sng" spc="-25" dirty="0">
                <a:solidFill>
                  <a:srgbClr val="F16F20"/>
                </a:solidFill>
                <a:uFill>
                  <a:solidFill>
                    <a:srgbClr val="F16F20"/>
                  </a:solidFill>
                </a:uFill>
                <a:latin typeface="Calibri"/>
                <a:cs typeface="Calibri"/>
                <a:hlinkClick r:id="rId3"/>
              </a:rPr>
              <a:t>https://www.medicines.org.uk/emc/product/4750/smpc</a:t>
            </a:r>
            <a:r>
              <a:rPr sz="900" spc="50" dirty="0">
                <a:solidFill>
                  <a:srgbClr val="F16F20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900" spc="-25" dirty="0">
                <a:latin typeface="Calibri"/>
                <a:cs typeface="Calibri"/>
              </a:rPr>
              <a:t>(Accessed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March 2021);</a:t>
            </a:r>
            <a:r>
              <a:rPr sz="900" spc="-6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8.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Harmer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CJ,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et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al.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i="1" spc="-20" dirty="0">
                <a:latin typeface="Calibri"/>
                <a:cs typeface="Calibri"/>
              </a:rPr>
              <a:t>Lancet</a:t>
            </a:r>
            <a:r>
              <a:rPr sz="900" i="1" spc="-50" dirty="0">
                <a:latin typeface="Calibri"/>
                <a:cs typeface="Calibri"/>
              </a:rPr>
              <a:t> </a:t>
            </a:r>
            <a:r>
              <a:rPr sz="900" i="1" spc="-25" dirty="0">
                <a:latin typeface="Calibri"/>
                <a:cs typeface="Calibri"/>
              </a:rPr>
              <a:t>Psychiatry</a:t>
            </a:r>
            <a:r>
              <a:rPr sz="900" spc="-25" dirty="0">
                <a:latin typeface="Calibri"/>
                <a:cs typeface="Calibri"/>
              </a:rPr>
              <a:t>.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2017;4:409–18;</a:t>
            </a:r>
            <a:r>
              <a:rPr sz="900" spc="-6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9.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Whiting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DW,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Cowen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DJ.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i="1" spc="-25" dirty="0">
                <a:latin typeface="Calibri"/>
                <a:cs typeface="Calibri"/>
              </a:rPr>
              <a:t>Psychiatrist</a:t>
            </a:r>
            <a:r>
              <a:rPr sz="900" spc="-25" dirty="0">
                <a:latin typeface="Calibri"/>
                <a:cs typeface="Calibri"/>
              </a:rPr>
              <a:t>.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2013;37:356–8.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10.</a:t>
            </a:r>
            <a:r>
              <a:rPr sz="900" spc="-5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Fedgchin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M,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et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al.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i="1" spc="-15" dirty="0">
                <a:latin typeface="Calibri"/>
                <a:cs typeface="Calibri"/>
              </a:rPr>
              <a:t>Int</a:t>
            </a:r>
            <a:r>
              <a:rPr sz="900" i="1" spc="-45" dirty="0">
                <a:latin typeface="Calibri"/>
                <a:cs typeface="Calibri"/>
              </a:rPr>
              <a:t> </a:t>
            </a:r>
            <a:r>
              <a:rPr sz="900" i="1" dirty="0">
                <a:latin typeface="Calibri"/>
                <a:cs typeface="Calibri"/>
              </a:rPr>
              <a:t>J</a:t>
            </a:r>
            <a:r>
              <a:rPr sz="900" i="1" spc="-30" dirty="0">
                <a:latin typeface="Calibri"/>
                <a:cs typeface="Calibri"/>
              </a:rPr>
              <a:t> </a:t>
            </a:r>
            <a:r>
              <a:rPr sz="900" i="1" spc="-25" dirty="0">
                <a:latin typeface="Calibri"/>
                <a:cs typeface="Calibri"/>
              </a:rPr>
              <a:t>Neuropsychopharmacol.</a:t>
            </a:r>
            <a:r>
              <a:rPr sz="900" i="1" spc="15" dirty="0">
                <a:latin typeface="Calibri"/>
                <a:cs typeface="Calibri"/>
              </a:rPr>
              <a:t> </a:t>
            </a:r>
            <a:r>
              <a:rPr sz="900" spc="-30" dirty="0">
                <a:latin typeface="Calibri"/>
                <a:cs typeface="Calibri"/>
              </a:rPr>
              <a:t>2019;22:616–30;</a:t>
            </a:r>
            <a:endParaRPr sz="900" dirty="0">
              <a:latin typeface="Calibri"/>
              <a:cs typeface="Calibri"/>
            </a:endParaRPr>
          </a:p>
          <a:p>
            <a:pPr marL="12700" marR="85725" indent="-635">
              <a:lnSpc>
                <a:spcPts val="969"/>
              </a:lnSpc>
              <a:spcBef>
                <a:spcPts val="5"/>
              </a:spcBef>
            </a:pPr>
            <a:r>
              <a:rPr sz="900" spc="-20" dirty="0">
                <a:latin typeface="Calibri"/>
                <a:cs typeface="Calibri"/>
              </a:rPr>
              <a:t>11.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Popova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V,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et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al.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i="1" spc="-15" dirty="0">
                <a:latin typeface="Calibri"/>
                <a:cs typeface="Calibri"/>
              </a:rPr>
              <a:t>Am</a:t>
            </a:r>
            <a:r>
              <a:rPr sz="900" i="1" spc="-25" dirty="0">
                <a:latin typeface="Calibri"/>
                <a:cs typeface="Calibri"/>
              </a:rPr>
              <a:t> </a:t>
            </a:r>
            <a:r>
              <a:rPr sz="900" i="1" dirty="0">
                <a:latin typeface="Calibri"/>
                <a:cs typeface="Calibri"/>
              </a:rPr>
              <a:t>J</a:t>
            </a:r>
            <a:r>
              <a:rPr sz="900" i="1" spc="-45" dirty="0">
                <a:latin typeface="Calibri"/>
                <a:cs typeface="Calibri"/>
              </a:rPr>
              <a:t> </a:t>
            </a:r>
            <a:r>
              <a:rPr sz="900" i="1" spc="-25" dirty="0">
                <a:latin typeface="Calibri"/>
                <a:cs typeface="Calibri"/>
              </a:rPr>
              <a:t>Psychiatry.</a:t>
            </a:r>
            <a:r>
              <a:rPr sz="900" i="1" spc="-20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2019;176:428–38.</a:t>
            </a:r>
            <a:r>
              <a:rPr sz="900" spc="-5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12.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Daly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E,</a:t>
            </a:r>
            <a:r>
              <a:rPr sz="900" spc="-5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et</a:t>
            </a:r>
            <a:r>
              <a:rPr sz="900" spc="-20" dirty="0">
                <a:latin typeface="Calibri"/>
                <a:cs typeface="Calibri"/>
              </a:rPr>
              <a:t> al.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i="1" spc="-25" dirty="0">
                <a:latin typeface="Calibri"/>
                <a:cs typeface="Calibri"/>
              </a:rPr>
              <a:t>JAMA</a:t>
            </a:r>
            <a:r>
              <a:rPr sz="900" i="1" dirty="0">
                <a:latin typeface="Calibri"/>
                <a:cs typeface="Calibri"/>
              </a:rPr>
              <a:t> </a:t>
            </a:r>
            <a:r>
              <a:rPr sz="900" i="1" spc="-25" dirty="0">
                <a:latin typeface="Calibri"/>
                <a:cs typeface="Calibri"/>
              </a:rPr>
              <a:t>Psychiatry</a:t>
            </a:r>
            <a:r>
              <a:rPr sz="900" spc="-25" dirty="0">
                <a:latin typeface="Calibri"/>
                <a:cs typeface="Calibri"/>
              </a:rPr>
              <a:t>.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2019;76:893–903;</a:t>
            </a:r>
            <a:r>
              <a:rPr sz="900" spc="-5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13.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Ochs-Ross </a:t>
            </a:r>
            <a:r>
              <a:rPr sz="900" spc="-15" dirty="0">
                <a:latin typeface="Calibri"/>
                <a:cs typeface="Calibri"/>
              </a:rPr>
              <a:t>R,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et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al.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i="1" spc="-15" dirty="0">
                <a:latin typeface="Calibri"/>
                <a:cs typeface="Calibri"/>
              </a:rPr>
              <a:t>Am</a:t>
            </a:r>
            <a:r>
              <a:rPr sz="900" i="1" spc="-25" dirty="0">
                <a:latin typeface="Calibri"/>
                <a:cs typeface="Calibri"/>
              </a:rPr>
              <a:t> </a:t>
            </a:r>
            <a:r>
              <a:rPr sz="900" i="1" dirty="0">
                <a:latin typeface="Calibri"/>
                <a:cs typeface="Calibri"/>
              </a:rPr>
              <a:t>J</a:t>
            </a:r>
            <a:r>
              <a:rPr sz="900" i="1" spc="-45" dirty="0">
                <a:latin typeface="Calibri"/>
                <a:cs typeface="Calibri"/>
              </a:rPr>
              <a:t> </a:t>
            </a:r>
            <a:r>
              <a:rPr sz="900" i="1" spc="-25" dirty="0">
                <a:latin typeface="Calibri"/>
                <a:cs typeface="Calibri"/>
              </a:rPr>
              <a:t>Geriatr</a:t>
            </a:r>
            <a:r>
              <a:rPr sz="900" i="1" spc="-10" dirty="0">
                <a:latin typeface="Calibri"/>
                <a:cs typeface="Calibri"/>
              </a:rPr>
              <a:t> </a:t>
            </a:r>
            <a:r>
              <a:rPr sz="900" i="1" spc="-25" dirty="0">
                <a:latin typeface="Calibri"/>
                <a:cs typeface="Calibri"/>
              </a:rPr>
              <a:t>Psychiatry</a:t>
            </a:r>
            <a:r>
              <a:rPr sz="900" spc="-25" dirty="0">
                <a:latin typeface="Calibri"/>
                <a:cs typeface="Calibri"/>
              </a:rPr>
              <a:t>.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2019;27:S180–S181;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14.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Wajs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E,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et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al.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i="1" dirty="0">
                <a:latin typeface="Calibri"/>
                <a:cs typeface="Calibri"/>
              </a:rPr>
              <a:t>J</a:t>
            </a:r>
            <a:r>
              <a:rPr sz="900" i="1" spc="-45" dirty="0">
                <a:latin typeface="Calibri"/>
                <a:cs typeface="Calibri"/>
              </a:rPr>
              <a:t> </a:t>
            </a:r>
            <a:r>
              <a:rPr sz="900" i="1" spc="-25" dirty="0">
                <a:latin typeface="Calibri"/>
                <a:cs typeface="Calibri"/>
              </a:rPr>
              <a:t>Clin</a:t>
            </a:r>
            <a:r>
              <a:rPr sz="900" i="1" spc="-5" dirty="0">
                <a:latin typeface="Calibri"/>
                <a:cs typeface="Calibri"/>
              </a:rPr>
              <a:t> </a:t>
            </a:r>
            <a:r>
              <a:rPr sz="900" i="1" spc="-25" dirty="0">
                <a:latin typeface="Calibri"/>
                <a:cs typeface="Calibri"/>
              </a:rPr>
              <a:t>Psychiatry</a:t>
            </a:r>
            <a:r>
              <a:rPr sz="900" spc="-25" dirty="0">
                <a:latin typeface="Calibri"/>
                <a:cs typeface="Calibri"/>
              </a:rPr>
              <a:t>.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2020;81(3):19m12891;</a:t>
            </a:r>
            <a:r>
              <a:rPr sz="900" spc="-6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15.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ClinicalTrials.gov.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NCT02782104.  Available </a:t>
            </a:r>
            <a:r>
              <a:rPr sz="900" spc="-20" dirty="0">
                <a:latin typeface="Calibri"/>
                <a:cs typeface="Calibri"/>
              </a:rPr>
              <a:t>at:</a:t>
            </a:r>
            <a:r>
              <a:rPr sz="900" spc="-25" dirty="0">
                <a:latin typeface="Calibri"/>
                <a:cs typeface="Calibri"/>
              </a:rPr>
              <a:t> https://clinicaltrials.gov/ct2/show/NCT02782104.</a:t>
            </a:r>
            <a:endParaRPr sz="900" dirty="0">
              <a:latin typeface="Calibri"/>
              <a:cs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42879C-6E42-1CC3-8C74-1142D7E69A1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1570" y="2023296"/>
            <a:ext cx="7705629" cy="1775358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25400" marR="17780">
              <a:lnSpc>
                <a:spcPct val="80000"/>
              </a:lnSpc>
              <a:spcBef>
                <a:spcPts val="1160"/>
              </a:spcBef>
            </a:pPr>
            <a:r>
              <a:rPr lang="ro-RO" sz="4400" b="1" dirty="0">
                <a:solidFill>
                  <a:srgbClr val="D91046"/>
                </a:solidFill>
                <a:latin typeface="Arial Unicode MS"/>
                <a:cs typeface="Arial Unicode MS"/>
              </a:rPr>
              <a:t>Ce ştim despre eficacitatea şi siguranţa pe termen lung ale Esketamină?</a:t>
            </a:r>
            <a:endParaRPr lang="ro-RO" sz="4400" dirty="0">
              <a:latin typeface="Arial Unicode MS"/>
              <a:cs typeface="Arial Unicode M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206E80-9195-A093-3C9C-A5FBBE6247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633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A05ABA9-DD61-4C87-B4A2-C62D9EE03DCE}"/>
              </a:ext>
            </a:extLst>
          </p:cNvPr>
          <p:cNvSpPr/>
          <p:nvPr/>
        </p:nvSpPr>
        <p:spPr>
          <a:xfrm>
            <a:off x="0" y="1440090"/>
            <a:ext cx="12192000" cy="4463560"/>
          </a:xfrm>
          <a:prstGeom prst="rect">
            <a:avLst/>
          </a:prstGeom>
          <a:solidFill>
            <a:srgbClr val="E3E3E3">
              <a:alpha val="80000"/>
            </a:srgbClr>
          </a:solidFill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0" tIns="360000" rIns="720000" bIns="360000" rtlCol="0" anchor="ctr" anchorCtr="0">
            <a:noAutofit/>
          </a:bodyPr>
          <a:lstStyle/>
          <a:p>
            <a:pPr marL="0" marR="0" lvl="1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27021"/>
              </a:buClr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2702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graphicFrame>
        <p:nvGraphicFramePr>
          <p:cNvPr id="38" name="Chart 37">
            <a:extLst>
              <a:ext uri="{FF2B5EF4-FFF2-40B4-BE49-F238E27FC236}">
                <a16:creationId xmlns:a16="http://schemas.microsoft.com/office/drawing/2014/main" id="{D380FB71-CFD2-453C-8464-674FAD847635}"/>
              </a:ext>
            </a:extLst>
          </p:cNvPr>
          <p:cNvGraphicFramePr/>
          <p:nvPr/>
        </p:nvGraphicFramePr>
        <p:xfrm>
          <a:off x="145858" y="2244956"/>
          <a:ext cx="11521102" cy="3509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32C4EA9-B38C-406A-B563-F5958394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381" y="65534"/>
            <a:ext cx="11435208" cy="1298753"/>
          </a:xfrm>
        </p:spPr>
        <p:txBody>
          <a:bodyPr>
            <a:normAutofit fontScale="90000"/>
          </a:bodyPr>
          <a:lstStyle/>
          <a:p>
            <a:r>
              <a:rPr lang="en-GB" sz="3300" dirty="0" err="1"/>
              <a:t>Riscul</a:t>
            </a:r>
            <a:r>
              <a:rPr lang="en-GB" sz="3300" dirty="0"/>
              <a:t> de </a:t>
            </a:r>
            <a:r>
              <a:rPr lang="en-GB" sz="3300" dirty="0" err="1"/>
              <a:t>recădere</a:t>
            </a:r>
            <a:r>
              <a:rPr lang="en-GB" sz="3300" dirty="0"/>
              <a:t> a </a:t>
            </a:r>
            <a:r>
              <a:rPr lang="en-GB" sz="3300" dirty="0" err="1"/>
              <a:t>fost</a:t>
            </a:r>
            <a:r>
              <a:rPr lang="en-GB" sz="3300" dirty="0"/>
              <a:t> </a:t>
            </a:r>
            <a:r>
              <a:rPr lang="en-GB" sz="3300" dirty="0" err="1"/>
              <a:t>redus</a:t>
            </a:r>
            <a:r>
              <a:rPr lang="en-GB" sz="3300" dirty="0"/>
              <a:t> </a:t>
            </a:r>
            <a:r>
              <a:rPr lang="en-GB" sz="3300" dirty="0" err="1"/>
              <a:t>semnificativ</a:t>
            </a:r>
            <a:r>
              <a:rPr lang="en-GB" sz="3300" dirty="0"/>
              <a:t> cu </a:t>
            </a:r>
            <a:r>
              <a:rPr lang="en-GB" sz="3300" dirty="0" err="1"/>
              <a:t>Esketamină</a:t>
            </a:r>
            <a:r>
              <a:rPr lang="en-GB" sz="3300" dirty="0"/>
              <a:t> + AD oral </a:t>
            </a:r>
            <a:r>
              <a:rPr lang="en-GB" sz="3300" dirty="0" err="1"/>
              <a:t>comparativ</a:t>
            </a:r>
            <a:r>
              <a:rPr lang="en-GB" sz="3300" dirty="0"/>
              <a:t> cu placebo + AD oral la </a:t>
            </a:r>
            <a:r>
              <a:rPr lang="en-GB" sz="3300" dirty="0" err="1"/>
              <a:t>pacienții</a:t>
            </a:r>
            <a:r>
              <a:rPr lang="en-GB" sz="3300" dirty="0"/>
              <a:t> cu </a:t>
            </a:r>
            <a:r>
              <a:rPr lang="en-GB" sz="3300" dirty="0" err="1"/>
              <a:t>răspuns</a:t>
            </a:r>
            <a:r>
              <a:rPr lang="en-GB" sz="3300" dirty="0"/>
              <a:t> </a:t>
            </a:r>
            <a:r>
              <a:rPr lang="en-GB" sz="3300" dirty="0" err="1"/>
              <a:t>și</a:t>
            </a:r>
            <a:r>
              <a:rPr lang="en-GB" sz="3300" dirty="0"/>
              <a:t> </a:t>
            </a:r>
            <a:r>
              <a:rPr lang="en-GB" sz="3300" dirty="0" err="1"/>
              <a:t>remisiune</a:t>
            </a:r>
            <a:r>
              <a:rPr lang="en-GB" sz="3300" dirty="0"/>
              <a:t> stabile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FE259399-E8CD-4BF0-A425-E45ACEC5F6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5985" y="1565524"/>
            <a:ext cx="6261714" cy="553998"/>
          </a:xfrm>
        </p:spPr>
        <p:txBody>
          <a:bodyPr wrap="none"/>
          <a:lstStyle/>
          <a:p>
            <a:pPr algn="ctr"/>
            <a:r>
              <a:rPr lang="en-GB" sz="1800" dirty="0" err="1">
                <a:solidFill>
                  <a:srgbClr val="F27021"/>
                </a:solidFill>
              </a:rPr>
              <a:t>Timpul</a:t>
            </a:r>
            <a:r>
              <a:rPr lang="en-GB" sz="1800" dirty="0">
                <a:solidFill>
                  <a:srgbClr val="F27021"/>
                </a:solidFill>
              </a:rPr>
              <a:t> median </a:t>
            </a:r>
            <a:r>
              <a:rPr lang="en-GB" sz="1800" dirty="0" err="1">
                <a:solidFill>
                  <a:srgbClr val="F27021"/>
                </a:solidFill>
              </a:rPr>
              <a:t>până</a:t>
            </a:r>
            <a:r>
              <a:rPr lang="en-GB" sz="1800" dirty="0">
                <a:solidFill>
                  <a:srgbClr val="F27021"/>
                </a:solidFill>
              </a:rPr>
              <a:t> la </a:t>
            </a:r>
            <a:r>
              <a:rPr lang="en-GB" sz="1800" dirty="0" err="1">
                <a:solidFill>
                  <a:srgbClr val="F27021"/>
                </a:solidFill>
              </a:rPr>
              <a:t>recădere</a:t>
            </a:r>
            <a:r>
              <a:rPr lang="en-GB" sz="1800" dirty="0">
                <a:solidFill>
                  <a:srgbClr val="F27021"/>
                </a:solidFill>
              </a:rPr>
              <a:t> la </a:t>
            </a:r>
            <a:r>
              <a:rPr lang="en-GB" sz="1800" dirty="0" err="1">
                <a:solidFill>
                  <a:srgbClr val="F27021"/>
                </a:solidFill>
              </a:rPr>
              <a:t>pacienții</a:t>
            </a:r>
            <a:r>
              <a:rPr lang="en-GB" sz="1800" dirty="0">
                <a:solidFill>
                  <a:srgbClr val="F27021"/>
                </a:solidFill>
              </a:rPr>
              <a:t> cu </a:t>
            </a:r>
            <a:r>
              <a:rPr lang="en-GB" sz="1800" dirty="0" err="1">
                <a:solidFill>
                  <a:srgbClr val="F27021"/>
                </a:solidFill>
              </a:rPr>
              <a:t>răspuns</a:t>
            </a:r>
            <a:r>
              <a:rPr lang="en-GB" sz="1800" dirty="0">
                <a:solidFill>
                  <a:srgbClr val="F27021"/>
                </a:solidFill>
              </a:rPr>
              <a:t> </a:t>
            </a:r>
            <a:r>
              <a:rPr lang="en-GB" sz="1800" dirty="0" err="1">
                <a:solidFill>
                  <a:srgbClr val="F27021"/>
                </a:solidFill>
              </a:rPr>
              <a:t>stabil</a:t>
            </a:r>
            <a:r>
              <a:rPr lang="en-GB" sz="1800" baseline="30000" dirty="0"/>
              <a:t>‡</a:t>
            </a:r>
            <a:br>
              <a:rPr lang="en-GB" sz="1800" baseline="20000" dirty="0"/>
            </a:br>
            <a:r>
              <a:rPr lang="en-GB" sz="1800" dirty="0"/>
              <a:t>(</a:t>
            </a:r>
            <a:r>
              <a:rPr lang="en-GB" sz="1800" dirty="0" err="1"/>
              <a:t>obiectiv</a:t>
            </a:r>
            <a:r>
              <a:rPr lang="en-GB" sz="1800" dirty="0"/>
              <a:t> </a:t>
            </a:r>
            <a:r>
              <a:rPr lang="en-GB" sz="1800" dirty="0" err="1"/>
              <a:t>secundar</a:t>
            </a:r>
            <a:r>
              <a:rPr lang="en-GB" sz="1800" dirty="0"/>
              <a:t> în </a:t>
            </a:r>
            <a:r>
              <a:rPr lang="en-GB" sz="1800" dirty="0" err="1"/>
              <a:t>studiul</a:t>
            </a:r>
            <a:r>
              <a:rPr lang="en-GB" sz="1800" dirty="0"/>
              <a:t> SUSTAIN 1)</a:t>
            </a:r>
            <a:endParaRPr lang="en-GB" sz="1800" baseline="2000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6EC9ACF-FF38-4706-86C6-1054C179C2E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48044" y="6109707"/>
            <a:ext cx="8773644" cy="71874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sz="700" dirty="0" err="1">
                <a:solidFill>
                  <a:schemeClr val="tx1"/>
                </a:solidFill>
              </a:rPr>
              <a:t>După</a:t>
            </a:r>
            <a:r>
              <a:rPr lang="en-GB" sz="700" dirty="0">
                <a:solidFill>
                  <a:schemeClr val="tx1"/>
                </a:solidFill>
              </a:rPr>
              <a:t> 16 </a:t>
            </a:r>
            <a:r>
              <a:rPr lang="en-GB" sz="700" dirty="0" err="1">
                <a:solidFill>
                  <a:schemeClr val="tx1"/>
                </a:solidFill>
              </a:rPr>
              <a:t>săptămâni</a:t>
            </a:r>
            <a:r>
              <a:rPr lang="en-GB" sz="700" dirty="0">
                <a:solidFill>
                  <a:schemeClr val="tx1"/>
                </a:solidFill>
              </a:rPr>
              <a:t> de </a:t>
            </a:r>
            <a:r>
              <a:rPr lang="en-GB" sz="700" dirty="0" err="1">
                <a:solidFill>
                  <a:schemeClr val="tx1"/>
                </a:solidFill>
              </a:rPr>
              <a:t>tratament</a:t>
            </a:r>
            <a:r>
              <a:rPr lang="en-GB" sz="700" dirty="0">
                <a:solidFill>
                  <a:schemeClr val="tx1"/>
                </a:solidFill>
              </a:rPr>
              <a:t> cu </a:t>
            </a:r>
            <a:r>
              <a:rPr lang="en-GB" sz="700" dirty="0" err="1">
                <a:solidFill>
                  <a:schemeClr val="tx1"/>
                </a:solidFill>
              </a:rPr>
              <a:t>Esketamină</a:t>
            </a:r>
            <a:r>
              <a:rPr lang="en-GB" sz="700" dirty="0">
                <a:solidFill>
                  <a:schemeClr val="tx1"/>
                </a:solidFill>
              </a:rPr>
              <a:t>, </a:t>
            </a:r>
            <a:r>
              <a:rPr lang="en-GB" sz="700" dirty="0" err="1">
                <a:solidFill>
                  <a:schemeClr val="tx1"/>
                </a:solidFill>
              </a:rPr>
              <a:t>pacienții</a:t>
            </a:r>
            <a:r>
              <a:rPr lang="en-GB" sz="700" dirty="0">
                <a:solidFill>
                  <a:schemeClr val="tx1"/>
                </a:solidFill>
              </a:rPr>
              <a:t> care au </a:t>
            </a:r>
            <a:r>
              <a:rPr lang="en-GB" sz="700" dirty="0" err="1">
                <a:solidFill>
                  <a:schemeClr val="tx1"/>
                </a:solidFill>
              </a:rPr>
              <a:t>obținut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remisiune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stabilă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sau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răspuns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stabil</a:t>
            </a:r>
            <a:r>
              <a:rPr lang="en-GB" sz="700" dirty="0">
                <a:solidFill>
                  <a:schemeClr val="tx1"/>
                </a:solidFill>
              </a:rPr>
              <a:t> au </a:t>
            </a:r>
            <a:r>
              <a:rPr lang="en-GB" sz="700" dirty="0" err="1">
                <a:solidFill>
                  <a:schemeClr val="tx1"/>
                </a:solidFill>
              </a:rPr>
              <a:t>fost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incluși</a:t>
            </a:r>
            <a:r>
              <a:rPr lang="en-GB" sz="700" dirty="0">
                <a:solidFill>
                  <a:schemeClr val="tx1"/>
                </a:solidFill>
              </a:rPr>
              <a:t> în </a:t>
            </a:r>
            <a:r>
              <a:rPr lang="en-GB" sz="700" dirty="0" err="1">
                <a:solidFill>
                  <a:schemeClr val="tx1"/>
                </a:solidFill>
              </a:rPr>
              <a:t>faza</a:t>
            </a:r>
            <a:r>
              <a:rPr lang="en-GB" sz="700" dirty="0">
                <a:solidFill>
                  <a:schemeClr val="tx1"/>
                </a:solidFill>
              </a:rPr>
              <a:t> de </a:t>
            </a:r>
            <a:r>
              <a:rPr lang="en-GB" sz="700" dirty="0" err="1">
                <a:solidFill>
                  <a:schemeClr val="tx1"/>
                </a:solidFill>
              </a:rPr>
              <a:t>întrerupere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și</a:t>
            </a:r>
            <a:r>
              <a:rPr lang="en-GB" sz="700" dirty="0">
                <a:solidFill>
                  <a:schemeClr val="tx1"/>
                </a:solidFill>
              </a:rPr>
              <a:t> au </a:t>
            </a:r>
            <a:r>
              <a:rPr lang="en-GB" sz="700" dirty="0" err="1">
                <a:solidFill>
                  <a:schemeClr val="tx1"/>
                </a:solidFill>
              </a:rPr>
              <a:t>fost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randomizați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pentru</a:t>
            </a:r>
            <a:r>
              <a:rPr lang="en-GB" sz="700" dirty="0">
                <a:solidFill>
                  <a:schemeClr val="tx1"/>
                </a:solidFill>
              </a:rPr>
              <a:t> a </a:t>
            </a:r>
            <a:r>
              <a:rPr lang="en-GB" sz="700" dirty="0" err="1">
                <a:solidFill>
                  <a:schemeClr val="tx1"/>
                </a:solidFill>
              </a:rPr>
              <a:t>primi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Esketamină</a:t>
            </a:r>
            <a:r>
              <a:rPr lang="en-GB" sz="700" dirty="0">
                <a:solidFill>
                  <a:schemeClr val="tx1"/>
                </a:solidFill>
              </a:rPr>
              <a:t> + AD oral </a:t>
            </a:r>
            <a:r>
              <a:rPr lang="en-GB" sz="700" dirty="0" err="1">
                <a:solidFill>
                  <a:schemeClr val="tx1"/>
                </a:solidFill>
              </a:rPr>
              <a:t>sau</a:t>
            </a:r>
            <a:r>
              <a:rPr lang="en-GB" sz="700" dirty="0">
                <a:solidFill>
                  <a:schemeClr val="tx1"/>
                </a:solidFill>
              </a:rPr>
              <a:t> au </a:t>
            </a:r>
            <a:r>
              <a:rPr lang="en-GB" sz="700" dirty="0" err="1">
                <a:solidFill>
                  <a:schemeClr val="tx1"/>
                </a:solidFill>
              </a:rPr>
              <a:t>schimbat</a:t>
            </a:r>
            <a:r>
              <a:rPr lang="en-GB" sz="700" dirty="0">
                <a:solidFill>
                  <a:schemeClr val="tx1"/>
                </a:solidFill>
              </a:rPr>
              <a:t> la placebo spray </a:t>
            </a:r>
            <a:r>
              <a:rPr lang="en-GB" sz="700" dirty="0" err="1">
                <a:solidFill>
                  <a:schemeClr val="tx1"/>
                </a:solidFill>
              </a:rPr>
              <a:t>nazal</a:t>
            </a:r>
            <a:r>
              <a:rPr lang="en-GB" sz="700" dirty="0">
                <a:solidFill>
                  <a:schemeClr val="tx1"/>
                </a:solidFill>
              </a:rPr>
              <a:t> + AD oral.</a:t>
            </a:r>
            <a:r>
              <a:rPr lang="en-GB" sz="700" b="1" dirty="0">
                <a:solidFill>
                  <a:schemeClr val="tx1"/>
                </a:solidFill>
              </a:rPr>
              <a:t>* </a:t>
            </a:r>
            <a:r>
              <a:rPr lang="en-GB" sz="700" dirty="0" err="1">
                <a:solidFill>
                  <a:schemeClr val="tx1"/>
                </a:solidFill>
              </a:rPr>
              <a:t>Remisiune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stabilă</a:t>
            </a:r>
            <a:r>
              <a:rPr lang="en-GB" sz="700" dirty="0">
                <a:solidFill>
                  <a:schemeClr val="tx1"/>
                </a:solidFill>
              </a:rPr>
              <a:t>: </a:t>
            </a:r>
            <a:r>
              <a:rPr lang="en-GB" sz="700" dirty="0" err="1">
                <a:solidFill>
                  <a:schemeClr val="tx1"/>
                </a:solidFill>
              </a:rPr>
              <a:t>pacienții</a:t>
            </a:r>
            <a:r>
              <a:rPr lang="en-GB" sz="700" dirty="0">
                <a:solidFill>
                  <a:schemeClr val="tx1"/>
                </a:solidFill>
              </a:rPr>
              <a:t> cu un </a:t>
            </a:r>
            <a:r>
              <a:rPr lang="en-GB" sz="700" dirty="0" err="1">
                <a:solidFill>
                  <a:schemeClr val="tx1"/>
                </a:solidFill>
              </a:rPr>
              <a:t>scor</a:t>
            </a:r>
            <a:r>
              <a:rPr lang="en-GB" sz="700" dirty="0">
                <a:solidFill>
                  <a:schemeClr val="tx1"/>
                </a:solidFill>
              </a:rPr>
              <a:t> total MADRS ≤12 </a:t>
            </a:r>
            <a:r>
              <a:rPr lang="en-GB" sz="700" dirty="0" err="1">
                <a:solidFill>
                  <a:schemeClr val="tx1"/>
                </a:solidFill>
              </a:rPr>
              <a:t>timp</a:t>
            </a:r>
            <a:r>
              <a:rPr lang="en-GB" sz="700" dirty="0">
                <a:solidFill>
                  <a:schemeClr val="tx1"/>
                </a:solidFill>
              </a:rPr>
              <a:t> de </a:t>
            </a:r>
            <a:r>
              <a:rPr lang="en-GB" sz="700" dirty="0" err="1">
                <a:solidFill>
                  <a:schemeClr val="tx1"/>
                </a:solidFill>
              </a:rPr>
              <a:t>cel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puțin</a:t>
            </a:r>
            <a:r>
              <a:rPr lang="en-GB" sz="700" dirty="0">
                <a:solidFill>
                  <a:schemeClr val="tx1"/>
                </a:solidFill>
              </a:rPr>
              <a:t> 3 din </a:t>
            </a:r>
            <a:r>
              <a:rPr lang="en-GB" sz="700" dirty="0" err="1">
                <a:solidFill>
                  <a:schemeClr val="tx1"/>
                </a:solidFill>
              </a:rPr>
              <a:t>ultimele</a:t>
            </a:r>
            <a:r>
              <a:rPr lang="en-GB" sz="700" dirty="0">
                <a:solidFill>
                  <a:schemeClr val="tx1"/>
                </a:solidFill>
              </a:rPr>
              <a:t> 4 </a:t>
            </a:r>
            <a:r>
              <a:rPr lang="en-GB" sz="700" dirty="0" err="1">
                <a:solidFill>
                  <a:schemeClr val="tx1"/>
                </a:solidFill>
              </a:rPr>
              <a:t>săptămâni</a:t>
            </a:r>
            <a:r>
              <a:rPr lang="en-GB" sz="700" dirty="0">
                <a:solidFill>
                  <a:schemeClr val="tx1"/>
                </a:solidFill>
              </a:rPr>
              <a:t> ale </a:t>
            </a:r>
            <a:r>
              <a:rPr lang="en-GB" sz="700" dirty="0" err="1">
                <a:solidFill>
                  <a:schemeClr val="tx1"/>
                </a:solidFill>
              </a:rPr>
              <a:t>fazei</a:t>
            </a:r>
            <a:r>
              <a:rPr lang="en-GB" sz="700" dirty="0">
                <a:solidFill>
                  <a:schemeClr val="tx1"/>
                </a:solidFill>
              </a:rPr>
              <a:t> de </a:t>
            </a:r>
            <a:r>
              <a:rPr lang="en-GB" sz="700" dirty="0" err="1">
                <a:solidFill>
                  <a:schemeClr val="tx1"/>
                </a:solidFill>
              </a:rPr>
              <a:t>optimizare</a:t>
            </a:r>
            <a:r>
              <a:rPr lang="en-GB" sz="700" dirty="0">
                <a:solidFill>
                  <a:schemeClr val="tx1"/>
                </a:solidFill>
              </a:rPr>
              <a:t>, </a:t>
            </a:r>
            <a:r>
              <a:rPr lang="en-GB" sz="700" dirty="0" err="1">
                <a:solidFill>
                  <a:schemeClr val="tx1"/>
                </a:solidFill>
              </a:rPr>
              <a:t>fiind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permisă</a:t>
            </a:r>
            <a:r>
              <a:rPr lang="en-GB" sz="700" dirty="0">
                <a:solidFill>
                  <a:schemeClr val="tx1"/>
                </a:solidFill>
              </a:rPr>
              <a:t> o </a:t>
            </a:r>
            <a:r>
              <a:rPr lang="en-GB" sz="700" dirty="0" err="1">
                <a:solidFill>
                  <a:schemeClr val="tx1"/>
                </a:solidFill>
              </a:rPr>
              <a:t>deviație</a:t>
            </a:r>
            <a:r>
              <a:rPr lang="en-GB" sz="700" dirty="0">
                <a:solidFill>
                  <a:schemeClr val="tx1"/>
                </a:solidFill>
              </a:rPr>
              <a:t> (</a:t>
            </a:r>
            <a:r>
              <a:rPr lang="en-GB" sz="700" dirty="0" err="1">
                <a:solidFill>
                  <a:schemeClr val="tx1"/>
                </a:solidFill>
              </a:rPr>
              <a:t>scorul</a:t>
            </a:r>
            <a:r>
              <a:rPr lang="en-GB" sz="700" dirty="0">
                <a:solidFill>
                  <a:schemeClr val="tx1"/>
                </a:solidFill>
              </a:rPr>
              <a:t> MADRS &gt;12) </a:t>
            </a:r>
            <a:r>
              <a:rPr lang="en-GB" sz="700" dirty="0" err="1">
                <a:solidFill>
                  <a:schemeClr val="tx1"/>
                </a:solidFill>
              </a:rPr>
              <a:t>sau</a:t>
            </a:r>
            <a:r>
              <a:rPr lang="en-GB" sz="700" dirty="0">
                <a:solidFill>
                  <a:schemeClr val="tx1"/>
                </a:solidFill>
              </a:rPr>
              <a:t> o </a:t>
            </a:r>
            <a:r>
              <a:rPr lang="en-GB" sz="700" dirty="0" err="1">
                <a:solidFill>
                  <a:schemeClr val="tx1"/>
                </a:solidFill>
              </a:rPr>
              <a:t>evaluare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lipsă</a:t>
            </a:r>
            <a:r>
              <a:rPr lang="en-GB" sz="700" dirty="0">
                <a:solidFill>
                  <a:schemeClr val="tx1"/>
                </a:solidFill>
              </a:rPr>
              <a:t> a </a:t>
            </a:r>
            <a:r>
              <a:rPr lang="en-GB" sz="700" dirty="0" err="1">
                <a:solidFill>
                  <a:schemeClr val="tx1"/>
                </a:solidFill>
              </a:rPr>
              <a:t>scorului</a:t>
            </a:r>
            <a:r>
              <a:rPr lang="en-GB" sz="700" dirty="0">
                <a:solidFill>
                  <a:schemeClr val="tx1"/>
                </a:solidFill>
              </a:rPr>
              <a:t> MADRS </a:t>
            </a:r>
            <a:r>
              <a:rPr lang="en-GB" sz="700" dirty="0" err="1">
                <a:solidFill>
                  <a:schemeClr val="tx1"/>
                </a:solidFill>
              </a:rPr>
              <a:t>numai</a:t>
            </a:r>
            <a:r>
              <a:rPr lang="en-GB" sz="700" dirty="0">
                <a:solidFill>
                  <a:schemeClr val="tx1"/>
                </a:solidFill>
              </a:rPr>
              <a:t> în </a:t>
            </a:r>
            <a:r>
              <a:rPr lang="en-GB" sz="700" dirty="0" err="1">
                <a:solidFill>
                  <a:schemeClr val="tx1"/>
                </a:solidFill>
              </a:rPr>
              <a:t>săptămânile</a:t>
            </a:r>
            <a:r>
              <a:rPr lang="en-GB" sz="700" dirty="0">
                <a:solidFill>
                  <a:schemeClr val="tx1"/>
                </a:solidFill>
              </a:rPr>
              <a:t> 13 </a:t>
            </a:r>
            <a:r>
              <a:rPr lang="en-GB" sz="700" dirty="0" err="1">
                <a:solidFill>
                  <a:schemeClr val="tx1"/>
                </a:solidFill>
              </a:rPr>
              <a:t>și</a:t>
            </a:r>
            <a:r>
              <a:rPr lang="en-GB" sz="700" dirty="0">
                <a:solidFill>
                  <a:schemeClr val="tx1"/>
                </a:solidFill>
              </a:rPr>
              <a:t> 14. ** </a:t>
            </a:r>
            <a:r>
              <a:rPr lang="en-GB" sz="700" dirty="0" err="1">
                <a:solidFill>
                  <a:schemeClr val="tx1"/>
                </a:solidFill>
              </a:rPr>
              <a:t>Timpul</a:t>
            </a:r>
            <a:r>
              <a:rPr lang="en-GB" sz="700" dirty="0">
                <a:solidFill>
                  <a:schemeClr val="tx1"/>
                </a:solidFill>
              </a:rPr>
              <a:t> median </a:t>
            </a:r>
            <a:r>
              <a:rPr lang="en-GB" sz="700" dirty="0" err="1">
                <a:solidFill>
                  <a:schemeClr val="tx1"/>
                </a:solidFill>
              </a:rPr>
              <a:t>până</a:t>
            </a:r>
            <a:r>
              <a:rPr lang="en-GB" sz="700" dirty="0">
                <a:solidFill>
                  <a:schemeClr val="tx1"/>
                </a:solidFill>
              </a:rPr>
              <a:t> la </a:t>
            </a:r>
            <a:r>
              <a:rPr lang="en-GB" sz="700" dirty="0" err="1">
                <a:solidFill>
                  <a:schemeClr val="tx1"/>
                </a:solidFill>
              </a:rPr>
              <a:t>recădere</a:t>
            </a:r>
            <a:r>
              <a:rPr lang="en-GB" sz="700" dirty="0">
                <a:solidFill>
                  <a:schemeClr val="tx1"/>
                </a:solidFill>
              </a:rPr>
              <a:t> (95% CI) nu a </a:t>
            </a:r>
            <a:r>
              <a:rPr lang="en-GB" sz="700" dirty="0" err="1">
                <a:solidFill>
                  <a:schemeClr val="tx1"/>
                </a:solidFill>
              </a:rPr>
              <a:t>putut</a:t>
            </a:r>
            <a:r>
              <a:rPr lang="en-GB" sz="700" dirty="0">
                <a:solidFill>
                  <a:schemeClr val="tx1"/>
                </a:solidFill>
              </a:rPr>
              <a:t> fi </a:t>
            </a:r>
            <a:r>
              <a:rPr lang="en-GB" sz="700" dirty="0" err="1">
                <a:solidFill>
                  <a:schemeClr val="tx1"/>
                </a:solidFill>
              </a:rPr>
              <a:t>estimat</a:t>
            </a:r>
            <a:r>
              <a:rPr lang="en-GB" sz="700" dirty="0">
                <a:solidFill>
                  <a:schemeClr val="tx1"/>
                </a:solidFill>
              </a:rPr>
              <a:t> (NE) în </a:t>
            </a:r>
            <a:r>
              <a:rPr lang="en-GB" sz="700" dirty="0" err="1">
                <a:solidFill>
                  <a:schemeClr val="tx1"/>
                </a:solidFill>
              </a:rPr>
              <a:t>grupul</a:t>
            </a:r>
            <a:r>
              <a:rPr lang="en-GB" sz="700" dirty="0">
                <a:solidFill>
                  <a:schemeClr val="tx1"/>
                </a:solidFill>
              </a:rPr>
              <a:t> cu </a:t>
            </a:r>
            <a:r>
              <a:rPr lang="en-GB" sz="700" dirty="0" err="1">
                <a:solidFill>
                  <a:schemeClr val="tx1"/>
                </a:solidFill>
              </a:rPr>
              <a:t>Esketamină</a:t>
            </a:r>
            <a:r>
              <a:rPr lang="en-GB" sz="700" dirty="0">
                <a:solidFill>
                  <a:schemeClr val="tx1"/>
                </a:solidFill>
              </a:rPr>
              <a:t> + AD oral (rata de </a:t>
            </a:r>
            <a:r>
              <a:rPr lang="en-GB" sz="700" dirty="0" err="1">
                <a:solidFill>
                  <a:schemeClr val="tx1"/>
                </a:solidFill>
              </a:rPr>
              <a:t>recădere</a:t>
            </a:r>
            <a:r>
              <a:rPr lang="en-GB" sz="700" dirty="0">
                <a:solidFill>
                  <a:schemeClr val="tx1"/>
                </a:solidFill>
              </a:rPr>
              <a:t> de 50% nu a </a:t>
            </a:r>
            <a:r>
              <a:rPr lang="en-GB" sz="700" dirty="0" err="1">
                <a:solidFill>
                  <a:schemeClr val="tx1"/>
                </a:solidFill>
              </a:rPr>
              <a:t>fost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atinsă</a:t>
            </a:r>
            <a:r>
              <a:rPr lang="en-GB" sz="700" dirty="0">
                <a:solidFill>
                  <a:schemeClr val="tx1"/>
                </a:solidFill>
              </a:rPr>
              <a:t> conform </a:t>
            </a:r>
            <a:r>
              <a:rPr lang="en-GB" sz="700" dirty="0" err="1">
                <a:solidFill>
                  <a:schemeClr val="tx1"/>
                </a:solidFill>
              </a:rPr>
              <a:t>estimărilor</a:t>
            </a:r>
            <a:r>
              <a:rPr lang="en-GB" sz="700" dirty="0">
                <a:solidFill>
                  <a:schemeClr val="tx1"/>
                </a:solidFill>
              </a:rPr>
              <a:t> Kaplan–Meier) </a:t>
            </a:r>
            <a:r>
              <a:rPr lang="en-GB" sz="700" dirty="0" err="1">
                <a:solidFill>
                  <a:schemeClr val="tx1"/>
                </a:solidFill>
              </a:rPr>
              <a:t>și</a:t>
            </a:r>
            <a:r>
              <a:rPr lang="en-GB" sz="700" dirty="0">
                <a:solidFill>
                  <a:schemeClr val="tx1"/>
                </a:solidFill>
              </a:rPr>
              <a:t> a </a:t>
            </a:r>
            <a:r>
              <a:rPr lang="en-GB" sz="700" dirty="0" err="1">
                <a:solidFill>
                  <a:schemeClr val="tx1"/>
                </a:solidFill>
              </a:rPr>
              <a:t>fost</a:t>
            </a:r>
            <a:r>
              <a:rPr lang="en-GB" sz="700" dirty="0">
                <a:solidFill>
                  <a:schemeClr val="tx1"/>
                </a:solidFill>
              </a:rPr>
              <a:t> de 273,0 (97,0; NE) </a:t>
            </a:r>
            <a:r>
              <a:rPr lang="en-GB" sz="700" dirty="0" err="1">
                <a:solidFill>
                  <a:schemeClr val="tx1"/>
                </a:solidFill>
              </a:rPr>
              <a:t>zile</a:t>
            </a:r>
            <a:r>
              <a:rPr lang="en-GB" sz="700" dirty="0">
                <a:solidFill>
                  <a:schemeClr val="tx1"/>
                </a:solidFill>
              </a:rPr>
              <a:t> în </a:t>
            </a:r>
            <a:r>
              <a:rPr lang="en-GB" sz="700" dirty="0" err="1">
                <a:solidFill>
                  <a:schemeClr val="tx1"/>
                </a:solidFill>
              </a:rPr>
              <a:t>grupul</a:t>
            </a:r>
            <a:r>
              <a:rPr lang="en-GB" sz="700" dirty="0">
                <a:solidFill>
                  <a:schemeClr val="tx1"/>
                </a:solidFill>
              </a:rPr>
              <a:t> cu placebo + AD oral la </a:t>
            </a:r>
            <a:r>
              <a:rPr lang="en-GB" sz="700" dirty="0" err="1">
                <a:solidFill>
                  <a:schemeClr val="tx1"/>
                </a:solidFill>
              </a:rPr>
              <a:t>pacienții</a:t>
            </a:r>
            <a:r>
              <a:rPr lang="en-GB" sz="700" dirty="0">
                <a:solidFill>
                  <a:schemeClr val="tx1"/>
                </a:solidFill>
              </a:rPr>
              <a:t> cu </a:t>
            </a:r>
            <a:r>
              <a:rPr lang="en-GB" sz="700" dirty="0" err="1">
                <a:solidFill>
                  <a:schemeClr val="tx1"/>
                </a:solidFill>
              </a:rPr>
              <a:t>remisiune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stabilă</a:t>
            </a:r>
            <a:r>
              <a:rPr lang="en-GB" sz="700" dirty="0">
                <a:solidFill>
                  <a:schemeClr val="tx1"/>
                </a:solidFill>
              </a:rPr>
              <a:t>. † Hazard ratio (HR) </a:t>
            </a:r>
            <a:r>
              <a:rPr lang="en-GB" sz="700" dirty="0" err="1">
                <a:solidFill>
                  <a:schemeClr val="tx1"/>
                </a:solidFill>
              </a:rPr>
              <a:t>și</a:t>
            </a:r>
            <a:r>
              <a:rPr lang="en-GB" sz="700" dirty="0">
                <a:solidFill>
                  <a:schemeClr val="tx1"/>
                </a:solidFill>
              </a:rPr>
              <a:t> CI </a:t>
            </a:r>
            <a:r>
              <a:rPr lang="en-GB" sz="700" dirty="0" err="1">
                <a:solidFill>
                  <a:schemeClr val="tx1"/>
                </a:solidFill>
              </a:rPr>
              <a:t>reprezintă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estimări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ponderate</a:t>
            </a:r>
            <a:r>
              <a:rPr lang="en-GB" sz="700" dirty="0">
                <a:solidFill>
                  <a:schemeClr val="tx1"/>
                </a:solidFill>
              </a:rPr>
              <a:t> pe </a:t>
            </a:r>
            <a:r>
              <a:rPr lang="en-GB" sz="700" dirty="0" err="1">
                <a:solidFill>
                  <a:schemeClr val="tx1"/>
                </a:solidFill>
              </a:rPr>
              <a:t>baza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metodei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Wassmer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și</a:t>
            </a:r>
            <a:r>
              <a:rPr lang="en-GB" sz="700" dirty="0">
                <a:solidFill>
                  <a:schemeClr val="tx1"/>
                </a:solidFill>
              </a:rPr>
              <a:t> au </a:t>
            </a:r>
            <a:r>
              <a:rPr lang="en-GB" sz="700" dirty="0" err="1">
                <a:solidFill>
                  <a:schemeClr val="tx1"/>
                </a:solidFill>
              </a:rPr>
              <a:t>fost</a:t>
            </a:r>
            <a:r>
              <a:rPr lang="en-GB" sz="700" dirty="0">
                <a:solidFill>
                  <a:schemeClr val="tx1"/>
                </a:solidFill>
              </a:rPr>
              <a:t> calculate cu </a:t>
            </a:r>
            <a:r>
              <a:rPr lang="en-GB" sz="700" dirty="0" err="1">
                <a:solidFill>
                  <a:schemeClr val="tx1"/>
                </a:solidFill>
              </a:rPr>
              <a:t>ajutorul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pachetelor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gsDesign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și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mvtnorm</a:t>
            </a:r>
            <a:r>
              <a:rPr lang="en-GB" sz="700" dirty="0">
                <a:solidFill>
                  <a:schemeClr val="tx1"/>
                </a:solidFill>
              </a:rPr>
              <a:t> in R. </a:t>
            </a:r>
            <a:r>
              <a:rPr lang="en-GB" sz="700" b="1" dirty="0">
                <a:solidFill>
                  <a:schemeClr val="tx1"/>
                </a:solidFill>
              </a:rPr>
              <a:t>‡</a:t>
            </a:r>
            <a:r>
              <a:rPr lang="en-GB" sz="700" b="1" baseline="30000" dirty="0">
                <a:solidFill>
                  <a:schemeClr val="tx1"/>
                </a:solidFill>
              </a:rPr>
              <a:t> </a:t>
            </a:r>
            <a:r>
              <a:rPr lang="en-GB" sz="700" dirty="0">
                <a:solidFill>
                  <a:schemeClr val="tx1"/>
                </a:solidFill>
              </a:rPr>
              <a:t>Un </a:t>
            </a:r>
            <a:r>
              <a:rPr lang="en-GB" sz="700" dirty="0" err="1">
                <a:solidFill>
                  <a:schemeClr val="tx1"/>
                </a:solidFill>
              </a:rPr>
              <a:t>răspuns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stabil</a:t>
            </a:r>
            <a:r>
              <a:rPr lang="en-GB" sz="700" dirty="0">
                <a:solidFill>
                  <a:schemeClr val="tx1"/>
                </a:solidFill>
              </a:rPr>
              <a:t> a </a:t>
            </a:r>
            <a:r>
              <a:rPr lang="en-GB" sz="700" dirty="0" err="1">
                <a:solidFill>
                  <a:schemeClr val="tx1"/>
                </a:solidFill>
              </a:rPr>
              <a:t>fost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definit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prin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pacienții</a:t>
            </a:r>
            <a:r>
              <a:rPr lang="en-GB" sz="700" dirty="0">
                <a:solidFill>
                  <a:schemeClr val="tx1"/>
                </a:solidFill>
              </a:rPr>
              <a:t> cu o </a:t>
            </a:r>
            <a:r>
              <a:rPr lang="en-GB" sz="700" dirty="0" err="1">
                <a:solidFill>
                  <a:schemeClr val="tx1"/>
                </a:solidFill>
              </a:rPr>
              <a:t>reducere</a:t>
            </a:r>
            <a:r>
              <a:rPr lang="en-GB" sz="700" dirty="0">
                <a:solidFill>
                  <a:schemeClr val="tx1"/>
                </a:solidFill>
              </a:rPr>
              <a:t> cu ≥50% a </a:t>
            </a:r>
            <a:r>
              <a:rPr lang="en-GB" sz="700" dirty="0" err="1">
                <a:solidFill>
                  <a:schemeClr val="tx1"/>
                </a:solidFill>
              </a:rPr>
              <a:t>scorului</a:t>
            </a:r>
            <a:r>
              <a:rPr lang="en-GB" sz="700" dirty="0">
                <a:solidFill>
                  <a:schemeClr val="tx1"/>
                </a:solidFill>
              </a:rPr>
              <a:t> total MADRS </a:t>
            </a:r>
            <a:r>
              <a:rPr lang="en-GB" sz="700" dirty="0" err="1">
                <a:solidFill>
                  <a:schemeClr val="tx1"/>
                </a:solidFill>
              </a:rPr>
              <a:t>față</a:t>
            </a:r>
            <a:r>
              <a:rPr lang="en-GB" sz="700" dirty="0">
                <a:solidFill>
                  <a:schemeClr val="tx1"/>
                </a:solidFill>
              </a:rPr>
              <a:t> de </a:t>
            </a:r>
            <a:r>
              <a:rPr lang="en-GB" sz="700" dirty="0" err="1">
                <a:solidFill>
                  <a:schemeClr val="tx1"/>
                </a:solidFill>
              </a:rPr>
              <a:t>momentul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inițial</a:t>
            </a:r>
            <a:r>
              <a:rPr lang="en-GB" sz="700" dirty="0">
                <a:solidFill>
                  <a:schemeClr val="tx1"/>
                </a:solidFill>
              </a:rPr>
              <a:t> în </a:t>
            </a:r>
            <a:r>
              <a:rPr lang="en-GB" sz="700" dirty="0" err="1">
                <a:solidFill>
                  <a:schemeClr val="tx1"/>
                </a:solidFill>
              </a:rPr>
              <a:t>ultimele</a:t>
            </a:r>
            <a:r>
              <a:rPr lang="en-GB" sz="700" dirty="0">
                <a:solidFill>
                  <a:schemeClr val="tx1"/>
                </a:solidFill>
              </a:rPr>
              <a:t> 2 </a:t>
            </a:r>
            <a:r>
              <a:rPr lang="en-GB" sz="700" dirty="0" err="1">
                <a:solidFill>
                  <a:schemeClr val="tx1"/>
                </a:solidFill>
              </a:rPr>
              <a:t>săptămâni</a:t>
            </a:r>
            <a:r>
              <a:rPr lang="en-GB" sz="700" dirty="0">
                <a:solidFill>
                  <a:schemeClr val="tx1"/>
                </a:solidFill>
              </a:rPr>
              <a:t> ale </a:t>
            </a:r>
            <a:r>
              <a:rPr lang="en-GB" sz="700" dirty="0" err="1">
                <a:solidFill>
                  <a:schemeClr val="tx1"/>
                </a:solidFill>
              </a:rPr>
              <a:t>fazei</a:t>
            </a:r>
            <a:r>
              <a:rPr lang="en-GB" sz="700" dirty="0">
                <a:solidFill>
                  <a:schemeClr val="tx1"/>
                </a:solidFill>
              </a:rPr>
              <a:t> de </a:t>
            </a:r>
            <a:r>
              <a:rPr lang="en-GB" sz="700" dirty="0" err="1">
                <a:solidFill>
                  <a:schemeClr val="tx1"/>
                </a:solidFill>
              </a:rPr>
              <a:t>optimizare</a:t>
            </a:r>
            <a:r>
              <a:rPr lang="en-GB" sz="700" dirty="0">
                <a:solidFill>
                  <a:schemeClr val="tx1"/>
                </a:solidFill>
              </a:rPr>
              <a:t>, </a:t>
            </a:r>
            <a:r>
              <a:rPr lang="en-GB" sz="700" dirty="0" err="1">
                <a:solidFill>
                  <a:schemeClr val="tx1"/>
                </a:solidFill>
              </a:rPr>
              <a:t>dar</a:t>
            </a:r>
            <a:r>
              <a:rPr lang="en-GB" sz="700" dirty="0">
                <a:solidFill>
                  <a:schemeClr val="tx1"/>
                </a:solidFill>
              </a:rPr>
              <a:t> care nu au </a:t>
            </a:r>
            <a:r>
              <a:rPr lang="en-GB" sz="700" dirty="0" err="1">
                <a:solidFill>
                  <a:schemeClr val="tx1"/>
                </a:solidFill>
              </a:rPr>
              <a:t>îndeplinit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criteriile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pentru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remisiune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stabilă</a:t>
            </a:r>
            <a:r>
              <a:rPr lang="en-GB" sz="700" dirty="0">
                <a:solidFill>
                  <a:schemeClr val="tx1"/>
                </a:solidFill>
              </a:rPr>
              <a:t>. </a:t>
            </a:r>
            <a:r>
              <a:rPr lang="en-GB" sz="700" b="1" dirty="0">
                <a:solidFill>
                  <a:schemeClr val="tx1"/>
                </a:solidFill>
              </a:rPr>
              <a:t>§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Analiza</a:t>
            </a:r>
            <a:r>
              <a:rPr lang="en-GB" sz="700" dirty="0">
                <a:solidFill>
                  <a:schemeClr val="tx1"/>
                </a:solidFill>
              </a:rPr>
              <a:t> de </a:t>
            </a:r>
            <a:r>
              <a:rPr lang="en-GB" sz="700" dirty="0" err="1">
                <a:solidFill>
                  <a:schemeClr val="tx1"/>
                </a:solidFill>
              </a:rPr>
              <a:t>regresie</a:t>
            </a:r>
            <a:r>
              <a:rPr lang="en-GB" sz="700" dirty="0">
                <a:solidFill>
                  <a:schemeClr val="tx1"/>
                </a:solidFill>
              </a:rPr>
              <a:t> a </a:t>
            </a:r>
            <a:r>
              <a:rPr lang="en-GB" sz="700" dirty="0" err="1">
                <a:solidFill>
                  <a:schemeClr val="tx1"/>
                </a:solidFill>
              </a:rPr>
              <a:t>datelor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supraviețuirii</a:t>
            </a:r>
            <a:r>
              <a:rPr lang="en-GB" sz="700" dirty="0">
                <a:solidFill>
                  <a:schemeClr val="tx1"/>
                </a:solidFill>
              </a:rPr>
              <a:t> pe </a:t>
            </a:r>
            <a:r>
              <a:rPr lang="en-GB" sz="700" dirty="0" err="1">
                <a:solidFill>
                  <a:schemeClr val="tx1"/>
                </a:solidFill>
              </a:rPr>
              <a:t>baza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modelului</a:t>
            </a:r>
            <a:r>
              <a:rPr lang="en-GB" sz="700" dirty="0">
                <a:solidFill>
                  <a:schemeClr val="tx1"/>
                </a:solidFill>
              </a:rPr>
              <a:t> Cox al </a:t>
            </a:r>
            <a:r>
              <a:rPr lang="en-GB" sz="700" dirty="0" err="1">
                <a:solidFill>
                  <a:schemeClr val="tx1"/>
                </a:solidFill>
              </a:rPr>
              <a:t>riscurilor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proporționale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având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700" dirty="0" err="1">
                <a:solidFill>
                  <a:schemeClr val="tx1"/>
                </a:solidFill>
              </a:rPr>
              <a:t>tratamentul</a:t>
            </a:r>
            <a:r>
              <a:rPr lang="en-GB" sz="700" dirty="0">
                <a:solidFill>
                  <a:schemeClr val="tx1"/>
                </a:solidFill>
              </a:rPr>
              <a:t> ca factor. </a:t>
            </a:r>
            <a:br>
              <a:rPr lang="en-GB" sz="700" dirty="0">
                <a:solidFill>
                  <a:schemeClr val="tx1"/>
                </a:solidFill>
              </a:rPr>
            </a:br>
            <a:r>
              <a:rPr lang="en-GB" sz="700" dirty="0">
                <a:solidFill>
                  <a:schemeClr val="tx1"/>
                </a:solidFill>
              </a:rPr>
              <a:t>Daly E, et al. </a:t>
            </a:r>
            <a:r>
              <a:rPr lang="en-GB" sz="700" i="1" dirty="0">
                <a:solidFill>
                  <a:schemeClr val="tx1"/>
                </a:solidFill>
              </a:rPr>
              <a:t>JAMA Psychiatry</a:t>
            </a:r>
            <a:r>
              <a:rPr lang="en-GB" sz="700" dirty="0">
                <a:solidFill>
                  <a:schemeClr val="tx1"/>
                </a:solidFill>
              </a:rPr>
              <a:t>. 2019;76:893–903.</a:t>
            </a:r>
          </a:p>
        </p:txBody>
      </p:sp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591A6F59-5704-4717-BB12-25A4AD9275CF}"/>
              </a:ext>
            </a:extLst>
          </p:cNvPr>
          <p:cNvSpPr txBox="1">
            <a:spLocks/>
          </p:cNvSpPr>
          <p:nvPr/>
        </p:nvSpPr>
        <p:spPr>
          <a:xfrm rot="16200000">
            <a:off x="-651956" y="3616268"/>
            <a:ext cx="180000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lang="en-US" sz="2400" b="1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  <a:tabLst/>
              <a:defRPr lang="en-US" sz="24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450000" indent="-216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alibri" panose="020F0502020204030204" pitchFamily="34" charset="0"/>
              <a:buChar char="−"/>
              <a:defRPr lang="en-US" sz="22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628650" indent="-18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/>
              <a:buChar char="•"/>
              <a:defRPr lang="en-US" sz="20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809625" indent="-18097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40000"/>
                  <a:lumOff val="60000"/>
                </a:schemeClr>
              </a:buClr>
              <a:buFont typeface="Arial"/>
              <a:buChar char="•"/>
              <a:tabLst/>
              <a:defRPr lang="en-US" sz="20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000" b="1" i="0" u="none" strike="noStrike" kern="1200" cap="none" spc="-20" normalizeH="0" baseline="0" noProof="0">
                <a:ln>
                  <a:noFill/>
                </a:ln>
                <a:solidFill>
                  <a:srgbClr val="585555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Zile</a:t>
            </a:r>
            <a:endParaRPr kumimoji="0" lang="en-GB" sz="2000" b="1" i="0" u="none" strike="noStrike" kern="1200" cap="none" spc="-20" normalizeH="0" baseline="0" noProof="0" dirty="0">
              <a:ln>
                <a:noFill/>
              </a:ln>
              <a:solidFill>
                <a:srgbClr val="585555"/>
              </a:solidFill>
              <a:effectLst/>
              <a:uLnTx/>
              <a:uFillTx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7B1D27CD-AB26-4D88-9D52-0F5808FAED31}"/>
              </a:ext>
            </a:extLst>
          </p:cNvPr>
          <p:cNvGrpSpPr/>
          <p:nvPr/>
        </p:nvGrpSpPr>
        <p:grpSpPr>
          <a:xfrm>
            <a:off x="6998049" y="2289444"/>
            <a:ext cx="2214094" cy="193899"/>
            <a:chOff x="4216555" y="1928310"/>
            <a:chExt cx="2214094" cy="193899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26DF2F94-238D-4326-8FDF-6C60DFDA099E}"/>
                </a:ext>
              </a:extLst>
            </p:cNvPr>
            <p:cNvSpPr/>
            <p:nvPr/>
          </p:nvSpPr>
          <p:spPr>
            <a:xfrm>
              <a:off x="4216555" y="1950484"/>
              <a:ext cx="108000" cy="108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Text Placeholder 4">
              <a:extLst>
                <a:ext uri="{FF2B5EF4-FFF2-40B4-BE49-F238E27FC236}">
                  <a16:creationId xmlns:a16="http://schemas.microsoft.com/office/drawing/2014/main" id="{C1CE575B-E653-43A4-8C45-3A788B4477AB}"/>
                </a:ext>
              </a:extLst>
            </p:cNvPr>
            <p:cNvSpPr txBox="1">
              <a:spLocks/>
            </p:cNvSpPr>
            <p:nvPr/>
          </p:nvSpPr>
          <p:spPr>
            <a:xfrm>
              <a:off x="4295980" y="1928310"/>
              <a:ext cx="2134669" cy="193899"/>
            </a:xfrm>
            <a:prstGeom prst="rect">
              <a:avLst/>
            </a:prstGeom>
          </p:spPr>
          <p:txBody>
            <a:bodyPr vert="horz" wrap="none" lIns="72000" tIns="0" rIns="72000" bIns="0" rtlCol="0">
              <a:spAutoFit/>
            </a:bodyPr>
            <a:lstStyle>
              <a:defPPr>
                <a:defRPr lang="en-US"/>
              </a:defPPr>
              <a:lvl1pPr indent="0">
                <a:lnSpc>
                  <a:spcPct val="90000"/>
                </a:lnSpc>
                <a:spcBef>
                  <a:spcPts val="1000"/>
                </a:spcBef>
                <a:buFont typeface="Arial"/>
                <a:buNone/>
                <a:defRPr sz="1100" b="0" spc="-20" baseline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defRPr>
              </a:lvl1pPr>
              <a:lvl2pPr marL="0" indent="0">
                <a:lnSpc>
                  <a:spcPct val="90000"/>
                </a:lnSpc>
                <a:spcBef>
                  <a:spcPts val="1000"/>
                </a:spcBef>
                <a:buClr>
                  <a:schemeClr val="accent2"/>
                </a:buClr>
                <a:buFont typeface="Arial"/>
                <a:buNone/>
                <a:tabLst/>
                <a:defRPr sz="24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2pPr>
              <a:lvl3pPr marL="450000" indent="-216000">
                <a:lnSpc>
                  <a:spcPct val="90000"/>
                </a:lnSpc>
                <a:spcBef>
                  <a:spcPts val="1000"/>
                </a:spcBef>
                <a:buFont typeface="Calibri" panose="020F0502020204030204" pitchFamily="34" charset="0"/>
                <a:buChar char="−"/>
                <a:defRPr sz="22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3pPr>
              <a:lvl4pPr marL="628650" indent="-180000">
                <a:lnSpc>
                  <a:spcPct val="90000"/>
                </a:lnSpc>
                <a:spcBef>
                  <a:spcPts val="1000"/>
                </a:spcBef>
                <a:buClr>
                  <a:schemeClr val="accent2"/>
                </a:buClr>
                <a:buFont typeface="Arial"/>
                <a:buChar char="•"/>
                <a:defRPr sz="20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4pPr>
              <a:lvl5pPr marL="809625" indent="-180975">
                <a:lnSpc>
                  <a:spcPct val="90000"/>
                </a:lnSpc>
                <a:spcBef>
                  <a:spcPts val="1000"/>
                </a:spcBef>
                <a:buClr>
                  <a:schemeClr val="tx1">
                    <a:lumMod val="40000"/>
                    <a:lumOff val="60000"/>
                  </a:schemeClr>
                </a:buClr>
                <a:buFont typeface="Arial"/>
                <a:buChar char="•"/>
                <a:tabLst/>
                <a:defRPr sz="20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6pPr>
              <a:lvl7pPr marL="29718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7pPr>
              <a:lvl8pPr marL="34290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8pPr>
              <a:lvl9pPr marL="38862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en-GB" sz="1400" b="0" i="0" u="none" strike="noStrike" kern="1200" cap="none" spc="-20" normalizeH="0" baseline="0" noProof="0" dirty="0" err="1">
                  <a:ln>
                    <a:noFill/>
                  </a:ln>
                  <a:solidFill>
                    <a:srgbClr val="757171"/>
                  </a:solidFill>
                  <a:effectLst/>
                  <a:uLnTx/>
                  <a:uFillTx/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Esketamină</a:t>
              </a:r>
              <a:r>
                <a:rPr kumimoji="0" lang="en-GB" sz="1400" b="0" i="0" u="none" strike="noStrike" kern="1200" cap="none" spc="-20" normalizeH="0" baseline="0" noProof="0" dirty="0">
                  <a:ln>
                    <a:noFill/>
                  </a:ln>
                  <a:solidFill>
                    <a:srgbClr val="757171"/>
                  </a:solidFill>
                  <a:effectLst/>
                  <a:uLnTx/>
                  <a:uFillTx/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 + AD oral (n=62)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8F02740-3308-4E20-BDD3-FB5C341B2878}"/>
              </a:ext>
            </a:extLst>
          </p:cNvPr>
          <p:cNvGrpSpPr/>
          <p:nvPr/>
        </p:nvGrpSpPr>
        <p:grpSpPr>
          <a:xfrm>
            <a:off x="9173956" y="2289444"/>
            <a:ext cx="2776684" cy="193899"/>
            <a:chOff x="4216555" y="1928310"/>
            <a:chExt cx="2776684" cy="193899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694D7D8-EF92-42BB-A37C-F6429459E1C0}"/>
                </a:ext>
              </a:extLst>
            </p:cNvPr>
            <p:cNvSpPr/>
            <p:nvPr/>
          </p:nvSpPr>
          <p:spPr>
            <a:xfrm>
              <a:off x="4216555" y="1950484"/>
              <a:ext cx="108000" cy="1080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Text Placeholder 4">
              <a:extLst>
                <a:ext uri="{FF2B5EF4-FFF2-40B4-BE49-F238E27FC236}">
                  <a16:creationId xmlns:a16="http://schemas.microsoft.com/office/drawing/2014/main" id="{3E5782EE-FAC1-4FDC-9040-AC8ECE68D23B}"/>
                </a:ext>
              </a:extLst>
            </p:cNvPr>
            <p:cNvSpPr txBox="1">
              <a:spLocks/>
            </p:cNvSpPr>
            <p:nvPr/>
          </p:nvSpPr>
          <p:spPr>
            <a:xfrm>
              <a:off x="4295980" y="1928310"/>
              <a:ext cx="2697259" cy="193899"/>
            </a:xfrm>
            <a:prstGeom prst="rect">
              <a:avLst/>
            </a:prstGeom>
          </p:spPr>
          <p:txBody>
            <a:bodyPr vert="horz" wrap="none" lIns="72000" tIns="0" rIns="72000" bIns="0" rtlCol="0">
              <a:spAutoFit/>
            </a:bodyPr>
            <a:lstStyle>
              <a:defPPr>
                <a:defRPr lang="en-US"/>
              </a:defPPr>
              <a:lvl1pPr indent="0">
                <a:lnSpc>
                  <a:spcPct val="90000"/>
                </a:lnSpc>
                <a:spcBef>
                  <a:spcPts val="1000"/>
                </a:spcBef>
                <a:buFont typeface="Arial"/>
                <a:buNone/>
                <a:defRPr sz="1100" b="0" spc="-20" baseline="0"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defRPr>
              </a:lvl1pPr>
              <a:lvl2pPr marL="0" indent="0">
                <a:lnSpc>
                  <a:spcPct val="90000"/>
                </a:lnSpc>
                <a:spcBef>
                  <a:spcPts val="1000"/>
                </a:spcBef>
                <a:buClr>
                  <a:schemeClr val="accent2"/>
                </a:buClr>
                <a:buFont typeface="Arial"/>
                <a:buNone/>
                <a:tabLst/>
                <a:defRPr sz="24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2pPr>
              <a:lvl3pPr marL="450000" indent="-216000">
                <a:lnSpc>
                  <a:spcPct val="90000"/>
                </a:lnSpc>
                <a:spcBef>
                  <a:spcPts val="1000"/>
                </a:spcBef>
                <a:buFont typeface="Calibri" panose="020F0502020204030204" pitchFamily="34" charset="0"/>
                <a:buChar char="−"/>
                <a:defRPr sz="22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3pPr>
              <a:lvl4pPr marL="628650" indent="-180000">
                <a:lnSpc>
                  <a:spcPct val="90000"/>
                </a:lnSpc>
                <a:spcBef>
                  <a:spcPts val="1000"/>
                </a:spcBef>
                <a:buClr>
                  <a:schemeClr val="accent2"/>
                </a:buClr>
                <a:buFont typeface="Arial"/>
                <a:buChar char="•"/>
                <a:defRPr sz="20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4pPr>
              <a:lvl5pPr marL="809625" indent="-180975">
                <a:lnSpc>
                  <a:spcPct val="90000"/>
                </a:lnSpc>
                <a:spcBef>
                  <a:spcPts val="1000"/>
                </a:spcBef>
                <a:buClr>
                  <a:schemeClr val="tx1">
                    <a:lumMod val="40000"/>
                    <a:lumOff val="60000"/>
                  </a:schemeClr>
                </a:buClr>
                <a:buFont typeface="Arial"/>
                <a:buChar char="•"/>
                <a:tabLst/>
                <a:defRPr sz="2000" b="0" spc="-20" baseline="0">
                  <a:latin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6pPr>
              <a:lvl7pPr marL="29718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7pPr>
              <a:lvl8pPr marL="34290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8pPr>
              <a:lvl9pPr marL="3886200" indent="-228600">
                <a:lnSpc>
                  <a:spcPct val="90000"/>
                </a:lnSpc>
                <a:spcBef>
                  <a:spcPts val="500"/>
                </a:spcBef>
                <a:buFont typeface="Arial"/>
                <a:buChar char="•"/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en-GB" sz="1400" b="0" i="0" u="none" strike="noStrike" kern="1200" cap="none" spc="-20" normalizeH="0" baseline="0" noProof="0">
                  <a:ln>
                    <a:noFill/>
                  </a:ln>
                  <a:solidFill>
                    <a:srgbClr val="757171"/>
                  </a:solidFill>
                  <a:effectLst/>
                  <a:uLnTx/>
                  <a:uFillTx/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Placebo spray nazal + AD oral </a:t>
              </a:r>
              <a:r>
                <a:rPr kumimoji="0" lang="en-GB" sz="1400" b="0" i="0" u="none" strike="noStrike" kern="1200" cap="none" spc="-20" normalizeH="0" baseline="0" noProof="0" dirty="0">
                  <a:ln>
                    <a:noFill/>
                  </a:ln>
                  <a:solidFill>
                    <a:srgbClr val="757171"/>
                  </a:solidFill>
                  <a:effectLst/>
                  <a:uLnTx/>
                  <a:uFillTx/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(n=59)</a:t>
              </a:r>
            </a:p>
          </p:txBody>
        </p:sp>
      </p:grpSp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06DAF2D9-3F4E-46A7-A576-63631BFEDABC}"/>
              </a:ext>
            </a:extLst>
          </p:cNvPr>
          <p:cNvSpPr txBox="1">
            <a:spLocks/>
          </p:cNvSpPr>
          <p:nvPr/>
        </p:nvSpPr>
        <p:spPr>
          <a:xfrm>
            <a:off x="1555236" y="2289444"/>
            <a:ext cx="2171020" cy="193899"/>
          </a:xfrm>
          <a:prstGeom prst="rect">
            <a:avLst/>
          </a:prstGeom>
        </p:spPr>
        <p:txBody>
          <a:bodyPr vert="horz" wrap="none" lIns="90000" tIns="0" rIns="9000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lang="en-US" sz="2400" b="1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  <a:tabLst/>
              <a:defRPr lang="en-US" sz="24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450000" indent="-216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alibri" panose="020F0502020204030204" pitchFamily="34" charset="0"/>
              <a:buChar char="−"/>
              <a:defRPr lang="en-US" sz="22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628650" indent="-18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/>
              <a:buChar char="•"/>
              <a:defRPr lang="en-US" sz="20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809625" indent="-18097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40000"/>
                  <a:lumOff val="60000"/>
                </a:schemeClr>
              </a:buClr>
              <a:buFont typeface="Arial"/>
              <a:buChar char="•"/>
              <a:tabLst/>
              <a:defRPr lang="en-US" sz="20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1400" b="0" i="0" u="none" strike="noStrike" kern="1200" cap="none" spc="-20" normalizeH="0" baseline="0" noProof="0" dirty="0" err="1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Esketamină</a:t>
            </a:r>
            <a:r>
              <a:rPr kumimoji="0" lang="en-GB" sz="1400" b="0" i="0" u="none" strike="noStrike" kern="1200" cap="none" spc="-2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+ AD oral (n=90)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915CAB68-5730-425C-B9DD-760DC519E1E9}"/>
              </a:ext>
            </a:extLst>
          </p:cNvPr>
          <p:cNvSpPr txBox="1">
            <a:spLocks/>
          </p:cNvSpPr>
          <p:nvPr/>
        </p:nvSpPr>
        <p:spPr>
          <a:xfrm>
            <a:off x="3795284" y="2289444"/>
            <a:ext cx="2841653" cy="193899"/>
          </a:xfrm>
          <a:prstGeom prst="rect">
            <a:avLst/>
          </a:prstGeom>
        </p:spPr>
        <p:txBody>
          <a:bodyPr vert="horz" wrap="none" lIns="90000" tIns="0" rIns="9000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lang="en-US" sz="2400" b="1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  <a:tabLst/>
              <a:defRPr lang="en-US" sz="24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450000" indent="-216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alibri" panose="020F0502020204030204" pitchFamily="34" charset="0"/>
              <a:buChar char="−"/>
              <a:defRPr lang="en-US" sz="22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628650" indent="-18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/>
              <a:buChar char="•"/>
              <a:defRPr lang="en-US" sz="20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809625" indent="-18097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40000"/>
                  <a:lumOff val="60000"/>
                </a:schemeClr>
              </a:buClr>
              <a:buFont typeface="Arial"/>
              <a:buChar char="•"/>
              <a:tabLst/>
              <a:defRPr lang="en-US" sz="20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1400" b="0" i="0" u="none" strike="noStrike" kern="1200" cap="none" spc="-20" normalizeH="0" baseline="0" noProof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Placebo spray nazal + AD oral </a:t>
            </a:r>
            <a:r>
              <a:rPr kumimoji="0" lang="en-GB" sz="1400" b="0" i="0" u="none" strike="noStrike" kern="1200" cap="none" spc="-2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(n=86)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FD0321F-27BF-49FC-B1D6-1FC79EF515CB}"/>
              </a:ext>
            </a:extLst>
          </p:cNvPr>
          <p:cNvSpPr/>
          <p:nvPr/>
        </p:nvSpPr>
        <p:spPr>
          <a:xfrm>
            <a:off x="9869932" y="5610808"/>
            <a:ext cx="2577780" cy="229378"/>
          </a:xfrm>
          <a:prstGeom prst="rect">
            <a:avLst/>
          </a:prstGeom>
        </p:spPr>
        <p:txBody>
          <a:bodyPr wrap="none" lIns="0" tIns="0" rIns="324000" bIns="90000" anchor="b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Grafic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adaptat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după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Daly E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și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colaboratorii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2019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331B7A88-4EDB-4F0A-A576-336088EC878D}"/>
              </a:ext>
            </a:extLst>
          </p:cNvPr>
          <p:cNvSpPr/>
          <p:nvPr/>
        </p:nvSpPr>
        <p:spPr>
          <a:xfrm>
            <a:off x="1475811" y="2326747"/>
            <a:ext cx="108000" cy="10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2104D1B9-0F0D-4ACF-8E63-0D015CAFA648}"/>
              </a:ext>
            </a:extLst>
          </p:cNvPr>
          <p:cNvSpPr/>
          <p:nvPr/>
        </p:nvSpPr>
        <p:spPr>
          <a:xfrm>
            <a:off x="3714721" y="2320195"/>
            <a:ext cx="108000" cy="108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6F795D5B-F31D-4F50-BD36-56C266CB4C1B}"/>
              </a:ext>
            </a:extLst>
          </p:cNvPr>
          <p:cNvSpPr txBox="1">
            <a:spLocks/>
          </p:cNvSpPr>
          <p:nvPr/>
        </p:nvSpPr>
        <p:spPr>
          <a:xfrm>
            <a:off x="-128478" y="1555780"/>
            <a:ext cx="6626318" cy="5262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lang="en-US" sz="2400" b="0" kern="1200" spc="-20" baseline="0">
                <a:solidFill>
                  <a:schemeClr val="accent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  <a:tabLst/>
              <a:defRPr lang="en-US" sz="24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450000" indent="-216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alibri" panose="020F0502020204030204" pitchFamily="34" charset="0"/>
              <a:buChar char="−"/>
              <a:defRPr lang="en-US" sz="22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628650" indent="-18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/>
              <a:buChar char="•"/>
              <a:defRPr lang="en-US" sz="20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809625" indent="-18097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40000"/>
                  <a:lumOff val="60000"/>
                </a:schemeClr>
              </a:buClr>
              <a:buFont typeface="Arial"/>
              <a:buChar char="•"/>
              <a:tabLst/>
              <a:defRPr lang="en-US" sz="20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1800" b="0" i="0" u="none" strike="noStrike" kern="1200" cap="none" spc="-20" normalizeH="0" baseline="0" noProof="0" dirty="0" err="1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Timpul</a:t>
            </a:r>
            <a:r>
              <a:rPr kumimoji="0" lang="en-GB" sz="1800" b="0" i="0" u="none" strike="noStrike" kern="1200" cap="none" spc="-20" normalizeH="0" baseline="0" noProof="0" dirty="0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median </a:t>
            </a:r>
            <a:r>
              <a:rPr kumimoji="0" lang="en-GB" sz="1800" b="0" i="0" u="none" strike="noStrike" kern="1200" cap="none" spc="-20" normalizeH="0" baseline="0" noProof="0" dirty="0" err="1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până</a:t>
            </a:r>
            <a:r>
              <a:rPr kumimoji="0" lang="en-GB" sz="1800" b="0" i="0" u="none" strike="noStrike" kern="1200" cap="none" spc="-20" normalizeH="0" baseline="0" noProof="0" dirty="0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la </a:t>
            </a:r>
            <a:r>
              <a:rPr kumimoji="0" lang="en-GB" sz="1800" b="0" i="0" u="none" strike="noStrike" kern="1200" cap="none" spc="-20" normalizeH="0" baseline="0" noProof="0" dirty="0" err="1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recădere</a:t>
            </a:r>
            <a:r>
              <a:rPr kumimoji="0" lang="en-GB" sz="1800" b="0" i="0" u="none" strike="noStrike" kern="1200" cap="none" spc="-20" normalizeH="0" baseline="0" noProof="0" dirty="0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la </a:t>
            </a:r>
            <a:r>
              <a:rPr kumimoji="0" lang="en-GB" sz="1800" b="0" i="0" u="none" strike="noStrike" kern="1200" cap="none" spc="-20" normalizeH="0" baseline="0" noProof="0" dirty="0" err="1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pacienții</a:t>
            </a:r>
            <a:r>
              <a:rPr kumimoji="0" lang="en-GB" sz="1800" b="0" i="0" u="none" strike="noStrike" kern="1200" cap="none" spc="-20" normalizeH="0" baseline="0" noProof="0" dirty="0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cu </a:t>
            </a:r>
            <a:r>
              <a:rPr kumimoji="0" lang="en-GB" sz="1800" b="0" i="0" u="none" strike="noStrike" kern="1200" cap="none" spc="-20" normalizeH="0" baseline="0" noProof="0" dirty="0" err="1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remisiune</a:t>
            </a:r>
            <a:r>
              <a:rPr kumimoji="0" lang="en-GB" sz="1800" b="0" i="0" u="none" strike="noStrike" kern="1200" cap="none" spc="-20" normalizeH="0" baseline="0" noProof="0" dirty="0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1800" b="0" i="0" u="sng" strike="noStrike" kern="1200" cap="none" spc="-20" normalizeH="0" baseline="0" noProof="0" dirty="0" err="1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stabilă</a:t>
            </a:r>
            <a:r>
              <a:rPr kumimoji="0" lang="en-GB" sz="1600" b="0" i="0" u="sng" strike="noStrike" kern="1200" cap="none" spc="-20" normalizeH="0" baseline="20000" noProof="0" dirty="0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*</a:t>
            </a:r>
            <a:br>
              <a:rPr kumimoji="0" lang="en-GB" sz="1600" b="0" i="0" u="sng" strike="noStrike" kern="1200" cap="none" spc="-20" normalizeH="0" baseline="20000" noProof="0" dirty="0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</a:br>
            <a:r>
              <a:rPr kumimoji="0" lang="en-GB" sz="1600" b="0" i="0" u="sng" strike="noStrike" kern="1200" cap="none" spc="-20" normalizeH="0" baseline="0" noProof="0" dirty="0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</a:t>
            </a:r>
            <a:r>
              <a:rPr kumimoji="0" lang="en-GB" sz="1600" b="0" i="0" u="sng" strike="noStrike" kern="1200" cap="none" spc="-20" normalizeH="0" baseline="0" noProof="0" dirty="0" err="1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obiectiv</a:t>
            </a:r>
            <a:r>
              <a:rPr kumimoji="0" lang="en-GB" sz="1600" b="0" i="0" u="sng" strike="noStrike" kern="1200" cap="none" spc="-20" normalizeH="0" baseline="0" noProof="0" dirty="0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kumimoji="0" lang="en-GB" sz="1600" b="0" i="0" u="sng" strike="noStrike" kern="1200" cap="none" spc="-20" normalizeH="0" baseline="0" noProof="0" dirty="0" err="1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primar</a:t>
            </a:r>
            <a:r>
              <a:rPr kumimoji="0" lang="en-GB" sz="1600" b="0" i="0" u="sng" strike="noStrike" kern="1200" cap="none" spc="-20" normalizeH="0" baseline="0" noProof="0" dirty="0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în </a:t>
            </a:r>
            <a:r>
              <a:rPr kumimoji="0" lang="en-GB" sz="1600" b="0" i="0" u="sng" strike="noStrike" kern="1200" cap="none" spc="-20" normalizeH="0" baseline="0" noProof="0" dirty="0" err="1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studiul</a:t>
            </a:r>
            <a:r>
              <a:rPr kumimoji="0" lang="en-GB" sz="1600" b="0" i="0" u="sng" strike="noStrike" kern="1200" cap="none" spc="-20" normalizeH="0" baseline="0" noProof="0" dirty="0">
                <a:ln>
                  <a:noFill/>
                </a:ln>
                <a:solidFill>
                  <a:srgbClr val="F27021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SUSTAIN 1)</a:t>
            </a:r>
          </a:p>
        </p:txBody>
      </p:sp>
      <p:sp>
        <p:nvSpPr>
          <p:cNvPr id="53" name="Text Placeholder 4">
            <a:extLst>
              <a:ext uri="{FF2B5EF4-FFF2-40B4-BE49-F238E27FC236}">
                <a16:creationId xmlns:a16="http://schemas.microsoft.com/office/drawing/2014/main" id="{9AE19730-9907-474E-8AA2-578F5B1A8B7A}"/>
              </a:ext>
            </a:extLst>
          </p:cNvPr>
          <p:cNvSpPr txBox="1">
            <a:spLocks/>
          </p:cNvSpPr>
          <p:nvPr/>
        </p:nvSpPr>
        <p:spPr>
          <a:xfrm>
            <a:off x="9301820" y="4228057"/>
            <a:ext cx="3032453" cy="853421"/>
          </a:xfrm>
          <a:prstGeom prst="rect">
            <a:avLst/>
          </a:prstGeom>
        </p:spPr>
        <p:txBody>
          <a:bodyPr vert="horz" wrap="square" lIns="0" tIns="14400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lang="en-US" sz="2400" b="0" kern="1200" spc="-20" baseline="0">
                <a:solidFill>
                  <a:schemeClr val="accent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  <a:tabLst/>
              <a:defRPr lang="en-US" sz="24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450000" indent="-216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alibri" panose="020F0502020204030204" pitchFamily="34" charset="0"/>
              <a:buChar char="−"/>
              <a:defRPr lang="en-US" sz="22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628650" indent="-18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/>
              <a:buChar char="•"/>
              <a:defRPr lang="en-US" sz="20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809625" indent="-18097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40000"/>
                  <a:lumOff val="60000"/>
                </a:schemeClr>
              </a:buClr>
              <a:buFont typeface="Arial"/>
              <a:buChar char="•"/>
              <a:tabLst/>
              <a:defRPr lang="en-US" sz="20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1400" b="1" i="0" u="none" strike="noStrike" kern="1200" cap="none" spc="-20" normalizeH="0" baseline="0" noProof="0" dirty="0" err="1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Esketamină</a:t>
            </a:r>
            <a:r>
              <a:rPr kumimoji="0" lang="en-GB" sz="1400" b="1" i="0" u="none" strike="noStrike" kern="1200" cap="none" spc="-20" normalizeH="0" baseline="0" noProof="0" dirty="0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+ AD oral </a:t>
            </a:r>
            <a:r>
              <a:rPr kumimoji="0" lang="en-GB" sz="1400" b="1" i="0" u="none" strike="noStrike" kern="1200" cap="none" spc="-20" normalizeH="0" baseline="0" noProof="0" dirty="0" err="1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comparativ</a:t>
            </a:r>
            <a:r>
              <a:rPr kumimoji="0" lang="en-GB" sz="1400" b="1" i="0" u="none" strike="noStrike" kern="1200" cap="none" spc="-20" normalizeH="0" baseline="0" noProof="0" dirty="0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cu</a:t>
            </a:r>
            <a:br>
              <a:rPr kumimoji="0" lang="en-GB" sz="1400" b="1" i="1" u="none" strike="noStrike" kern="1200" cap="none" spc="-20" normalizeH="0" baseline="0" noProof="0" dirty="0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GB" sz="1400" b="1" i="0" u="none" strike="noStrike" kern="1200" cap="none" spc="-20" normalizeH="0" baseline="0" noProof="0" dirty="0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placebo spray </a:t>
            </a:r>
            <a:r>
              <a:rPr kumimoji="0" lang="en-GB" sz="1400" b="1" i="0" u="none" strike="noStrike" kern="1200" cap="none" spc="-20" normalizeH="0" baseline="0" noProof="0" dirty="0" err="1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nazal</a:t>
            </a:r>
            <a:r>
              <a:rPr kumimoji="0" lang="en-GB" sz="1400" b="1" i="0" u="none" strike="noStrike" kern="1200" cap="none" spc="-20" normalizeH="0" baseline="0" noProof="0" dirty="0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+ AD oral 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1200" b="0" i="0" u="none" strike="noStrike" kern="1200" cap="none" spc="-2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Rata </a:t>
            </a:r>
            <a:r>
              <a:rPr kumimoji="0" lang="en-GB" sz="1200" b="0" i="0" u="none" strike="noStrike" kern="1200" cap="none" spc="-20" normalizeH="0" baseline="0" noProof="0" dirty="0" err="1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recăderii</a:t>
            </a:r>
            <a:r>
              <a:rPr kumimoji="0" lang="en-GB" sz="1200" b="0" i="0" u="none" strike="noStrike" kern="1200" cap="none" spc="-2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 25,8% </a:t>
            </a:r>
            <a:r>
              <a:rPr kumimoji="0" lang="en-GB" sz="1200" b="0" i="0" u="none" strike="noStrike" kern="1200" cap="none" spc="-20" normalizeH="0" baseline="0" noProof="0" dirty="0" err="1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comparativ</a:t>
            </a:r>
            <a:r>
              <a:rPr kumimoji="0" lang="en-GB" sz="1200" b="0" i="0" u="none" strike="noStrike" kern="1200" cap="none" spc="-2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cu 57,6% </a:t>
            </a:r>
            <a:br>
              <a:rPr kumimoji="0" lang="en-GB" sz="1200" b="0" i="0" u="none" strike="noStrike" kern="1200" cap="none" spc="-2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GB" sz="1200" b="0" i="0" u="none" strike="noStrike" kern="1200" cap="none" spc="-2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(HR=0,30, 95% CI=0,16–0,55; </a:t>
            </a:r>
            <a:r>
              <a:rPr kumimoji="0" lang="en-GB" sz="1200" b="0" i="1" u="none" strike="noStrike" kern="1200" cap="none" spc="-2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</a:t>
            </a:r>
            <a:r>
              <a:rPr kumimoji="0" lang="en-GB" sz="1200" b="0" i="0" u="none" strike="noStrike" kern="1200" cap="none" spc="-2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&lt;0,001)  </a:t>
            </a:r>
          </a:p>
        </p:txBody>
      </p:sp>
      <p:sp>
        <p:nvSpPr>
          <p:cNvPr id="54" name="Text Placeholder 4">
            <a:extLst>
              <a:ext uri="{FF2B5EF4-FFF2-40B4-BE49-F238E27FC236}">
                <a16:creationId xmlns:a16="http://schemas.microsoft.com/office/drawing/2014/main" id="{D592DBD5-5DC9-453E-8D7A-47D85246808A}"/>
              </a:ext>
            </a:extLst>
          </p:cNvPr>
          <p:cNvSpPr txBox="1">
            <a:spLocks/>
          </p:cNvSpPr>
          <p:nvPr/>
        </p:nvSpPr>
        <p:spPr>
          <a:xfrm>
            <a:off x="4195821" y="4223113"/>
            <a:ext cx="2600184" cy="828478"/>
          </a:xfrm>
          <a:prstGeom prst="rect">
            <a:avLst/>
          </a:prstGeom>
        </p:spPr>
        <p:txBody>
          <a:bodyPr vert="horz" wrap="square" lIns="0" tIns="14400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lang="en-US" sz="2400" b="0" kern="1200" spc="-20" baseline="0">
                <a:solidFill>
                  <a:schemeClr val="accent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  <a:tabLst/>
              <a:defRPr lang="en-US" sz="24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450000" indent="-216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alibri" panose="020F0502020204030204" pitchFamily="34" charset="0"/>
              <a:buChar char="−"/>
              <a:defRPr lang="en-US" sz="22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628650" indent="-18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/>
              <a:buChar char="•"/>
              <a:defRPr lang="en-US" sz="20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809625" indent="-18097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40000"/>
                  <a:lumOff val="60000"/>
                </a:schemeClr>
              </a:buClr>
              <a:buFont typeface="Arial"/>
              <a:buChar char="•"/>
              <a:tabLst/>
              <a:defRPr lang="en-US" sz="20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1400" b="1" i="0" u="none" strike="noStrike" kern="1200" cap="none" spc="-20" normalizeH="0" baseline="0" noProof="0" dirty="0" err="1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Esketamină</a:t>
            </a:r>
            <a:r>
              <a:rPr kumimoji="0" lang="en-GB" sz="1400" b="1" i="0" u="none" strike="noStrike" kern="1200" cap="none" spc="-20" normalizeH="0" baseline="0" noProof="0" dirty="0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+ AD oral </a:t>
            </a:r>
            <a:r>
              <a:rPr kumimoji="0" lang="en-GB" sz="1400" b="1" i="0" u="none" strike="noStrike" kern="1200" cap="none" spc="-20" normalizeH="0" baseline="0" noProof="0" dirty="0" err="1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comparativ</a:t>
            </a:r>
            <a:r>
              <a:rPr kumimoji="0" lang="en-GB" sz="1400" b="1" i="0" u="none" strike="noStrike" kern="1200" cap="none" spc="-20" normalizeH="0" baseline="0" noProof="0" dirty="0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cu</a:t>
            </a:r>
            <a:br>
              <a:rPr kumimoji="0" lang="en-GB" sz="1400" b="1" i="0" u="none" strike="noStrike" kern="1200" cap="none" spc="-20" normalizeH="0" baseline="0" noProof="0" dirty="0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GB" sz="1400" b="1" i="0" u="none" strike="noStrike" kern="1200" cap="none" spc="-20" normalizeH="0" baseline="0" noProof="0" dirty="0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placebo spray </a:t>
            </a:r>
            <a:r>
              <a:rPr kumimoji="0" lang="en-GB" sz="1400" b="1" i="0" u="none" strike="noStrike" kern="1200" cap="none" spc="-20" normalizeH="0" baseline="0" noProof="0" dirty="0" err="1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nazal</a:t>
            </a:r>
            <a:r>
              <a:rPr kumimoji="0" lang="en-GB" sz="1400" b="1" i="0" u="none" strike="noStrike" kern="1200" cap="none" spc="-20" normalizeH="0" baseline="0" noProof="0" dirty="0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+ AD oral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1100" b="0" i="0" u="none" strike="noStrike" kern="1200" cap="none" spc="-2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Rata </a:t>
            </a:r>
            <a:r>
              <a:rPr kumimoji="0" lang="en-GB" sz="1100" b="0" i="0" u="none" strike="noStrike" kern="1200" cap="none" spc="-20" normalizeH="0" baseline="0" noProof="0" dirty="0" err="1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recăderii</a:t>
            </a:r>
            <a:r>
              <a:rPr kumimoji="0" lang="en-GB" sz="1100" b="0" i="0" u="none" strike="noStrike" kern="1200" cap="none" spc="-2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 26,7% </a:t>
            </a:r>
            <a:r>
              <a:rPr kumimoji="0" lang="en-GB" sz="1100" b="0" i="0" u="none" strike="noStrike" kern="1200" cap="none" spc="-20" normalizeH="0" baseline="0" noProof="0" dirty="0" err="1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comparativ</a:t>
            </a:r>
            <a:r>
              <a:rPr kumimoji="0" lang="en-GB" sz="1100" b="0" i="0" u="none" strike="noStrike" kern="1200" cap="none" spc="-2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cu 45,3% </a:t>
            </a:r>
            <a:br>
              <a:rPr kumimoji="0" lang="en-GB" sz="1100" b="0" i="0" u="none" strike="noStrike" kern="1200" cap="none" spc="-2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GB" sz="1100" b="0" i="0" u="none" strike="noStrike" kern="1200" cap="none" spc="-2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(HR=0,49, 95% CI=0,29–0,84; </a:t>
            </a:r>
            <a:r>
              <a:rPr kumimoji="0" lang="en-GB" sz="1100" b="0" i="1" u="none" strike="noStrike" kern="1200" cap="none" spc="-2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</a:t>
            </a:r>
            <a:r>
              <a:rPr kumimoji="0" lang="en-GB" sz="1100" b="0" i="0" u="none" strike="noStrike" kern="1200" cap="none" spc="-20" normalizeH="0" baseline="0" noProof="0" dirty="0">
                <a:ln>
                  <a:noFill/>
                </a:ln>
                <a:solidFill>
                  <a:srgbClr val="75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=0,003)  </a:t>
            </a:r>
          </a:p>
        </p:txBody>
      </p:sp>
      <p:graphicFrame>
        <p:nvGraphicFramePr>
          <p:cNvPr id="55" name="Chart 54">
            <a:extLst>
              <a:ext uri="{FF2B5EF4-FFF2-40B4-BE49-F238E27FC236}">
                <a16:creationId xmlns:a16="http://schemas.microsoft.com/office/drawing/2014/main" id="{670CFE9B-3A00-4721-9621-5C632EE3B0BE}"/>
              </a:ext>
            </a:extLst>
          </p:cNvPr>
          <p:cNvGraphicFramePr/>
          <p:nvPr/>
        </p:nvGraphicFramePr>
        <p:xfrm>
          <a:off x="8849938" y="2666581"/>
          <a:ext cx="1620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6" name="Text Placeholder 4">
            <a:extLst>
              <a:ext uri="{FF2B5EF4-FFF2-40B4-BE49-F238E27FC236}">
                <a16:creationId xmlns:a16="http://schemas.microsoft.com/office/drawing/2014/main" id="{F0697567-4AD7-460A-9C05-B0B8A2BA477D}"/>
              </a:ext>
            </a:extLst>
          </p:cNvPr>
          <p:cNvSpPr txBox="1">
            <a:spLocks/>
          </p:cNvSpPr>
          <p:nvPr/>
        </p:nvSpPr>
        <p:spPr>
          <a:xfrm>
            <a:off x="9021688" y="3115777"/>
            <a:ext cx="1440000" cy="721608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lang="en-US" sz="2400" b="0" kern="1200" spc="-20" baseline="0">
                <a:solidFill>
                  <a:schemeClr val="accent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  <a:tabLst/>
              <a:defRPr lang="en-US" sz="24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450000" indent="-216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alibri" panose="020F0502020204030204" pitchFamily="34" charset="0"/>
              <a:buChar char="−"/>
              <a:defRPr lang="en-US" sz="22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628650" indent="-18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/>
              <a:buChar char="•"/>
              <a:defRPr lang="en-US" sz="20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809625" indent="-18097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40000"/>
                  <a:lumOff val="60000"/>
                </a:schemeClr>
              </a:buClr>
              <a:buFont typeface="Arial"/>
              <a:buChar char="•"/>
              <a:tabLst/>
              <a:defRPr lang="en-US" sz="20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5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3200" b="1" i="0" u="none" strike="noStrike" kern="1200" cap="none" spc="-20" normalizeH="0" baseline="0" noProof="0" dirty="0">
                <a:ln>
                  <a:noFill/>
                </a:ln>
                <a:solidFill>
                  <a:srgbClr val="D9104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70%</a:t>
            </a:r>
            <a:br>
              <a:rPr kumimoji="0" lang="en-GB" sz="1400" b="1" i="0" u="none" strike="noStrike" kern="1200" cap="none" spc="-20" normalizeH="0" baseline="0" noProof="0" dirty="0">
                <a:ln>
                  <a:noFill/>
                </a:ln>
                <a:solidFill>
                  <a:srgbClr val="D9104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GB" sz="1800" b="1" i="0" u="none" strike="noStrike" kern="1200" cap="none" spc="-20" normalizeH="0" baseline="0" noProof="0" dirty="0" err="1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reducerea</a:t>
            </a:r>
            <a:r>
              <a:rPr kumimoji="0" lang="en-GB" sz="1800" b="1" i="0" u="none" strike="noStrike" kern="1200" cap="none" spc="-20" normalizeH="0" baseline="0" noProof="0" dirty="0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br>
              <a:rPr kumimoji="0" lang="en-GB" sz="1400" b="1" i="0" u="none" strike="noStrike" kern="1200" cap="none" spc="-20" normalizeH="0" baseline="0" noProof="0" dirty="0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GB" sz="1200" b="1" i="0" u="none" strike="noStrike" kern="1200" cap="none" spc="-20" normalizeH="0" baseline="0" noProof="0" dirty="0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1200" b="1" i="0" u="none" strike="noStrike" kern="1200" cap="none" spc="-20" normalizeH="0" baseline="0" noProof="0" dirty="0" err="1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riscului</a:t>
            </a:r>
            <a:r>
              <a:rPr kumimoji="0" lang="en-GB" sz="1200" b="1" i="0" u="none" strike="noStrike" kern="1200" cap="none" spc="-20" normalizeH="0" baseline="0" noProof="0" dirty="0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de </a:t>
            </a:r>
            <a:r>
              <a:rPr kumimoji="0" lang="en-GB" sz="1200" b="1" i="0" u="none" strike="noStrike" kern="1200" cap="none" spc="-20" normalizeH="0" baseline="0" noProof="0" dirty="0" err="1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recădere</a:t>
            </a:r>
            <a:r>
              <a:rPr kumimoji="0" lang="en-GB" sz="1200" b="1" i="0" u="none" strike="noStrike" kern="1200" cap="none" spc="-20" normalizeH="0" baseline="30000" noProof="0" dirty="0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§</a:t>
            </a:r>
            <a:endParaRPr kumimoji="0" lang="en-GB" sz="1200" b="0" i="0" u="none" strike="noStrike" kern="1200" cap="none" spc="-20" normalizeH="0" baseline="30000" noProof="0" dirty="0">
              <a:ln>
                <a:noFill/>
              </a:ln>
              <a:solidFill>
                <a:srgbClr val="866883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57" name="Isosceles Triangle 56">
            <a:extLst>
              <a:ext uri="{FF2B5EF4-FFF2-40B4-BE49-F238E27FC236}">
                <a16:creationId xmlns:a16="http://schemas.microsoft.com/office/drawing/2014/main" id="{4CAE8E70-0971-4F1D-866D-1B900C807FFF}"/>
              </a:ext>
            </a:extLst>
          </p:cNvPr>
          <p:cNvSpPr/>
          <p:nvPr/>
        </p:nvSpPr>
        <p:spPr>
          <a:xfrm rot="9900000">
            <a:off x="10171132" y="3234548"/>
            <a:ext cx="360000" cy="27000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8" name="Chart 57">
            <a:extLst>
              <a:ext uri="{FF2B5EF4-FFF2-40B4-BE49-F238E27FC236}">
                <a16:creationId xmlns:a16="http://schemas.microsoft.com/office/drawing/2014/main" id="{956F466B-F19B-4C84-AB74-D60F1BE51951}"/>
              </a:ext>
            </a:extLst>
          </p:cNvPr>
          <p:cNvGraphicFramePr/>
          <p:nvPr/>
        </p:nvGraphicFramePr>
        <p:xfrm>
          <a:off x="4259281" y="2666581"/>
          <a:ext cx="162000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9" name="Text Placeholder 4">
            <a:extLst>
              <a:ext uri="{FF2B5EF4-FFF2-40B4-BE49-F238E27FC236}">
                <a16:creationId xmlns:a16="http://schemas.microsoft.com/office/drawing/2014/main" id="{35F11EC3-0561-40E7-AC6B-1FE087D04FB0}"/>
              </a:ext>
            </a:extLst>
          </p:cNvPr>
          <p:cNvSpPr txBox="1">
            <a:spLocks/>
          </p:cNvSpPr>
          <p:nvPr/>
        </p:nvSpPr>
        <p:spPr>
          <a:xfrm>
            <a:off x="4466409" y="3127800"/>
            <a:ext cx="1440000" cy="721608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lang="en-US" sz="2400" b="0" kern="1200" spc="-20" baseline="0">
                <a:solidFill>
                  <a:schemeClr val="accent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  <a:tabLst/>
              <a:defRPr lang="en-US" sz="24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450000" indent="-216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alibri" panose="020F0502020204030204" pitchFamily="34" charset="0"/>
              <a:buChar char="−"/>
              <a:defRPr lang="en-US" sz="22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628650" indent="-18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/>
              <a:buChar char="•"/>
              <a:defRPr lang="en-US" sz="20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809625" indent="-18097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40000"/>
                  <a:lumOff val="60000"/>
                </a:schemeClr>
              </a:buClr>
              <a:buFont typeface="Arial"/>
              <a:buChar char="•"/>
              <a:tabLst/>
              <a:defRPr lang="en-US" sz="2000" b="0" kern="1200" spc="-2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75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3200" b="1" i="0" u="none" strike="noStrike" kern="1200" cap="none" spc="-20" normalizeH="0" baseline="0" noProof="0" dirty="0">
                <a:ln>
                  <a:noFill/>
                </a:ln>
                <a:solidFill>
                  <a:srgbClr val="D9104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51%</a:t>
            </a:r>
            <a:br>
              <a:rPr kumimoji="0" lang="en-GB" sz="1400" b="1" i="0" u="none" strike="noStrike" kern="1200" cap="none" spc="-20" normalizeH="0" baseline="0" noProof="0" dirty="0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GB" sz="1800" b="1" i="0" u="none" strike="noStrike" kern="1200" cap="none" spc="-20" normalizeH="0" baseline="0" noProof="0" dirty="0" err="1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reducerea</a:t>
            </a:r>
            <a:br>
              <a:rPr kumimoji="0" lang="en-GB" sz="1400" b="1" i="0" u="none" strike="noStrike" kern="1200" cap="none" spc="-20" normalizeH="0" baseline="0" noProof="0" dirty="0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GB" sz="1200" b="1" i="0" u="none" strike="noStrike" kern="1200" cap="none" spc="-20" normalizeH="0" baseline="0" noProof="0" dirty="0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GB" sz="1200" b="1" i="0" u="none" strike="noStrike" kern="1200" cap="none" spc="-20" normalizeH="0" baseline="0" noProof="0" dirty="0" err="1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riscului</a:t>
            </a:r>
            <a:r>
              <a:rPr kumimoji="0" lang="en-GB" sz="1200" b="1" i="0" u="none" strike="noStrike" kern="1200" cap="none" spc="-20" normalizeH="0" baseline="0" noProof="0" dirty="0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de </a:t>
            </a:r>
            <a:r>
              <a:rPr kumimoji="0" lang="en-GB" sz="1200" b="1" i="0" u="none" strike="noStrike" kern="1200" cap="none" spc="-20" normalizeH="0" baseline="0" noProof="0" dirty="0" err="1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recădere</a:t>
            </a:r>
            <a:r>
              <a:rPr kumimoji="0" lang="en-GB" sz="1200" b="1" i="0" u="none" strike="noStrike" kern="1200" cap="none" spc="-20" normalizeH="0" baseline="30000" noProof="0" dirty="0">
                <a:ln>
                  <a:noFill/>
                </a:ln>
                <a:solidFill>
                  <a:srgbClr val="86688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†</a:t>
            </a:r>
            <a:endParaRPr kumimoji="0" lang="en-GB" sz="1200" b="0" i="0" u="none" strike="noStrike" kern="1200" cap="none" spc="-20" normalizeH="0" baseline="30000" noProof="0" dirty="0">
              <a:ln>
                <a:noFill/>
              </a:ln>
              <a:solidFill>
                <a:srgbClr val="866883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0" name="Isosceles Triangle 59">
            <a:extLst>
              <a:ext uri="{FF2B5EF4-FFF2-40B4-BE49-F238E27FC236}">
                <a16:creationId xmlns:a16="http://schemas.microsoft.com/office/drawing/2014/main" id="{315A5B80-BEF6-4163-955E-474DE06E5952}"/>
              </a:ext>
            </a:extLst>
          </p:cNvPr>
          <p:cNvSpPr/>
          <p:nvPr/>
        </p:nvSpPr>
        <p:spPr>
          <a:xfrm rot="5400000">
            <a:off x="4957978" y="4042622"/>
            <a:ext cx="360000" cy="27000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B1F8BF-C7CD-4509-BAB0-1438A7028355}"/>
              </a:ext>
            </a:extLst>
          </p:cNvPr>
          <p:cNvSpPr txBox="1"/>
          <p:nvPr/>
        </p:nvSpPr>
        <p:spPr>
          <a:xfrm>
            <a:off x="6673251" y="3849408"/>
            <a:ext cx="14017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635 de zile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23EC97F-0D74-4D5B-9061-AA07919A04A3}"/>
              </a:ext>
            </a:extLst>
          </p:cNvPr>
          <p:cNvSpPr txBox="1"/>
          <p:nvPr/>
        </p:nvSpPr>
        <p:spPr>
          <a:xfrm>
            <a:off x="8158579" y="4778084"/>
            <a:ext cx="14017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88 de zile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A14F7C-2741-482A-A2CB-41B1E57B129E}"/>
              </a:ext>
            </a:extLst>
          </p:cNvPr>
          <p:cNvSpPr txBox="1"/>
          <p:nvPr/>
        </p:nvSpPr>
        <p:spPr>
          <a:xfrm>
            <a:off x="2888423" y="4423934"/>
            <a:ext cx="14017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273 de zile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1A242EA-24DD-415E-AE6C-9EFDBC0CA9FF}"/>
              </a:ext>
            </a:extLst>
          </p:cNvPr>
          <p:cNvSpPr txBox="1"/>
          <p:nvPr/>
        </p:nvSpPr>
        <p:spPr>
          <a:xfrm>
            <a:off x="1149412" y="3732125"/>
            <a:ext cx="1899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Nu a putut fi estimat**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2D8571-05B4-9321-BD1D-10B384AC4E7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592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 txBox="1"/>
          <p:nvPr/>
        </p:nvSpPr>
        <p:spPr>
          <a:xfrm>
            <a:off x="2583051" y="1178537"/>
            <a:ext cx="7564655" cy="689460"/>
          </a:xfrm>
          <a:prstGeom prst="rect">
            <a:avLst/>
          </a:prstGeom>
        </p:spPr>
        <p:txBody>
          <a:bodyPr vert="horz" wrap="square" lIns="0" tIns="8930" rIns="0" bIns="0" rtlCol="0">
            <a:spAutoFit/>
          </a:bodyPr>
          <a:lstStyle/>
          <a:p>
            <a:pPr marL="53576" marR="726851" defTabSz="642915">
              <a:lnSpc>
                <a:spcPct val="100899"/>
              </a:lnSpc>
            </a:pPr>
            <a:r>
              <a:rPr sz="1100" spc="4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Continuarea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terapiei</a:t>
            </a:r>
            <a:r>
              <a:rPr sz="1100" spc="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cu</a:t>
            </a:r>
            <a:r>
              <a:rPr sz="1100" spc="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1100" spc="7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Esketamină</a:t>
            </a:r>
            <a:r>
              <a:rPr sz="1100" spc="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 întârziat</a:t>
            </a:r>
            <a:r>
              <a:rPr sz="1100" spc="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semnificativ</a:t>
            </a:r>
            <a:r>
              <a:rPr sz="1100" spc="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timpul</a:t>
            </a:r>
            <a:r>
              <a:rPr sz="1100" spc="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până</a:t>
            </a:r>
            <a:r>
              <a:rPr sz="1100" spc="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la recidivă</a:t>
            </a:r>
            <a:r>
              <a:rPr sz="1100" spc="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la</a:t>
            </a:r>
            <a:r>
              <a:rPr sz="1100" spc="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100" spc="4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pacien</a:t>
            </a:r>
            <a:r>
              <a:rPr lang="ro-RO"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ț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ii</a:t>
            </a:r>
            <a:r>
              <a:rPr sz="1100" spc="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care</a:t>
            </a:r>
            <a:r>
              <a:rPr sz="1100" spc="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au </a:t>
            </a:r>
            <a:r>
              <a:rPr sz="1100" spc="-305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100" spc="4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prezentat</a:t>
            </a:r>
            <a:r>
              <a:rPr sz="11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100" spc="4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stabili</a:t>
            </a:r>
            <a:r>
              <a:rPr lang="ro-RO"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ț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i</a:t>
            </a:r>
            <a:r>
              <a:rPr sz="11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cu</a:t>
            </a:r>
            <a:r>
              <a:rPr sz="11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răspuns</a:t>
            </a:r>
            <a:r>
              <a:rPr sz="11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stabil</a:t>
            </a:r>
            <a:r>
              <a:rPr sz="11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în</a:t>
            </a:r>
            <a:r>
              <a:rPr sz="11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săptămâna</a:t>
            </a:r>
            <a:r>
              <a:rPr sz="11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16</a:t>
            </a:r>
            <a:r>
              <a:rPr sz="1100" spc="5" baseline="31746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*,DAL</a:t>
            </a:r>
            <a:endParaRPr sz="1100" baseline="31746" dirty="0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defTabSz="642915">
              <a:spcBef>
                <a:spcPts val="7"/>
              </a:spcBef>
            </a:pPr>
            <a:endParaRPr sz="1100" dirty="0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marL="53576" defTabSz="642915"/>
            <a:r>
              <a:rPr lang="en-US" sz="1100" spc="7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Esketamină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100" spc="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+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100" spc="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AD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a dus la </a:t>
            </a:r>
            <a:r>
              <a:rPr sz="1100" spc="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o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reducere cu </a:t>
            </a:r>
            <a:r>
              <a:rPr sz="1100" spc="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70%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a riscului </a:t>
            </a:r>
            <a:r>
              <a:rPr sz="1100" spc="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de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recădere la </a:t>
            </a:r>
            <a:r>
              <a:rPr sz="1100" spc="4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pacien</a:t>
            </a:r>
            <a:r>
              <a:rPr lang="ro-RO"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ț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ii care au </a:t>
            </a:r>
            <a:r>
              <a:rPr sz="1100" spc="4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prezentat</a:t>
            </a:r>
            <a:r>
              <a:rPr sz="1100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100" spc="4" dirty="0" err="1">
                <a:solidFill>
                  <a:srgbClr val="757171"/>
                </a:solidFill>
                <a:latin typeface="AvenirNext LT Pro Regular"/>
                <a:cs typeface="AvenirNext LT Pro Regular"/>
              </a:rPr>
              <a:t>răspuns</a:t>
            </a:r>
            <a:endParaRPr sz="1100" dirty="0">
              <a:solidFill>
                <a:prstClr val="black"/>
              </a:solidFill>
              <a:latin typeface="AvenirNext LT Pro Regular"/>
              <a:cs typeface="AvenirNext LT Pro Regular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911084" y="2225849"/>
            <a:ext cx="6658868" cy="2523975"/>
          </a:xfrm>
          <a:custGeom>
            <a:avLst/>
            <a:gdLst/>
            <a:ahLst/>
            <a:cxnLst/>
            <a:rect l="l" t="t" r="r" b="b"/>
            <a:pathLst>
              <a:path w="9470390" h="3589654">
                <a:moveTo>
                  <a:pt x="9469945" y="3521100"/>
                </a:moveTo>
                <a:lnTo>
                  <a:pt x="82550" y="3521100"/>
                </a:lnTo>
                <a:lnTo>
                  <a:pt x="82550" y="0"/>
                </a:lnTo>
                <a:lnTo>
                  <a:pt x="69850" y="0"/>
                </a:lnTo>
                <a:lnTo>
                  <a:pt x="69850" y="65100"/>
                </a:lnTo>
                <a:lnTo>
                  <a:pt x="0" y="65100"/>
                </a:lnTo>
                <a:lnTo>
                  <a:pt x="0" y="77800"/>
                </a:lnTo>
                <a:lnTo>
                  <a:pt x="69850" y="77800"/>
                </a:lnTo>
                <a:lnTo>
                  <a:pt x="69850" y="400621"/>
                </a:lnTo>
                <a:lnTo>
                  <a:pt x="0" y="400621"/>
                </a:lnTo>
                <a:lnTo>
                  <a:pt x="0" y="413321"/>
                </a:lnTo>
                <a:lnTo>
                  <a:pt x="69850" y="413321"/>
                </a:lnTo>
                <a:lnTo>
                  <a:pt x="69850" y="736155"/>
                </a:lnTo>
                <a:lnTo>
                  <a:pt x="0" y="736155"/>
                </a:lnTo>
                <a:lnTo>
                  <a:pt x="0" y="748855"/>
                </a:lnTo>
                <a:lnTo>
                  <a:pt x="69850" y="748855"/>
                </a:lnTo>
                <a:lnTo>
                  <a:pt x="69850" y="1071676"/>
                </a:lnTo>
                <a:lnTo>
                  <a:pt x="0" y="1071676"/>
                </a:lnTo>
                <a:lnTo>
                  <a:pt x="0" y="1084376"/>
                </a:lnTo>
                <a:lnTo>
                  <a:pt x="69850" y="1084376"/>
                </a:lnTo>
                <a:lnTo>
                  <a:pt x="69850" y="1407210"/>
                </a:lnTo>
                <a:lnTo>
                  <a:pt x="0" y="1407210"/>
                </a:lnTo>
                <a:lnTo>
                  <a:pt x="0" y="1419910"/>
                </a:lnTo>
                <a:lnTo>
                  <a:pt x="69850" y="1419910"/>
                </a:lnTo>
                <a:lnTo>
                  <a:pt x="69850" y="1742732"/>
                </a:lnTo>
                <a:lnTo>
                  <a:pt x="0" y="1742732"/>
                </a:lnTo>
                <a:lnTo>
                  <a:pt x="0" y="1755432"/>
                </a:lnTo>
                <a:lnTo>
                  <a:pt x="69850" y="1755432"/>
                </a:lnTo>
                <a:lnTo>
                  <a:pt x="69850" y="2078266"/>
                </a:lnTo>
                <a:lnTo>
                  <a:pt x="0" y="2078266"/>
                </a:lnTo>
                <a:lnTo>
                  <a:pt x="0" y="2090966"/>
                </a:lnTo>
                <a:lnTo>
                  <a:pt x="69850" y="2090966"/>
                </a:lnTo>
                <a:lnTo>
                  <a:pt x="69850" y="2413787"/>
                </a:lnTo>
                <a:lnTo>
                  <a:pt x="0" y="2413787"/>
                </a:lnTo>
                <a:lnTo>
                  <a:pt x="0" y="2426487"/>
                </a:lnTo>
                <a:lnTo>
                  <a:pt x="69850" y="2426487"/>
                </a:lnTo>
                <a:lnTo>
                  <a:pt x="69850" y="2749321"/>
                </a:lnTo>
                <a:lnTo>
                  <a:pt x="0" y="2749321"/>
                </a:lnTo>
                <a:lnTo>
                  <a:pt x="0" y="2762021"/>
                </a:lnTo>
                <a:lnTo>
                  <a:pt x="69850" y="2762021"/>
                </a:lnTo>
                <a:lnTo>
                  <a:pt x="69850" y="3084842"/>
                </a:lnTo>
                <a:lnTo>
                  <a:pt x="0" y="3084842"/>
                </a:lnTo>
                <a:lnTo>
                  <a:pt x="0" y="3097542"/>
                </a:lnTo>
                <a:lnTo>
                  <a:pt x="69850" y="3097542"/>
                </a:lnTo>
                <a:lnTo>
                  <a:pt x="69850" y="3420376"/>
                </a:lnTo>
                <a:lnTo>
                  <a:pt x="0" y="3420376"/>
                </a:lnTo>
                <a:lnTo>
                  <a:pt x="0" y="3433076"/>
                </a:lnTo>
                <a:lnTo>
                  <a:pt x="69850" y="3433076"/>
                </a:lnTo>
                <a:lnTo>
                  <a:pt x="69850" y="3521100"/>
                </a:lnTo>
                <a:lnTo>
                  <a:pt x="69837" y="3533800"/>
                </a:lnTo>
                <a:lnTo>
                  <a:pt x="270268" y="3533800"/>
                </a:lnTo>
                <a:lnTo>
                  <a:pt x="270268" y="3589147"/>
                </a:lnTo>
                <a:lnTo>
                  <a:pt x="282968" y="3589147"/>
                </a:lnTo>
                <a:lnTo>
                  <a:pt x="282968" y="3533800"/>
                </a:lnTo>
                <a:lnTo>
                  <a:pt x="470687" y="3533800"/>
                </a:lnTo>
                <a:lnTo>
                  <a:pt x="470687" y="3589147"/>
                </a:lnTo>
                <a:lnTo>
                  <a:pt x="483400" y="3589147"/>
                </a:lnTo>
                <a:lnTo>
                  <a:pt x="483400" y="3533800"/>
                </a:lnTo>
                <a:lnTo>
                  <a:pt x="671106" y="3533800"/>
                </a:lnTo>
                <a:lnTo>
                  <a:pt x="671106" y="3589147"/>
                </a:lnTo>
                <a:lnTo>
                  <a:pt x="683806" y="3589147"/>
                </a:lnTo>
                <a:lnTo>
                  <a:pt x="683806" y="3533800"/>
                </a:lnTo>
                <a:lnTo>
                  <a:pt x="871537" y="3533800"/>
                </a:lnTo>
                <a:lnTo>
                  <a:pt x="871537" y="3589147"/>
                </a:lnTo>
                <a:lnTo>
                  <a:pt x="884237" y="3589147"/>
                </a:lnTo>
                <a:lnTo>
                  <a:pt x="884237" y="3533800"/>
                </a:lnTo>
                <a:lnTo>
                  <a:pt x="1071956" y="3533800"/>
                </a:lnTo>
                <a:lnTo>
                  <a:pt x="1071956" y="3589147"/>
                </a:lnTo>
                <a:lnTo>
                  <a:pt x="1084656" y="3589147"/>
                </a:lnTo>
                <a:lnTo>
                  <a:pt x="1084656" y="3533800"/>
                </a:lnTo>
                <a:lnTo>
                  <a:pt x="1272387" y="3533800"/>
                </a:lnTo>
                <a:lnTo>
                  <a:pt x="1272387" y="3589147"/>
                </a:lnTo>
                <a:lnTo>
                  <a:pt x="1285087" y="3589147"/>
                </a:lnTo>
                <a:lnTo>
                  <a:pt x="1285087" y="3533800"/>
                </a:lnTo>
                <a:lnTo>
                  <a:pt x="1472806" y="3533800"/>
                </a:lnTo>
                <a:lnTo>
                  <a:pt x="1472806" y="3589147"/>
                </a:lnTo>
                <a:lnTo>
                  <a:pt x="1485506" y="3589147"/>
                </a:lnTo>
                <a:lnTo>
                  <a:pt x="1485506" y="3533800"/>
                </a:lnTo>
                <a:lnTo>
                  <a:pt x="1673237" y="3533800"/>
                </a:lnTo>
                <a:lnTo>
                  <a:pt x="1673237" y="3589147"/>
                </a:lnTo>
                <a:lnTo>
                  <a:pt x="1685937" y="3589147"/>
                </a:lnTo>
                <a:lnTo>
                  <a:pt x="1685937" y="3533800"/>
                </a:lnTo>
                <a:lnTo>
                  <a:pt x="1873656" y="3533800"/>
                </a:lnTo>
                <a:lnTo>
                  <a:pt x="1873656" y="3589147"/>
                </a:lnTo>
                <a:lnTo>
                  <a:pt x="1886356" y="3589147"/>
                </a:lnTo>
                <a:lnTo>
                  <a:pt x="1886356" y="3533800"/>
                </a:lnTo>
                <a:lnTo>
                  <a:pt x="2074087" y="3533800"/>
                </a:lnTo>
                <a:lnTo>
                  <a:pt x="2074087" y="3589147"/>
                </a:lnTo>
                <a:lnTo>
                  <a:pt x="2086787" y="3589147"/>
                </a:lnTo>
                <a:lnTo>
                  <a:pt x="2086787" y="3533800"/>
                </a:lnTo>
                <a:lnTo>
                  <a:pt x="2274493" y="3533800"/>
                </a:lnTo>
                <a:lnTo>
                  <a:pt x="2274493" y="3589147"/>
                </a:lnTo>
                <a:lnTo>
                  <a:pt x="2287206" y="3589147"/>
                </a:lnTo>
                <a:lnTo>
                  <a:pt x="2287206" y="3533800"/>
                </a:lnTo>
                <a:lnTo>
                  <a:pt x="2474925" y="3533800"/>
                </a:lnTo>
                <a:lnTo>
                  <a:pt x="2474925" y="3589147"/>
                </a:lnTo>
                <a:lnTo>
                  <a:pt x="2487625" y="3589147"/>
                </a:lnTo>
                <a:lnTo>
                  <a:pt x="2487625" y="3533800"/>
                </a:lnTo>
                <a:lnTo>
                  <a:pt x="2675344" y="3533800"/>
                </a:lnTo>
                <a:lnTo>
                  <a:pt x="2675344" y="3589147"/>
                </a:lnTo>
                <a:lnTo>
                  <a:pt x="2688044" y="3589147"/>
                </a:lnTo>
                <a:lnTo>
                  <a:pt x="2688044" y="3533800"/>
                </a:lnTo>
                <a:lnTo>
                  <a:pt x="2875775" y="3533800"/>
                </a:lnTo>
                <a:lnTo>
                  <a:pt x="2875775" y="3589147"/>
                </a:lnTo>
                <a:lnTo>
                  <a:pt x="2888475" y="3589147"/>
                </a:lnTo>
                <a:lnTo>
                  <a:pt x="2888475" y="3533800"/>
                </a:lnTo>
                <a:lnTo>
                  <a:pt x="3076194" y="3533800"/>
                </a:lnTo>
                <a:lnTo>
                  <a:pt x="3076194" y="3589147"/>
                </a:lnTo>
                <a:lnTo>
                  <a:pt x="3088894" y="3589147"/>
                </a:lnTo>
                <a:lnTo>
                  <a:pt x="3088894" y="3533800"/>
                </a:lnTo>
                <a:lnTo>
                  <a:pt x="3276625" y="3533800"/>
                </a:lnTo>
                <a:lnTo>
                  <a:pt x="3276625" y="3589147"/>
                </a:lnTo>
                <a:lnTo>
                  <a:pt x="3289325" y="3589147"/>
                </a:lnTo>
                <a:lnTo>
                  <a:pt x="3289325" y="3533800"/>
                </a:lnTo>
                <a:lnTo>
                  <a:pt x="3477044" y="3533800"/>
                </a:lnTo>
                <a:lnTo>
                  <a:pt x="3477044" y="3589147"/>
                </a:lnTo>
                <a:lnTo>
                  <a:pt x="3489744" y="3589147"/>
                </a:lnTo>
                <a:lnTo>
                  <a:pt x="3489744" y="3533800"/>
                </a:lnTo>
                <a:lnTo>
                  <a:pt x="3677475" y="3533800"/>
                </a:lnTo>
                <a:lnTo>
                  <a:pt x="3677475" y="3589147"/>
                </a:lnTo>
                <a:lnTo>
                  <a:pt x="3690175" y="3589147"/>
                </a:lnTo>
                <a:lnTo>
                  <a:pt x="3690175" y="3533800"/>
                </a:lnTo>
                <a:lnTo>
                  <a:pt x="3877894" y="3533800"/>
                </a:lnTo>
                <a:lnTo>
                  <a:pt x="3877894" y="3589147"/>
                </a:lnTo>
                <a:lnTo>
                  <a:pt x="3890594" y="3589147"/>
                </a:lnTo>
                <a:lnTo>
                  <a:pt x="3890594" y="3533800"/>
                </a:lnTo>
                <a:lnTo>
                  <a:pt x="4078325" y="3533800"/>
                </a:lnTo>
                <a:lnTo>
                  <a:pt x="4078325" y="3589147"/>
                </a:lnTo>
                <a:lnTo>
                  <a:pt x="4091025" y="3589147"/>
                </a:lnTo>
                <a:lnTo>
                  <a:pt x="4091025" y="3533800"/>
                </a:lnTo>
                <a:lnTo>
                  <a:pt x="4278731" y="3533800"/>
                </a:lnTo>
                <a:lnTo>
                  <a:pt x="4278731" y="3589147"/>
                </a:lnTo>
                <a:lnTo>
                  <a:pt x="4291444" y="3589147"/>
                </a:lnTo>
                <a:lnTo>
                  <a:pt x="4291444" y="3533800"/>
                </a:lnTo>
                <a:lnTo>
                  <a:pt x="4479163" y="3533800"/>
                </a:lnTo>
                <a:lnTo>
                  <a:pt x="4479163" y="3589147"/>
                </a:lnTo>
                <a:lnTo>
                  <a:pt x="4491863" y="3589147"/>
                </a:lnTo>
                <a:lnTo>
                  <a:pt x="4491863" y="3533800"/>
                </a:lnTo>
                <a:lnTo>
                  <a:pt x="4679569" y="3533800"/>
                </a:lnTo>
                <a:lnTo>
                  <a:pt x="4679569" y="3589147"/>
                </a:lnTo>
                <a:lnTo>
                  <a:pt x="4692281" y="3589147"/>
                </a:lnTo>
                <a:lnTo>
                  <a:pt x="4692281" y="3533800"/>
                </a:lnTo>
                <a:lnTo>
                  <a:pt x="4880013" y="3533800"/>
                </a:lnTo>
                <a:lnTo>
                  <a:pt x="4880013" y="3589147"/>
                </a:lnTo>
                <a:lnTo>
                  <a:pt x="4892713" y="3589147"/>
                </a:lnTo>
                <a:lnTo>
                  <a:pt x="4892713" y="3533800"/>
                </a:lnTo>
                <a:lnTo>
                  <a:pt x="5080432" y="3533800"/>
                </a:lnTo>
                <a:lnTo>
                  <a:pt x="5080432" y="3589147"/>
                </a:lnTo>
                <a:lnTo>
                  <a:pt x="5093132" y="3589147"/>
                </a:lnTo>
                <a:lnTo>
                  <a:pt x="5093132" y="3533800"/>
                </a:lnTo>
                <a:lnTo>
                  <a:pt x="5280863" y="3533800"/>
                </a:lnTo>
                <a:lnTo>
                  <a:pt x="5280863" y="3589147"/>
                </a:lnTo>
                <a:lnTo>
                  <a:pt x="5293563" y="3589147"/>
                </a:lnTo>
                <a:lnTo>
                  <a:pt x="5293563" y="3533800"/>
                </a:lnTo>
                <a:lnTo>
                  <a:pt x="5481282" y="3533800"/>
                </a:lnTo>
                <a:lnTo>
                  <a:pt x="5481282" y="3589147"/>
                </a:lnTo>
                <a:lnTo>
                  <a:pt x="5493982" y="3589147"/>
                </a:lnTo>
                <a:lnTo>
                  <a:pt x="5493982" y="3533800"/>
                </a:lnTo>
                <a:lnTo>
                  <a:pt x="5681713" y="3533800"/>
                </a:lnTo>
                <a:lnTo>
                  <a:pt x="5681713" y="3589147"/>
                </a:lnTo>
                <a:lnTo>
                  <a:pt x="5694413" y="3589147"/>
                </a:lnTo>
                <a:lnTo>
                  <a:pt x="5694413" y="3533800"/>
                </a:lnTo>
                <a:lnTo>
                  <a:pt x="5882119" y="3533800"/>
                </a:lnTo>
                <a:lnTo>
                  <a:pt x="5882119" y="3589147"/>
                </a:lnTo>
                <a:lnTo>
                  <a:pt x="5894832" y="3589147"/>
                </a:lnTo>
                <a:lnTo>
                  <a:pt x="5894832" y="3533800"/>
                </a:lnTo>
                <a:lnTo>
                  <a:pt x="6082550" y="3533800"/>
                </a:lnTo>
                <a:lnTo>
                  <a:pt x="6082550" y="3589147"/>
                </a:lnTo>
                <a:lnTo>
                  <a:pt x="6095263" y="3589147"/>
                </a:lnTo>
                <a:lnTo>
                  <a:pt x="6095263" y="3533800"/>
                </a:lnTo>
                <a:lnTo>
                  <a:pt x="6282969" y="3533800"/>
                </a:lnTo>
                <a:lnTo>
                  <a:pt x="6282969" y="3589147"/>
                </a:lnTo>
                <a:lnTo>
                  <a:pt x="6295669" y="3589147"/>
                </a:lnTo>
                <a:lnTo>
                  <a:pt x="6295669" y="3533800"/>
                </a:lnTo>
                <a:lnTo>
                  <a:pt x="6483401" y="3533800"/>
                </a:lnTo>
                <a:lnTo>
                  <a:pt x="6483401" y="3589147"/>
                </a:lnTo>
                <a:lnTo>
                  <a:pt x="6496101" y="3589147"/>
                </a:lnTo>
                <a:lnTo>
                  <a:pt x="6496101" y="3533800"/>
                </a:lnTo>
                <a:lnTo>
                  <a:pt x="6683832" y="3533800"/>
                </a:lnTo>
                <a:lnTo>
                  <a:pt x="6683832" y="3589147"/>
                </a:lnTo>
                <a:lnTo>
                  <a:pt x="6696532" y="3589147"/>
                </a:lnTo>
                <a:lnTo>
                  <a:pt x="6696532" y="3533800"/>
                </a:lnTo>
                <a:lnTo>
                  <a:pt x="6884251" y="3533800"/>
                </a:lnTo>
                <a:lnTo>
                  <a:pt x="6884251" y="3589147"/>
                </a:lnTo>
                <a:lnTo>
                  <a:pt x="6896951" y="3589147"/>
                </a:lnTo>
                <a:lnTo>
                  <a:pt x="6896951" y="3533800"/>
                </a:lnTo>
                <a:lnTo>
                  <a:pt x="7084669" y="3533800"/>
                </a:lnTo>
                <a:lnTo>
                  <a:pt x="7084669" y="3589147"/>
                </a:lnTo>
                <a:lnTo>
                  <a:pt x="7097369" y="3589147"/>
                </a:lnTo>
                <a:lnTo>
                  <a:pt x="7097369" y="3533800"/>
                </a:lnTo>
                <a:lnTo>
                  <a:pt x="7285101" y="3533800"/>
                </a:lnTo>
                <a:lnTo>
                  <a:pt x="7285101" y="3589147"/>
                </a:lnTo>
                <a:lnTo>
                  <a:pt x="7297801" y="3589147"/>
                </a:lnTo>
                <a:lnTo>
                  <a:pt x="7297801" y="3533800"/>
                </a:lnTo>
                <a:lnTo>
                  <a:pt x="7485520" y="3533800"/>
                </a:lnTo>
                <a:lnTo>
                  <a:pt x="7485520" y="3589147"/>
                </a:lnTo>
                <a:lnTo>
                  <a:pt x="7498220" y="3589147"/>
                </a:lnTo>
                <a:lnTo>
                  <a:pt x="7498220" y="3533800"/>
                </a:lnTo>
                <a:lnTo>
                  <a:pt x="7685938" y="3533800"/>
                </a:lnTo>
                <a:lnTo>
                  <a:pt x="7685938" y="3589147"/>
                </a:lnTo>
                <a:lnTo>
                  <a:pt x="7698638" y="3589147"/>
                </a:lnTo>
                <a:lnTo>
                  <a:pt x="7698638" y="3533800"/>
                </a:lnTo>
                <a:lnTo>
                  <a:pt x="7886370" y="3533800"/>
                </a:lnTo>
                <a:lnTo>
                  <a:pt x="7886370" y="3589147"/>
                </a:lnTo>
                <a:lnTo>
                  <a:pt x="7899082" y="3589147"/>
                </a:lnTo>
                <a:lnTo>
                  <a:pt x="7899082" y="3533800"/>
                </a:lnTo>
                <a:lnTo>
                  <a:pt x="8086788" y="3533800"/>
                </a:lnTo>
                <a:lnTo>
                  <a:pt x="8086788" y="3589147"/>
                </a:lnTo>
                <a:lnTo>
                  <a:pt x="8099488" y="3589147"/>
                </a:lnTo>
                <a:lnTo>
                  <a:pt x="8099488" y="3533800"/>
                </a:lnTo>
                <a:lnTo>
                  <a:pt x="8287220" y="3533800"/>
                </a:lnTo>
                <a:lnTo>
                  <a:pt x="8287220" y="3589147"/>
                </a:lnTo>
                <a:lnTo>
                  <a:pt x="8299920" y="3589147"/>
                </a:lnTo>
                <a:lnTo>
                  <a:pt x="8299920" y="3533800"/>
                </a:lnTo>
                <a:lnTo>
                  <a:pt x="8487639" y="3533800"/>
                </a:lnTo>
                <a:lnTo>
                  <a:pt x="8487639" y="3589147"/>
                </a:lnTo>
                <a:lnTo>
                  <a:pt x="8500339" y="3589147"/>
                </a:lnTo>
                <a:lnTo>
                  <a:pt x="8500339" y="3533800"/>
                </a:lnTo>
                <a:lnTo>
                  <a:pt x="8688070" y="3533800"/>
                </a:lnTo>
                <a:lnTo>
                  <a:pt x="8688070" y="3589147"/>
                </a:lnTo>
                <a:lnTo>
                  <a:pt x="8700770" y="3589147"/>
                </a:lnTo>
                <a:lnTo>
                  <a:pt x="8700770" y="3533800"/>
                </a:lnTo>
                <a:lnTo>
                  <a:pt x="8888489" y="3533800"/>
                </a:lnTo>
                <a:lnTo>
                  <a:pt x="8888489" y="3589147"/>
                </a:lnTo>
                <a:lnTo>
                  <a:pt x="8901189" y="3589147"/>
                </a:lnTo>
                <a:lnTo>
                  <a:pt x="8901189" y="3533800"/>
                </a:lnTo>
                <a:lnTo>
                  <a:pt x="9088920" y="3533800"/>
                </a:lnTo>
                <a:lnTo>
                  <a:pt x="9088920" y="3589147"/>
                </a:lnTo>
                <a:lnTo>
                  <a:pt x="9101620" y="3589147"/>
                </a:lnTo>
                <a:lnTo>
                  <a:pt x="9101620" y="3533800"/>
                </a:lnTo>
                <a:lnTo>
                  <a:pt x="9289339" y="3533800"/>
                </a:lnTo>
                <a:lnTo>
                  <a:pt x="9289339" y="3589147"/>
                </a:lnTo>
                <a:lnTo>
                  <a:pt x="9302039" y="3589147"/>
                </a:lnTo>
                <a:lnTo>
                  <a:pt x="9302039" y="3533800"/>
                </a:lnTo>
                <a:lnTo>
                  <a:pt x="9469945" y="3533800"/>
                </a:lnTo>
                <a:lnTo>
                  <a:pt x="9469945" y="3521100"/>
                </a:lnTo>
                <a:close/>
              </a:path>
            </a:pathLst>
          </a:custGeom>
          <a:solidFill>
            <a:srgbClr val="726E6E"/>
          </a:solidFill>
        </p:spPr>
        <p:txBody>
          <a:bodyPr wrap="square" lIns="0" tIns="0" rIns="0" bIns="0" rtlCol="0"/>
          <a:lstStyle/>
          <a:p>
            <a:pPr defTabSz="642915"/>
            <a:endParaRPr sz="126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564831" y="2091103"/>
            <a:ext cx="249585" cy="2643229"/>
          </a:xfrm>
          <a:prstGeom prst="rect">
            <a:avLst/>
          </a:prstGeom>
        </p:spPr>
        <p:txBody>
          <a:bodyPr vert="horz" wrap="square" lIns="0" tIns="87064" rIns="0" bIns="0" rtlCol="0">
            <a:spAutoFit/>
          </a:bodyPr>
          <a:lstStyle/>
          <a:p>
            <a:pPr marL="8929" defTabSz="642915">
              <a:spcBef>
                <a:spcPts val="686"/>
              </a:spcBef>
            </a:pPr>
            <a:r>
              <a:rPr sz="1055" spc="-7" dirty="0">
                <a:solidFill>
                  <a:srgbClr val="726E6E"/>
                </a:solidFill>
                <a:latin typeface="AvenirNext LT Pro Regular"/>
                <a:cs typeface="AvenirNext LT Pro Regular"/>
              </a:rPr>
              <a:t>100</a:t>
            </a:r>
            <a:endParaRPr sz="1055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marL="85722" defTabSz="642915">
              <a:spcBef>
                <a:spcPts val="615"/>
              </a:spcBef>
            </a:pPr>
            <a:r>
              <a:rPr sz="1055" spc="-7" dirty="0">
                <a:solidFill>
                  <a:srgbClr val="726E6E"/>
                </a:solidFill>
                <a:latin typeface="AvenirNext LT Pro Regular"/>
                <a:cs typeface="AvenirNext LT Pro Regular"/>
              </a:rPr>
              <a:t>90</a:t>
            </a:r>
            <a:endParaRPr sz="1055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marL="85722" defTabSz="642915">
              <a:spcBef>
                <a:spcPts val="608"/>
              </a:spcBef>
            </a:pPr>
            <a:r>
              <a:rPr sz="1055" spc="-7" dirty="0">
                <a:solidFill>
                  <a:srgbClr val="726E6E"/>
                </a:solidFill>
                <a:latin typeface="AvenirNext LT Pro Regular"/>
                <a:cs typeface="AvenirNext LT Pro Regular"/>
              </a:rPr>
              <a:t>80</a:t>
            </a:r>
            <a:endParaRPr sz="1055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marL="85722" defTabSz="642915">
              <a:spcBef>
                <a:spcPts val="576"/>
              </a:spcBef>
            </a:pPr>
            <a:r>
              <a:rPr sz="1055" spc="-7" dirty="0">
                <a:solidFill>
                  <a:srgbClr val="726E6E"/>
                </a:solidFill>
                <a:latin typeface="AvenirNext LT Pro Regular"/>
                <a:cs typeface="AvenirNext LT Pro Regular"/>
              </a:rPr>
              <a:t>70</a:t>
            </a:r>
            <a:endParaRPr sz="1055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marL="85722" defTabSz="642915">
              <a:spcBef>
                <a:spcPts val="633"/>
              </a:spcBef>
            </a:pPr>
            <a:r>
              <a:rPr sz="1055" spc="-7" dirty="0">
                <a:solidFill>
                  <a:srgbClr val="726E6E"/>
                </a:solidFill>
                <a:latin typeface="AvenirNext LT Pro Regular"/>
                <a:cs typeface="AvenirNext LT Pro Regular"/>
              </a:rPr>
              <a:t>60</a:t>
            </a:r>
            <a:endParaRPr sz="1055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marL="85722" defTabSz="642915">
              <a:spcBef>
                <a:spcPts val="552"/>
              </a:spcBef>
            </a:pPr>
            <a:r>
              <a:rPr sz="1055" spc="-7" dirty="0">
                <a:solidFill>
                  <a:srgbClr val="726E6E"/>
                </a:solidFill>
                <a:latin typeface="AvenirNext LT Pro Regular"/>
                <a:cs typeface="AvenirNext LT Pro Regular"/>
              </a:rPr>
              <a:t>50</a:t>
            </a:r>
            <a:endParaRPr sz="1055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marL="85722" defTabSz="642915">
              <a:spcBef>
                <a:spcPts val="513"/>
              </a:spcBef>
            </a:pPr>
            <a:r>
              <a:rPr sz="1055" spc="-7" dirty="0">
                <a:solidFill>
                  <a:srgbClr val="726E6E"/>
                </a:solidFill>
                <a:latin typeface="AvenirNext LT Pro Regular"/>
                <a:cs typeface="AvenirNext LT Pro Regular"/>
              </a:rPr>
              <a:t>40</a:t>
            </a:r>
            <a:endParaRPr sz="1055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marL="85722" defTabSz="642915">
              <a:spcBef>
                <a:spcPts val="693"/>
              </a:spcBef>
            </a:pPr>
            <a:r>
              <a:rPr sz="1055" spc="-7" dirty="0">
                <a:solidFill>
                  <a:srgbClr val="726E6E"/>
                </a:solidFill>
                <a:latin typeface="AvenirNext LT Pro Regular"/>
                <a:cs typeface="AvenirNext LT Pro Regular"/>
              </a:rPr>
              <a:t>30</a:t>
            </a:r>
            <a:endParaRPr sz="1055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marL="85722" defTabSz="642915">
              <a:spcBef>
                <a:spcPts val="517"/>
              </a:spcBef>
            </a:pPr>
            <a:r>
              <a:rPr sz="1055" spc="-7" dirty="0">
                <a:solidFill>
                  <a:srgbClr val="726E6E"/>
                </a:solidFill>
                <a:latin typeface="AvenirNext LT Pro Regular"/>
                <a:cs typeface="AvenirNext LT Pro Regular"/>
              </a:rPr>
              <a:t>20</a:t>
            </a:r>
            <a:endParaRPr sz="1055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marL="85722" defTabSz="642915">
              <a:spcBef>
                <a:spcPts val="562"/>
              </a:spcBef>
            </a:pPr>
            <a:r>
              <a:rPr sz="1055" spc="-7" dirty="0">
                <a:solidFill>
                  <a:srgbClr val="726E6E"/>
                </a:solidFill>
                <a:latin typeface="AvenirNext LT Pro Regular"/>
                <a:cs typeface="AvenirNext LT Pro Regular"/>
              </a:rPr>
              <a:t>10</a:t>
            </a:r>
            <a:endParaRPr sz="1055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marL="162961" defTabSz="642915">
              <a:spcBef>
                <a:spcPts val="678"/>
              </a:spcBef>
            </a:pPr>
            <a:r>
              <a:rPr sz="1055" spc="-7" dirty="0">
                <a:solidFill>
                  <a:srgbClr val="726E6E"/>
                </a:solidFill>
                <a:latin typeface="AvenirNext LT Pro Regular"/>
                <a:cs typeface="AvenirNext LT Pro Regular"/>
              </a:rPr>
              <a:t>0</a:t>
            </a:r>
            <a:endParaRPr sz="1055">
              <a:solidFill>
                <a:prstClr val="black"/>
              </a:solidFill>
              <a:latin typeface="AvenirNext LT Pro Regular"/>
              <a:cs typeface="AvenirNext LT Pro Regular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308002" y="2771801"/>
            <a:ext cx="281359" cy="1388566"/>
          </a:xfrm>
          <a:prstGeom prst="rect">
            <a:avLst/>
          </a:prstGeom>
        </p:spPr>
        <p:txBody>
          <a:bodyPr vert="vert270" wrap="square" lIns="0" tIns="9376" rIns="0" bIns="0" rtlCol="0">
            <a:spAutoFit/>
          </a:bodyPr>
          <a:lstStyle/>
          <a:p>
            <a:pPr marL="8929" defTabSz="642915">
              <a:spcBef>
                <a:spcPts val="74"/>
              </a:spcBef>
            </a:pPr>
            <a:r>
              <a:rPr sz="914" b="1" spc="88" dirty="0">
                <a:solidFill>
                  <a:srgbClr val="726E6E"/>
                </a:solidFill>
                <a:latin typeface="AvenirNext LT Pro Cn"/>
                <a:cs typeface="AvenirNext LT Pro Cn"/>
              </a:rPr>
              <a:t>Pacienți</a:t>
            </a:r>
            <a:r>
              <a:rPr sz="914" b="1" spc="42" dirty="0">
                <a:solidFill>
                  <a:srgbClr val="726E6E"/>
                </a:solidFill>
                <a:latin typeface="AvenirNext LT Pro Cn"/>
                <a:cs typeface="AvenirNext LT Pro Cn"/>
              </a:rPr>
              <a:t> </a:t>
            </a:r>
            <a:r>
              <a:rPr sz="914" b="1" spc="88" dirty="0">
                <a:solidFill>
                  <a:srgbClr val="726E6E"/>
                </a:solidFill>
                <a:latin typeface="AvenirNext LT Pro Cn"/>
                <a:cs typeface="AvenirNext LT Pro Cn"/>
              </a:rPr>
              <a:t>fără</a:t>
            </a:r>
            <a:r>
              <a:rPr sz="914" b="1" spc="46" dirty="0">
                <a:solidFill>
                  <a:srgbClr val="726E6E"/>
                </a:solidFill>
                <a:latin typeface="AvenirNext LT Pro Cn"/>
                <a:cs typeface="AvenirNext LT Pro Cn"/>
              </a:rPr>
              <a:t> </a:t>
            </a:r>
            <a:r>
              <a:rPr sz="914" b="1" spc="91" dirty="0">
                <a:solidFill>
                  <a:srgbClr val="726E6E"/>
                </a:solidFill>
                <a:latin typeface="AvenirNext LT Pro Cn"/>
                <a:cs typeface="AvenirNext LT Pro Cn"/>
              </a:rPr>
              <a:t>recidivă</a:t>
            </a:r>
            <a:r>
              <a:rPr sz="914" b="1" spc="42" dirty="0">
                <a:solidFill>
                  <a:srgbClr val="726E6E"/>
                </a:solidFill>
                <a:latin typeface="AvenirNext LT Pro Cn"/>
                <a:cs typeface="AvenirNext LT Pro Cn"/>
              </a:rPr>
              <a:t> </a:t>
            </a:r>
            <a:r>
              <a:rPr sz="914" b="1" spc="130" dirty="0">
                <a:solidFill>
                  <a:srgbClr val="726E6E"/>
                </a:solidFill>
                <a:latin typeface="AvenirNext LT Pro Cn"/>
                <a:cs typeface="AvenirNext LT Pro Cn"/>
              </a:rPr>
              <a:t>(%)</a:t>
            </a:r>
            <a:endParaRPr sz="914" dirty="0">
              <a:solidFill>
                <a:prstClr val="black"/>
              </a:solidFill>
              <a:latin typeface="AvenirNext LT Pro Cn"/>
              <a:cs typeface="AvenirNext LT Pro C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062308" y="4778002"/>
            <a:ext cx="69652" cy="117188"/>
          </a:xfrm>
          <a:prstGeom prst="rect">
            <a:avLst/>
          </a:prstGeom>
        </p:spPr>
        <p:txBody>
          <a:bodyPr vert="horz" wrap="square" lIns="0" tIns="8930" rIns="0" bIns="0" rtlCol="0">
            <a:spAutoFit/>
          </a:bodyPr>
          <a:lstStyle/>
          <a:p>
            <a:pPr marL="8929" defTabSz="642915">
              <a:spcBef>
                <a:spcPts val="70"/>
              </a:spcBef>
            </a:pPr>
            <a:r>
              <a:rPr sz="703" dirty="0">
                <a:solidFill>
                  <a:srgbClr val="726E6E"/>
                </a:solidFill>
                <a:latin typeface="AvenirNext LT Pro Regular"/>
                <a:cs typeface="AvenirNext LT Pro Regular"/>
              </a:rPr>
              <a:t>1</a:t>
            </a:r>
            <a:endParaRPr sz="703">
              <a:solidFill>
                <a:prstClr val="black"/>
              </a:solidFill>
              <a:latin typeface="AvenirNext LT Pro Regular"/>
              <a:cs typeface="AvenirNext LT Pro Regular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352612" y="4778002"/>
            <a:ext cx="69652" cy="117188"/>
          </a:xfrm>
          <a:prstGeom prst="rect">
            <a:avLst/>
          </a:prstGeom>
        </p:spPr>
        <p:txBody>
          <a:bodyPr vert="horz" wrap="square" lIns="0" tIns="8930" rIns="0" bIns="0" rtlCol="0">
            <a:spAutoFit/>
          </a:bodyPr>
          <a:lstStyle/>
          <a:p>
            <a:pPr marL="8929" defTabSz="642915">
              <a:spcBef>
                <a:spcPts val="70"/>
              </a:spcBef>
            </a:pPr>
            <a:r>
              <a:rPr sz="703" dirty="0">
                <a:solidFill>
                  <a:srgbClr val="726E6E"/>
                </a:solidFill>
                <a:latin typeface="AvenirNext LT Pro Regular"/>
                <a:cs typeface="AvenirNext LT Pro Regular"/>
              </a:rPr>
              <a:t>5</a:t>
            </a:r>
            <a:endParaRPr sz="703">
              <a:solidFill>
                <a:prstClr val="black"/>
              </a:solidFill>
              <a:latin typeface="AvenirNext LT Pro Regular"/>
              <a:cs typeface="AvenirNext LT Pro Regular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493612" y="4923377"/>
            <a:ext cx="69652" cy="117188"/>
          </a:xfrm>
          <a:prstGeom prst="rect">
            <a:avLst/>
          </a:prstGeom>
        </p:spPr>
        <p:txBody>
          <a:bodyPr vert="horz" wrap="square" lIns="0" tIns="8930" rIns="0" bIns="0" rtlCol="0">
            <a:spAutoFit/>
          </a:bodyPr>
          <a:lstStyle/>
          <a:p>
            <a:pPr marL="8929" defTabSz="642915">
              <a:spcBef>
                <a:spcPts val="70"/>
              </a:spcBef>
            </a:pPr>
            <a:r>
              <a:rPr sz="703" dirty="0">
                <a:solidFill>
                  <a:srgbClr val="726E6E"/>
                </a:solidFill>
                <a:latin typeface="AvenirNext LT Pro Regular"/>
                <a:cs typeface="AvenirNext LT Pro Regular"/>
              </a:rPr>
              <a:t>7</a:t>
            </a:r>
            <a:endParaRPr sz="703">
              <a:solidFill>
                <a:prstClr val="black"/>
              </a:solidFill>
              <a:latin typeface="AvenirNext LT Pro Regular"/>
              <a:cs typeface="AvenirNext LT Pro Regular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211791" y="4923377"/>
            <a:ext cx="69652" cy="117188"/>
          </a:xfrm>
          <a:prstGeom prst="rect">
            <a:avLst/>
          </a:prstGeom>
        </p:spPr>
        <p:txBody>
          <a:bodyPr vert="horz" wrap="square" lIns="0" tIns="8930" rIns="0" bIns="0" rtlCol="0">
            <a:spAutoFit/>
          </a:bodyPr>
          <a:lstStyle/>
          <a:p>
            <a:pPr marL="8929" defTabSz="642915">
              <a:spcBef>
                <a:spcPts val="70"/>
              </a:spcBef>
            </a:pPr>
            <a:r>
              <a:rPr sz="703" dirty="0">
                <a:solidFill>
                  <a:srgbClr val="726E6E"/>
                </a:solidFill>
                <a:latin typeface="AvenirNext LT Pro Regular"/>
                <a:cs typeface="AvenirNext LT Pro Regular"/>
              </a:rPr>
              <a:t>3</a:t>
            </a:r>
            <a:endParaRPr sz="703">
              <a:solidFill>
                <a:prstClr val="black"/>
              </a:solidFill>
              <a:latin typeface="AvenirNext LT Pro Regular"/>
              <a:cs typeface="AvenirNext LT Pro Regular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242041" y="4298449"/>
            <a:ext cx="858589" cy="225358"/>
          </a:xfrm>
          <a:prstGeom prst="rect">
            <a:avLst/>
          </a:prstGeom>
        </p:spPr>
        <p:txBody>
          <a:bodyPr vert="horz" wrap="square" lIns="0" tIns="8930" rIns="0" bIns="0" rtlCol="0">
            <a:spAutoFit/>
          </a:bodyPr>
          <a:lstStyle/>
          <a:p>
            <a:pPr marL="8929" defTabSz="642915">
              <a:spcBef>
                <a:spcPts val="70"/>
              </a:spcBef>
            </a:pPr>
            <a:r>
              <a:rPr sz="1406" b="1" dirty="0">
                <a:solidFill>
                  <a:srgbClr val="231F20"/>
                </a:solidFill>
                <a:latin typeface="AvenirNext LT Pro Bold"/>
                <a:cs typeface="AvenirNext LT Pro Bold"/>
              </a:rPr>
              <a:t>p</a:t>
            </a:r>
            <a:r>
              <a:rPr sz="1406" b="1" spc="-35" dirty="0">
                <a:solidFill>
                  <a:srgbClr val="231F20"/>
                </a:solidFill>
                <a:latin typeface="AvenirNext LT Pro Bold"/>
                <a:cs typeface="AvenirNext LT Pro Bold"/>
              </a:rPr>
              <a:t> </a:t>
            </a:r>
            <a:r>
              <a:rPr sz="1406" b="1" dirty="0">
                <a:solidFill>
                  <a:srgbClr val="231F20"/>
                </a:solidFill>
                <a:latin typeface="AvenirNext LT Pro Bold"/>
                <a:cs typeface="AvenirNext LT Pro Bold"/>
              </a:rPr>
              <a:t>&lt;</a:t>
            </a:r>
            <a:r>
              <a:rPr sz="1406" b="1" spc="-32" dirty="0">
                <a:solidFill>
                  <a:srgbClr val="231F20"/>
                </a:solidFill>
                <a:latin typeface="AvenirNext LT Pro Bold"/>
                <a:cs typeface="AvenirNext LT Pro Bold"/>
              </a:rPr>
              <a:t> </a:t>
            </a:r>
            <a:r>
              <a:rPr sz="1406" b="1" dirty="0">
                <a:solidFill>
                  <a:srgbClr val="231F20"/>
                </a:solidFill>
                <a:latin typeface="AvenirNext LT Pro Bold"/>
                <a:cs typeface="AvenirNext LT Pro Bold"/>
              </a:rPr>
              <a:t>0,001</a:t>
            </a:r>
            <a:endParaRPr sz="1406">
              <a:solidFill>
                <a:prstClr val="black"/>
              </a:solidFill>
              <a:latin typeface="AvenirNext LT Pro Bold"/>
              <a:cs typeface="AvenirNext LT Pro Bold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871760" y="2489918"/>
            <a:ext cx="2021681" cy="203814"/>
          </a:xfrm>
          <a:prstGeom prst="rect">
            <a:avLst/>
          </a:prstGeom>
        </p:spPr>
        <p:txBody>
          <a:bodyPr vert="horz" wrap="square" lIns="0" tIns="8930" rIns="0" bIns="0" rtlCol="0">
            <a:spAutoFit/>
          </a:bodyPr>
          <a:lstStyle/>
          <a:p>
            <a:pPr marL="8929" defTabSz="642915">
              <a:spcBef>
                <a:spcPts val="70"/>
              </a:spcBef>
            </a:pPr>
            <a:r>
              <a:rPr lang="en-US" sz="1266" b="1" dirty="0" err="1">
                <a:solidFill>
                  <a:srgbClr val="F07E2D"/>
                </a:solidFill>
                <a:latin typeface="AvenirNext LT Pro Bold"/>
                <a:cs typeface="AvenirNext LT Pro Bold"/>
              </a:rPr>
              <a:t>Esketamină</a:t>
            </a:r>
            <a:r>
              <a:rPr sz="1266" b="1" spc="-25" dirty="0">
                <a:solidFill>
                  <a:srgbClr val="F07E2D"/>
                </a:solidFill>
                <a:latin typeface="AvenirNext LT Pro Bold"/>
                <a:cs typeface="AvenirNext LT Pro Bold"/>
              </a:rPr>
              <a:t> </a:t>
            </a:r>
            <a:r>
              <a:rPr sz="1266" b="1" dirty="0">
                <a:solidFill>
                  <a:srgbClr val="F07E2D"/>
                </a:solidFill>
                <a:latin typeface="AvenirNext LT Pro Bold"/>
                <a:cs typeface="AvenirNext LT Pro Bold"/>
              </a:rPr>
              <a:t>+</a:t>
            </a:r>
            <a:r>
              <a:rPr sz="1266" b="1" spc="-21" dirty="0">
                <a:solidFill>
                  <a:srgbClr val="F07E2D"/>
                </a:solidFill>
                <a:latin typeface="AvenirNext LT Pro Bold"/>
                <a:cs typeface="AvenirNext LT Pro Bold"/>
              </a:rPr>
              <a:t> </a:t>
            </a:r>
            <a:r>
              <a:rPr sz="1266" b="1" dirty="0">
                <a:solidFill>
                  <a:srgbClr val="F07E2D"/>
                </a:solidFill>
                <a:latin typeface="AvenirNext LT Pro Bold"/>
                <a:cs typeface="AvenirNext LT Pro Bold"/>
              </a:rPr>
              <a:t>AD:</a:t>
            </a:r>
            <a:r>
              <a:rPr sz="1266" b="1" spc="-21" dirty="0">
                <a:solidFill>
                  <a:srgbClr val="F07E2D"/>
                </a:solidFill>
                <a:latin typeface="AvenirNext LT Pro Bold"/>
                <a:cs typeface="AvenirNext LT Pro Bold"/>
              </a:rPr>
              <a:t> </a:t>
            </a:r>
            <a:r>
              <a:rPr sz="1266" b="1" dirty="0">
                <a:solidFill>
                  <a:srgbClr val="F07E2D"/>
                </a:solidFill>
                <a:latin typeface="AvenirNext LT Pro Bold"/>
                <a:cs typeface="AvenirNext LT Pro Bold"/>
              </a:rPr>
              <a:t>25,8%</a:t>
            </a:r>
            <a:endParaRPr sz="1266" dirty="0">
              <a:solidFill>
                <a:prstClr val="black"/>
              </a:solidFill>
              <a:latin typeface="AvenirNext LT Pro Bold"/>
              <a:cs typeface="AvenirNext LT Pro Bold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388538" y="3597699"/>
            <a:ext cx="1240334" cy="203814"/>
          </a:xfrm>
          <a:prstGeom prst="rect">
            <a:avLst/>
          </a:prstGeom>
        </p:spPr>
        <p:txBody>
          <a:bodyPr vert="horz" wrap="square" lIns="0" tIns="8930" rIns="0" bIns="0" rtlCol="0">
            <a:spAutoFit/>
          </a:bodyPr>
          <a:lstStyle/>
          <a:p>
            <a:pPr marL="8929" defTabSz="642915">
              <a:spcBef>
                <a:spcPts val="70"/>
              </a:spcBef>
            </a:pPr>
            <a:r>
              <a:rPr sz="1266" dirty="0">
                <a:solidFill>
                  <a:srgbClr val="DA0040"/>
                </a:solidFill>
                <a:latin typeface="AvenirNext LT Pro Regular"/>
                <a:cs typeface="AvenirNext LT Pro Regular"/>
              </a:rPr>
              <a:t>Recădere</a:t>
            </a:r>
            <a:r>
              <a:rPr sz="1266" spc="-60" dirty="0">
                <a:solidFill>
                  <a:srgbClr val="DA0040"/>
                </a:solidFill>
                <a:latin typeface="AvenirNext LT Pro Regular"/>
                <a:cs typeface="AvenirNext LT Pro Regular"/>
              </a:rPr>
              <a:t> </a:t>
            </a:r>
            <a:r>
              <a:rPr sz="1266" dirty="0">
                <a:solidFill>
                  <a:srgbClr val="DA0040"/>
                </a:solidFill>
                <a:latin typeface="AvenirNext LT Pro Regular"/>
                <a:cs typeface="AvenirNext LT Pro Regular"/>
              </a:rPr>
              <a:t>(n=59)</a:t>
            </a:r>
            <a:endParaRPr sz="1266">
              <a:solidFill>
                <a:prstClr val="black"/>
              </a:solidFill>
              <a:latin typeface="AvenirNext LT Pro Regular"/>
              <a:cs typeface="AvenirNext LT Pro Regular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668654" y="3582664"/>
            <a:ext cx="2210594" cy="182142"/>
          </a:xfrm>
          <a:prstGeom prst="rect">
            <a:avLst/>
          </a:prstGeom>
        </p:spPr>
        <p:txBody>
          <a:bodyPr vert="horz" wrap="square" lIns="0" tIns="8930" rIns="0" bIns="0" rtlCol="0" anchor="ctr">
            <a:spAutoFit/>
          </a:bodyPr>
          <a:lstStyle/>
          <a:p>
            <a:pPr marL="8929" defTabSz="642915">
              <a:spcBef>
                <a:spcPts val="70"/>
              </a:spcBef>
              <a:tabLst>
                <a:tab pos="239754" algn="l"/>
              </a:tabLst>
            </a:pPr>
            <a:r>
              <a:rPr sz="1100" u="dash" dirty="0">
                <a:solidFill>
                  <a:srgbClr val="DA0040"/>
                </a:solidFill>
                <a:uFill>
                  <a:solidFill>
                    <a:srgbClr val="DA0040"/>
                  </a:solidFill>
                </a:uFill>
                <a:cs typeface="Times New Roman"/>
              </a:rPr>
              <a:t> 	</a:t>
            </a:r>
            <a:r>
              <a:rPr sz="1100" dirty="0">
                <a:solidFill>
                  <a:srgbClr val="DA0040"/>
                </a:solidFill>
                <a:cs typeface="Times New Roman"/>
              </a:rPr>
              <a:t>  </a:t>
            </a:r>
            <a:r>
              <a:rPr sz="1100" b="1" dirty="0">
                <a:solidFill>
                  <a:srgbClr val="DA0040"/>
                </a:solidFill>
                <a:cs typeface="AvenirNext LT Pro Cn"/>
              </a:rPr>
              <a:t>AD + PBO (n = 59)</a:t>
            </a:r>
            <a:endParaRPr sz="1100" dirty="0">
              <a:solidFill>
                <a:prstClr val="black"/>
              </a:solidFill>
              <a:cs typeface="AvenirNext LT Pro C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690322" y="3786752"/>
            <a:ext cx="2303806" cy="182142"/>
          </a:xfrm>
          <a:prstGeom prst="rect">
            <a:avLst/>
          </a:prstGeom>
        </p:spPr>
        <p:txBody>
          <a:bodyPr vert="horz" wrap="square" lIns="0" tIns="8930" rIns="0" bIns="0" rtlCol="0">
            <a:spAutoFit/>
          </a:bodyPr>
          <a:lstStyle/>
          <a:p>
            <a:pPr marL="8929" defTabSz="642915">
              <a:spcBef>
                <a:spcPts val="70"/>
              </a:spcBef>
              <a:tabLst>
                <a:tab pos="246451" algn="l"/>
              </a:tabLst>
            </a:pPr>
            <a:r>
              <a:rPr sz="1100" dirty="0">
                <a:solidFill>
                  <a:srgbClr val="726E6E"/>
                </a:solidFill>
                <a:cs typeface="Times New Roman"/>
              </a:rPr>
              <a:t> 	</a:t>
            </a:r>
            <a:r>
              <a:rPr sz="1100" b="1" dirty="0">
                <a:solidFill>
                  <a:srgbClr val="726E6E"/>
                </a:solidFill>
                <a:cs typeface="AvenirNext LT Pro Cn"/>
              </a:rPr>
              <a:t>Observație oprită</a:t>
            </a:r>
            <a:endParaRPr sz="1100" dirty="0">
              <a:solidFill>
                <a:prstClr val="black"/>
              </a:solidFill>
              <a:cs typeface="AvenirNext LT Pro C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406808" y="2722656"/>
            <a:ext cx="1240334" cy="203814"/>
          </a:xfrm>
          <a:prstGeom prst="rect">
            <a:avLst/>
          </a:prstGeom>
        </p:spPr>
        <p:txBody>
          <a:bodyPr vert="horz" wrap="square" lIns="0" tIns="8930" rIns="0" bIns="0" rtlCol="0">
            <a:spAutoFit/>
          </a:bodyPr>
          <a:lstStyle/>
          <a:p>
            <a:pPr marL="8929" defTabSz="642915">
              <a:spcBef>
                <a:spcPts val="70"/>
              </a:spcBef>
            </a:pPr>
            <a:r>
              <a:rPr sz="1266" dirty="0">
                <a:solidFill>
                  <a:srgbClr val="F07E2D"/>
                </a:solidFill>
                <a:latin typeface="AvenirNext LT Pro Regular"/>
                <a:cs typeface="AvenirNext LT Pro Regular"/>
              </a:rPr>
              <a:t>Recădere</a:t>
            </a:r>
            <a:r>
              <a:rPr sz="1266" spc="-60" dirty="0">
                <a:solidFill>
                  <a:srgbClr val="F07E2D"/>
                </a:solidFill>
                <a:latin typeface="AvenirNext LT Pro Regular"/>
                <a:cs typeface="AvenirNext LT Pro Regular"/>
              </a:rPr>
              <a:t> </a:t>
            </a:r>
            <a:r>
              <a:rPr sz="1266" dirty="0">
                <a:solidFill>
                  <a:srgbClr val="F07E2D"/>
                </a:solidFill>
                <a:latin typeface="AvenirNext LT Pro Regular"/>
                <a:cs typeface="AvenirNext LT Pro Regular"/>
              </a:rPr>
              <a:t>(n=62)</a:t>
            </a:r>
            <a:endParaRPr sz="1266">
              <a:solidFill>
                <a:prstClr val="black"/>
              </a:solidFill>
              <a:latin typeface="AvenirNext LT Pro Regular"/>
              <a:cs typeface="AvenirNext LT Pro Regular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3046015" y="2276089"/>
            <a:ext cx="6788196" cy="2430173"/>
            <a:chOff x="2164643" y="3237104"/>
            <a:chExt cx="9654323" cy="3456246"/>
          </a:xfrm>
        </p:grpSpPr>
        <p:sp>
          <p:nvSpPr>
            <p:cNvPr id="42" name="object 42"/>
            <p:cNvSpPr/>
            <p:nvPr/>
          </p:nvSpPr>
          <p:spPr>
            <a:xfrm>
              <a:off x="2222499" y="3237104"/>
              <a:ext cx="9027160" cy="3340735"/>
            </a:xfrm>
            <a:custGeom>
              <a:avLst/>
              <a:gdLst/>
              <a:ahLst/>
              <a:cxnLst/>
              <a:rect l="l" t="t" r="r" b="b"/>
              <a:pathLst>
                <a:path w="9027160" h="3340734">
                  <a:moveTo>
                    <a:pt x="0" y="0"/>
                  </a:moveTo>
                  <a:lnTo>
                    <a:pt x="318909" y="0"/>
                  </a:lnTo>
                  <a:lnTo>
                    <a:pt x="318909" y="56946"/>
                  </a:lnTo>
                  <a:lnTo>
                    <a:pt x="390880" y="56946"/>
                  </a:lnTo>
                  <a:lnTo>
                    <a:pt x="390880" y="114807"/>
                  </a:lnTo>
                  <a:lnTo>
                    <a:pt x="427697" y="114807"/>
                  </a:lnTo>
                  <a:lnTo>
                    <a:pt x="427697" y="171246"/>
                  </a:lnTo>
                  <a:lnTo>
                    <a:pt x="529170" y="171246"/>
                  </a:lnTo>
                  <a:lnTo>
                    <a:pt x="529170" y="223456"/>
                  </a:lnTo>
                  <a:lnTo>
                    <a:pt x="570090" y="223456"/>
                  </a:lnTo>
                  <a:lnTo>
                    <a:pt x="570090" y="277088"/>
                  </a:lnTo>
                  <a:lnTo>
                    <a:pt x="619480" y="277088"/>
                  </a:lnTo>
                  <a:lnTo>
                    <a:pt x="619480" y="398437"/>
                  </a:lnTo>
                  <a:lnTo>
                    <a:pt x="699909" y="398437"/>
                  </a:lnTo>
                  <a:lnTo>
                    <a:pt x="699909" y="501446"/>
                  </a:lnTo>
                  <a:lnTo>
                    <a:pt x="876300" y="501446"/>
                  </a:lnTo>
                  <a:lnTo>
                    <a:pt x="876300" y="573417"/>
                  </a:lnTo>
                  <a:lnTo>
                    <a:pt x="927100" y="573417"/>
                  </a:lnTo>
                  <a:lnTo>
                    <a:pt x="927100" y="700417"/>
                  </a:lnTo>
                  <a:lnTo>
                    <a:pt x="2387600" y="700417"/>
                  </a:lnTo>
                  <a:lnTo>
                    <a:pt x="2387600" y="820356"/>
                  </a:lnTo>
                  <a:lnTo>
                    <a:pt x="3007080" y="818946"/>
                  </a:lnTo>
                  <a:lnTo>
                    <a:pt x="3010103" y="964209"/>
                  </a:lnTo>
                  <a:lnTo>
                    <a:pt x="3692880" y="964209"/>
                  </a:lnTo>
                  <a:lnTo>
                    <a:pt x="3692880" y="1150556"/>
                  </a:lnTo>
                  <a:lnTo>
                    <a:pt x="9026880" y="1149146"/>
                  </a:lnTo>
                  <a:lnTo>
                    <a:pt x="9021229" y="3340608"/>
                  </a:lnTo>
                </a:path>
              </a:pathLst>
            </a:custGeom>
            <a:ln w="12699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3" name="object 43"/>
            <p:cNvSpPr/>
            <p:nvPr/>
          </p:nvSpPr>
          <p:spPr>
            <a:xfrm>
              <a:off x="2580921" y="3351998"/>
              <a:ext cx="54610" cy="0"/>
            </a:xfrm>
            <a:custGeom>
              <a:avLst/>
              <a:gdLst/>
              <a:ahLst/>
              <a:cxnLst/>
              <a:rect l="l" t="t" r="r" b="b"/>
              <a:pathLst>
                <a:path w="54610">
                  <a:moveTo>
                    <a:pt x="0" y="0"/>
                  </a:moveTo>
                  <a:lnTo>
                    <a:pt x="54330" y="0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4" name="object 44"/>
            <p:cNvSpPr/>
            <p:nvPr/>
          </p:nvSpPr>
          <p:spPr>
            <a:xfrm>
              <a:off x="2616221" y="3408222"/>
              <a:ext cx="152400" cy="0"/>
            </a:xfrm>
            <a:custGeom>
              <a:avLst/>
              <a:gdLst/>
              <a:ahLst/>
              <a:cxnLst/>
              <a:rect l="l" t="t" r="r" b="b"/>
              <a:pathLst>
                <a:path w="152400">
                  <a:moveTo>
                    <a:pt x="0" y="0"/>
                  </a:moveTo>
                  <a:lnTo>
                    <a:pt x="151853" y="0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5" name="object 45"/>
            <p:cNvSpPr/>
            <p:nvPr/>
          </p:nvSpPr>
          <p:spPr>
            <a:xfrm>
              <a:off x="2650200" y="3405092"/>
              <a:ext cx="0" cy="43180"/>
            </a:xfrm>
            <a:custGeom>
              <a:avLst/>
              <a:gdLst/>
              <a:ahLst/>
              <a:cxnLst/>
              <a:rect l="l" t="t" r="r" b="b"/>
              <a:pathLst>
                <a:path h="43179">
                  <a:moveTo>
                    <a:pt x="0" y="0"/>
                  </a:moveTo>
                  <a:lnTo>
                    <a:pt x="0" y="42684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6" name="object 46"/>
            <p:cNvSpPr/>
            <p:nvPr/>
          </p:nvSpPr>
          <p:spPr>
            <a:xfrm>
              <a:off x="2896657" y="3578173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7" name="object 47"/>
            <p:cNvSpPr/>
            <p:nvPr/>
          </p:nvSpPr>
          <p:spPr>
            <a:xfrm>
              <a:off x="2841889" y="3582694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8" name="object 48"/>
            <p:cNvSpPr/>
            <p:nvPr/>
          </p:nvSpPr>
          <p:spPr>
            <a:xfrm>
              <a:off x="2952485" y="3714985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9" name="object 49"/>
            <p:cNvSpPr/>
            <p:nvPr/>
          </p:nvSpPr>
          <p:spPr>
            <a:xfrm>
              <a:off x="2998257" y="3709164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0" name="object 50"/>
            <p:cNvSpPr/>
            <p:nvPr/>
          </p:nvSpPr>
          <p:spPr>
            <a:xfrm>
              <a:off x="3048264" y="3710487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1" name="object 51"/>
            <p:cNvSpPr/>
            <p:nvPr/>
          </p:nvSpPr>
          <p:spPr>
            <a:xfrm>
              <a:off x="3149600" y="3879027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2" name="object 52"/>
            <p:cNvSpPr/>
            <p:nvPr/>
          </p:nvSpPr>
          <p:spPr>
            <a:xfrm>
              <a:off x="3191932" y="3896753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" name="object 53"/>
            <p:cNvSpPr/>
            <p:nvPr/>
          </p:nvSpPr>
          <p:spPr>
            <a:xfrm>
              <a:off x="3344598" y="3891991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4" name="object 54"/>
            <p:cNvSpPr/>
            <p:nvPr/>
          </p:nvSpPr>
          <p:spPr>
            <a:xfrm>
              <a:off x="3368675" y="3891991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5" name="object 55"/>
            <p:cNvSpPr/>
            <p:nvPr/>
          </p:nvSpPr>
          <p:spPr>
            <a:xfrm>
              <a:off x="3416829" y="3891991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6" name="object 56"/>
            <p:cNvSpPr/>
            <p:nvPr/>
          </p:nvSpPr>
          <p:spPr>
            <a:xfrm>
              <a:off x="3739620" y="3892520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7" name="object 57"/>
            <p:cNvSpPr/>
            <p:nvPr/>
          </p:nvSpPr>
          <p:spPr>
            <a:xfrm>
              <a:off x="3928268" y="3892520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8" name="object 58"/>
            <p:cNvSpPr/>
            <p:nvPr/>
          </p:nvSpPr>
          <p:spPr>
            <a:xfrm>
              <a:off x="4111889" y="3892520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9" name="object 59"/>
            <p:cNvSpPr/>
            <p:nvPr/>
          </p:nvSpPr>
          <p:spPr>
            <a:xfrm>
              <a:off x="4140729" y="3892520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0" name="object 60"/>
            <p:cNvSpPr/>
            <p:nvPr/>
          </p:nvSpPr>
          <p:spPr>
            <a:xfrm>
              <a:off x="4229629" y="3892520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1" name="object 61"/>
            <p:cNvSpPr/>
            <p:nvPr/>
          </p:nvSpPr>
          <p:spPr>
            <a:xfrm>
              <a:off x="4361392" y="3892520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2" name="object 62"/>
            <p:cNvSpPr/>
            <p:nvPr/>
          </p:nvSpPr>
          <p:spPr>
            <a:xfrm>
              <a:off x="4542631" y="3886964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3" name="object 63"/>
            <p:cNvSpPr/>
            <p:nvPr/>
          </p:nvSpPr>
          <p:spPr>
            <a:xfrm>
              <a:off x="4569354" y="3886964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4" name="object 64"/>
            <p:cNvSpPr/>
            <p:nvPr/>
          </p:nvSpPr>
          <p:spPr>
            <a:xfrm>
              <a:off x="3801004" y="3898870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5" name="object 65"/>
            <p:cNvSpPr/>
            <p:nvPr/>
          </p:nvSpPr>
          <p:spPr>
            <a:xfrm>
              <a:off x="4682771" y="4013722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6" name="object 66"/>
            <p:cNvSpPr/>
            <p:nvPr/>
          </p:nvSpPr>
          <p:spPr>
            <a:xfrm>
              <a:off x="4889500" y="4013722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7" name="object 67"/>
            <p:cNvSpPr/>
            <p:nvPr/>
          </p:nvSpPr>
          <p:spPr>
            <a:xfrm>
              <a:off x="4949120" y="4013722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8" name="object 68"/>
            <p:cNvSpPr/>
            <p:nvPr/>
          </p:nvSpPr>
          <p:spPr>
            <a:xfrm>
              <a:off x="4976282" y="4013722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9" name="object 69"/>
            <p:cNvSpPr/>
            <p:nvPr/>
          </p:nvSpPr>
          <p:spPr>
            <a:xfrm>
              <a:off x="5375275" y="4146388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0" name="object 70"/>
            <p:cNvSpPr/>
            <p:nvPr/>
          </p:nvSpPr>
          <p:spPr>
            <a:xfrm>
              <a:off x="5668785" y="4156265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1" name="object 71"/>
            <p:cNvSpPr/>
            <p:nvPr/>
          </p:nvSpPr>
          <p:spPr>
            <a:xfrm>
              <a:off x="5979935" y="4335477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2" name="object 72"/>
            <p:cNvSpPr/>
            <p:nvPr/>
          </p:nvSpPr>
          <p:spPr>
            <a:xfrm>
              <a:off x="6463946" y="4330185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3" name="object 73"/>
            <p:cNvSpPr/>
            <p:nvPr/>
          </p:nvSpPr>
          <p:spPr>
            <a:xfrm>
              <a:off x="6613525" y="4336888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4" name="object 74"/>
            <p:cNvSpPr/>
            <p:nvPr/>
          </p:nvSpPr>
          <p:spPr>
            <a:xfrm>
              <a:off x="6885516" y="4336888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5" name="object 75"/>
            <p:cNvSpPr/>
            <p:nvPr/>
          </p:nvSpPr>
          <p:spPr>
            <a:xfrm>
              <a:off x="6957129" y="4336888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6" name="object 76"/>
            <p:cNvSpPr/>
            <p:nvPr/>
          </p:nvSpPr>
          <p:spPr>
            <a:xfrm>
              <a:off x="6500635" y="4336888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7" name="object 77"/>
            <p:cNvSpPr/>
            <p:nvPr/>
          </p:nvSpPr>
          <p:spPr>
            <a:xfrm>
              <a:off x="8353425" y="4338078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8" name="object 78"/>
            <p:cNvSpPr/>
            <p:nvPr/>
          </p:nvSpPr>
          <p:spPr>
            <a:xfrm>
              <a:off x="8602662" y="4338078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9" name="object 79"/>
            <p:cNvSpPr/>
            <p:nvPr/>
          </p:nvSpPr>
          <p:spPr>
            <a:xfrm>
              <a:off x="8761412" y="4333316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0" name="object 80"/>
            <p:cNvSpPr/>
            <p:nvPr/>
          </p:nvSpPr>
          <p:spPr>
            <a:xfrm>
              <a:off x="8836289" y="4338078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1" name="object 81"/>
            <p:cNvSpPr/>
            <p:nvPr/>
          </p:nvSpPr>
          <p:spPr>
            <a:xfrm>
              <a:off x="10169525" y="4330406"/>
              <a:ext cx="0" cy="100330"/>
            </a:xfrm>
            <a:custGeom>
              <a:avLst/>
              <a:gdLst/>
              <a:ahLst/>
              <a:cxnLst/>
              <a:rect l="l" t="t" r="r" b="b"/>
              <a:pathLst>
                <a:path h="100329">
                  <a:moveTo>
                    <a:pt x="0" y="0"/>
                  </a:moveTo>
                  <a:lnTo>
                    <a:pt x="0" y="99796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2" name="object 82"/>
            <p:cNvSpPr/>
            <p:nvPr/>
          </p:nvSpPr>
          <p:spPr>
            <a:xfrm>
              <a:off x="2164643" y="3243454"/>
              <a:ext cx="7050405" cy="2261870"/>
            </a:xfrm>
            <a:custGeom>
              <a:avLst/>
              <a:gdLst/>
              <a:ahLst/>
              <a:cxnLst/>
              <a:rect l="l" t="t" r="r" b="b"/>
              <a:pathLst>
                <a:path w="7050405" h="2261870">
                  <a:moveTo>
                    <a:pt x="0" y="0"/>
                  </a:moveTo>
                  <a:lnTo>
                    <a:pt x="110070" y="0"/>
                  </a:lnTo>
                  <a:lnTo>
                    <a:pt x="110070" y="82346"/>
                  </a:lnTo>
                  <a:lnTo>
                    <a:pt x="166509" y="96456"/>
                  </a:lnTo>
                  <a:lnTo>
                    <a:pt x="166509" y="290487"/>
                  </a:lnTo>
                  <a:lnTo>
                    <a:pt x="206019" y="414667"/>
                  </a:lnTo>
                  <a:lnTo>
                    <a:pt x="265290" y="516928"/>
                  </a:lnTo>
                  <a:lnTo>
                    <a:pt x="265290" y="664705"/>
                  </a:lnTo>
                  <a:lnTo>
                    <a:pt x="316090" y="857758"/>
                  </a:lnTo>
                  <a:lnTo>
                    <a:pt x="395109" y="885977"/>
                  </a:lnTo>
                  <a:lnTo>
                    <a:pt x="395109" y="976287"/>
                  </a:lnTo>
                  <a:lnTo>
                    <a:pt x="485559" y="976287"/>
                  </a:lnTo>
                  <a:lnTo>
                    <a:pt x="485559" y="1041196"/>
                  </a:lnTo>
                  <a:lnTo>
                    <a:pt x="544690" y="1055916"/>
                  </a:lnTo>
                  <a:lnTo>
                    <a:pt x="570484" y="1143330"/>
                  </a:lnTo>
                  <a:lnTo>
                    <a:pt x="615238" y="1216177"/>
                  </a:lnTo>
                  <a:lnTo>
                    <a:pt x="708380" y="1264158"/>
                  </a:lnTo>
                  <a:lnTo>
                    <a:pt x="776109" y="1312138"/>
                  </a:lnTo>
                  <a:lnTo>
                    <a:pt x="776109" y="1440192"/>
                  </a:lnTo>
                  <a:lnTo>
                    <a:pt x="863244" y="1440192"/>
                  </a:lnTo>
                  <a:lnTo>
                    <a:pt x="863244" y="1494167"/>
                  </a:lnTo>
                  <a:lnTo>
                    <a:pt x="1168044" y="1488871"/>
                  </a:lnTo>
                  <a:lnTo>
                    <a:pt x="1191336" y="1631746"/>
                  </a:lnTo>
                  <a:lnTo>
                    <a:pt x="1262240" y="1673021"/>
                  </a:lnTo>
                  <a:lnTo>
                    <a:pt x="1291869" y="1720646"/>
                  </a:lnTo>
                  <a:lnTo>
                    <a:pt x="1300391" y="1769325"/>
                  </a:lnTo>
                  <a:lnTo>
                    <a:pt x="2210511" y="1760867"/>
                  </a:lnTo>
                  <a:lnTo>
                    <a:pt x="2210511" y="1865642"/>
                  </a:lnTo>
                  <a:lnTo>
                    <a:pt x="2489796" y="1865642"/>
                  </a:lnTo>
                  <a:lnTo>
                    <a:pt x="2489796" y="2000453"/>
                  </a:lnTo>
                  <a:lnTo>
                    <a:pt x="2570340" y="2000453"/>
                  </a:lnTo>
                  <a:lnTo>
                    <a:pt x="2570340" y="2129167"/>
                  </a:lnTo>
                  <a:lnTo>
                    <a:pt x="2789415" y="2129167"/>
                  </a:lnTo>
                  <a:lnTo>
                    <a:pt x="2789415" y="2261806"/>
                  </a:lnTo>
                  <a:lnTo>
                    <a:pt x="7050265" y="2244521"/>
                  </a:lnTo>
                </a:path>
              </a:pathLst>
            </a:custGeom>
            <a:ln w="12700">
              <a:solidFill>
                <a:srgbClr val="DA004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3" name="object 83"/>
            <p:cNvSpPr/>
            <p:nvPr/>
          </p:nvSpPr>
          <p:spPr>
            <a:xfrm>
              <a:off x="2670262" y="4379904"/>
              <a:ext cx="96520" cy="0"/>
            </a:xfrm>
            <a:custGeom>
              <a:avLst/>
              <a:gdLst/>
              <a:ahLst/>
              <a:cxnLst/>
              <a:rect l="l" t="t" r="r" b="b"/>
              <a:pathLst>
                <a:path w="96519">
                  <a:moveTo>
                    <a:pt x="0" y="0"/>
                  </a:moveTo>
                  <a:lnTo>
                    <a:pt x="96215" y="0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4" name="object 84"/>
            <p:cNvSpPr/>
            <p:nvPr/>
          </p:nvSpPr>
          <p:spPr>
            <a:xfrm>
              <a:off x="2738701" y="4447109"/>
              <a:ext cx="71755" cy="0"/>
            </a:xfrm>
            <a:custGeom>
              <a:avLst/>
              <a:gdLst/>
              <a:ahLst/>
              <a:cxnLst/>
              <a:rect l="l" t="t" r="r" b="b"/>
              <a:pathLst>
                <a:path w="71755">
                  <a:moveTo>
                    <a:pt x="0" y="0"/>
                  </a:moveTo>
                  <a:lnTo>
                    <a:pt x="71704" y="0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5" name="object 85"/>
            <p:cNvSpPr/>
            <p:nvPr/>
          </p:nvSpPr>
          <p:spPr>
            <a:xfrm>
              <a:off x="2817591" y="4505847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39">
                  <a:moveTo>
                    <a:pt x="0" y="0"/>
                  </a:moveTo>
                  <a:lnTo>
                    <a:pt x="78536" y="0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6" name="object 86"/>
            <p:cNvSpPr/>
            <p:nvPr/>
          </p:nvSpPr>
          <p:spPr>
            <a:xfrm>
              <a:off x="2949310" y="4677826"/>
              <a:ext cx="73660" cy="0"/>
            </a:xfrm>
            <a:custGeom>
              <a:avLst/>
              <a:gdLst/>
              <a:ahLst/>
              <a:cxnLst/>
              <a:rect l="l" t="t" r="r" b="b"/>
              <a:pathLst>
                <a:path w="73660">
                  <a:moveTo>
                    <a:pt x="0" y="0"/>
                  </a:moveTo>
                  <a:lnTo>
                    <a:pt x="73291" y="0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7" name="object 87"/>
            <p:cNvSpPr/>
            <p:nvPr/>
          </p:nvSpPr>
          <p:spPr>
            <a:xfrm>
              <a:off x="2990850" y="4613797"/>
              <a:ext cx="0" cy="93980"/>
            </a:xfrm>
            <a:custGeom>
              <a:avLst/>
              <a:gdLst/>
              <a:ahLst/>
              <a:cxnLst/>
              <a:rect l="l" t="t" r="r" b="b"/>
              <a:pathLst>
                <a:path h="93979">
                  <a:moveTo>
                    <a:pt x="0" y="0"/>
                  </a:moveTo>
                  <a:lnTo>
                    <a:pt x="0" y="93662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8" name="object 88"/>
            <p:cNvSpPr/>
            <p:nvPr/>
          </p:nvSpPr>
          <p:spPr>
            <a:xfrm>
              <a:off x="3185582" y="4678304"/>
              <a:ext cx="0" cy="93980"/>
            </a:xfrm>
            <a:custGeom>
              <a:avLst/>
              <a:gdLst/>
              <a:ahLst/>
              <a:cxnLst/>
              <a:rect l="l" t="t" r="r" b="b"/>
              <a:pathLst>
                <a:path h="93979">
                  <a:moveTo>
                    <a:pt x="0" y="0"/>
                  </a:moveTo>
                  <a:lnTo>
                    <a:pt x="0" y="93662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9" name="object 89"/>
            <p:cNvSpPr/>
            <p:nvPr/>
          </p:nvSpPr>
          <p:spPr>
            <a:xfrm>
              <a:off x="3253845" y="4673064"/>
              <a:ext cx="0" cy="93980"/>
            </a:xfrm>
            <a:custGeom>
              <a:avLst/>
              <a:gdLst/>
              <a:ahLst/>
              <a:cxnLst/>
              <a:rect l="l" t="t" r="r" b="b"/>
              <a:pathLst>
                <a:path h="93979">
                  <a:moveTo>
                    <a:pt x="0" y="0"/>
                  </a:moveTo>
                  <a:lnTo>
                    <a:pt x="0" y="93662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0" name="object 90"/>
            <p:cNvSpPr/>
            <p:nvPr/>
          </p:nvSpPr>
          <p:spPr>
            <a:xfrm>
              <a:off x="3319992" y="4678304"/>
              <a:ext cx="0" cy="93980"/>
            </a:xfrm>
            <a:custGeom>
              <a:avLst/>
              <a:gdLst/>
              <a:ahLst/>
              <a:cxnLst/>
              <a:rect l="l" t="t" r="r" b="b"/>
              <a:pathLst>
                <a:path h="93979">
                  <a:moveTo>
                    <a:pt x="0" y="0"/>
                  </a:moveTo>
                  <a:lnTo>
                    <a:pt x="0" y="93662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1" name="object 91"/>
            <p:cNvSpPr/>
            <p:nvPr/>
          </p:nvSpPr>
          <p:spPr>
            <a:xfrm>
              <a:off x="3457045" y="4895842"/>
              <a:ext cx="0" cy="93980"/>
            </a:xfrm>
            <a:custGeom>
              <a:avLst/>
              <a:gdLst/>
              <a:ahLst/>
              <a:cxnLst/>
              <a:rect l="l" t="t" r="r" b="b"/>
              <a:pathLst>
                <a:path h="93979">
                  <a:moveTo>
                    <a:pt x="0" y="0"/>
                  </a:moveTo>
                  <a:lnTo>
                    <a:pt x="0" y="93662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2" name="object 92"/>
            <p:cNvSpPr/>
            <p:nvPr/>
          </p:nvSpPr>
          <p:spPr>
            <a:xfrm>
              <a:off x="3572404" y="4966751"/>
              <a:ext cx="0" cy="93980"/>
            </a:xfrm>
            <a:custGeom>
              <a:avLst/>
              <a:gdLst/>
              <a:ahLst/>
              <a:cxnLst/>
              <a:rect l="l" t="t" r="r" b="b"/>
              <a:pathLst>
                <a:path h="93979">
                  <a:moveTo>
                    <a:pt x="0" y="0"/>
                  </a:moveTo>
                  <a:lnTo>
                    <a:pt x="0" y="93662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3" name="object 93"/>
            <p:cNvSpPr/>
            <p:nvPr/>
          </p:nvSpPr>
          <p:spPr>
            <a:xfrm>
              <a:off x="3739620" y="4966751"/>
              <a:ext cx="0" cy="93980"/>
            </a:xfrm>
            <a:custGeom>
              <a:avLst/>
              <a:gdLst/>
              <a:ahLst/>
              <a:cxnLst/>
              <a:rect l="l" t="t" r="r" b="b"/>
              <a:pathLst>
                <a:path h="93979">
                  <a:moveTo>
                    <a:pt x="0" y="0"/>
                  </a:moveTo>
                  <a:lnTo>
                    <a:pt x="0" y="93662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4" name="object 94"/>
            <p:cNvSpPr/>
            <p:nvPr/>
          </p:nvSpPr>
          <p:spPr>
            <a:xfrm>
              <a:off x="3846512" y="4955109"/>
              <a:ext cx="0" cy="93980"/>
            </a:xfrm>
            <a:custGeom>
              <a:avLst/>
              <a:gdLst/>
              <a:ahLst/>
              <a:cxnLst/>
              <a:rect l="l" t="t" r="r" b="b"/>
              <a:pathLst>
                <a:path h="93979">
                  <a:moveTo>
                    <a:pt x="0" y="0"/>
                  </a:moveTo>
                  <a:lnTo>
                    <a:pt x="0" y="93662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5" name="object 95"/>
            <p:cNvSpPr/>
            <p:nvPr/>
          </p:nvSpPr>
          <p:spPr>
            <a:xfrm>
              <a:off x="4093632" y="4961459"/>
              <a:ext cx="0" cy="93980"/>
            </a:xfrm>
            <a:custGeom>
              <a:avLst/>
              <a:gdLst/>
              <a:ahLst/>
              <a:cxnLst/>
              <a:rect l="l" t="t" r="r" b="b"/>
              <a:pathLst>
                <a:path h="93979">
                  <a:moveTo>
                    <a:pt x="0" y="0"/>
                  </a:moveTo>
                  <a:lnTo>
                    <a:pt x="0" y="93662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6" name="object 96"/>
            <p:cNvSpPr/>
            <p:nvPr/>
          </p:nvSpPr>
          <p:spPr>
            <a:xfrm>
              <a:off x="4171420" y="4964104"/>
              <a:ext cx="0" cy="93980"/>
            </a:xfrm>
            <a:custGeom>
              <a:avLst/>
              <a:gdLst/>
              <a:ahLst/>
              <a:cxnLst/>
              <a:rect l="l" t="t" r="r" b="b"/>
              <a:pathLst>
                <a:path h="93979">
                  <a:moveTo>
                    <a:pt x="0" y="0"/>
                  </a:moveTo>
                  <a:lnTo>
                    <a:pt x="0" y="93662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7" name="object 97"/>
            <p:cNvSpPr/>
            <p:nvPr/>
          </p:nvSpPr>
          <p:spPr>
            <a:xfrm>
              <a:off x="4409545" y="5061472"/>
              <a:ext cx="0" cy="93980"/>
            </a:xfrm>
            <a:custGeom>
              <a:avLst/>
              <a:gdLst/>
              <a:ahLst/>
              <a:cxnLst/>
              <a:rect l="l" t="t" r="r" b="b"/>
              <a:pathLst>
                <a:path h="93979">
                  <a:moveTo>
                    <a:pt x="0" y="0"/>
                  </a:moveTo>
                  <a:lnTo>
                    <a:pt x="0" y="93662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8" name="object 98"/>
            <p:cNvSpPr/>
            <p:nvPr/>
          </p:nvSpPr>
          <p:spPr>
            <a:xfrm>
              <a:off x="4483100" y="5061472"/>
              <a:ext cx="0" cy="93980"/>
            </a:xfrm>
            <a:custGeom>
              <a:avLst/>
              <a:gdLst/>
              <a:ahLst/>
              <a:cxnLst/>
              <a:rect l="l" t="t" r="r" b="b"/>
              <a:pathLst>
                <a:path h="93979">
                  <a:moveTo>
                    <a:pt x="0" y="0"/>
                  </a:moveTo>
                  <a:lnTo>
                    <a:pt x="0" y="93662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9" name="object 99"/>
            <p:cNvSpPr/>
            <p:nvPr/>
          </p:nvSpPr>
          <p:spPr>
            <a:xfrm>
              <a:off x="4574645" y="5064117"/>
              <a:ext cx="0" cy="93980"/>
            </a:xfrm>
            <a:custGeom>
              <a:avLst/>
              <a:gdLst/>
              <a:ahLst/>
              <a:cxnLst/>
              <a:rect l="l" t="t" r="r" b="b"/>
              <a:pathLst>
                <a:path h="93979">
                  <a:moveTo>
                    <a:pt x="0" y="0"/>
                  </a:moveTo>
                  <a:lnTo>
                    <a:pt x="0" y="93662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0" name="object 100"/>
            <p:cNvSpPr/>
            <p:nvPr/>
          </p:nvSpPr>
          <p:spPr>
            <a:xfrm>
              <a:off x="4870450" y="5311239"/>
              <a:ext cx="0" cy="93980"/>
            </a:xfrm>
            <a:custGeom>
              <a:avLst/>
              <a:gdLst/>
              <a:ahLst/>
              <a:cxnLst/>
              <a:rect l="l" t="t" r="r" b="b"/>
              <a:pathLst>
                <a:path h="93979">
                  <a:moveTo>
                    <a:pt x="0" y="0"/>
                  </a:moveTo>
                  <a:lnTo>
                    <a:pt x="0" y="93662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1" name="object 101"/>
            <p:cNvSpPr/>
            <p:nvPr/>
          </p:nvSpPr>
          <p:spPr>
            <a:xfrm>
              <a:off x="5217582" y="5441942"/>
              <a:ext cx="0" cy="93980"/>
            </a:xfrm>
            <a:custGeom>
              <a:avLst/>
              <a:gdLst/>
              <a:ahLst/>
              <a:cxnLst/>
              <a:rect l="l" t="t" r="r" b="b"/>
              <a:pathLst>
                <a:path h="93979">
                  <a:moveTo>
                    <a:pt x="0" y="0"/>
                  </a:moveTo>
                  <a:lnTo>
                    <a:pt x="0" y="93662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" name="object 102"/>
            <p:cNvSpPr/>
            <p:nvPr/>
          </p:nvSpPr>
          <p:spPr>
            <a:xfrm>
              <a:off x="5273145" y="5441942"/>
              <a:ext cx="0" cy="93980"/>
            </a:xfrm>
            <a:custGeom>
              <a:avLst/>
              <a:gdLst/>
              <a:ahLst/>
              <a:cxnLst/>
              <a:rect l="l" t="t" r="r" b="b"/>
              <a:pathLst>
                <a:path h="93979">
                  <a:moveTo>
                    <a:pt x="0" y="0"/>
                  </a:moveTo>
                  <a:lnTo>
                    <a:pt x="0" y="93662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" name="object 103"/>
            <p:cNvSpPr/>
            <p:nvPr/>
          </p:nvSpPr>
          <p:spPr>
            <a:xfrm>
              <a:off x="5329767" y="5441942"/>
              <a:ext cx="0" cy="93980"/>
            </a:xfrm>
            <a:custGeom>
              <a:avLst/>
              <a:gdLst/>
              <a:ahLst/>
              <a:cxnLst/>
              <a:rect l="l" t="t" r="r" b="b"/>
              <a:pathLst>
                <a:path h="93979">
                  <a:moveTo>
                    <a:pt x="0" y="0"/>
                  </a:moveTo>
                  <a:lnTo>
                    <a:pt x="0" y="93662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4" name="object 104"/>
            <p:cNvSpPr/>
            <p:nvPr/>
          </p:nvSpPr>
          <p:spPr>
            <a:xfrm>
              <a:off x="5419195" y="5441942"/>
              <a:ext cx="0" cy="93980"/>
            </a:xfrm>
            <a:custGeom>
              <a:avLst/>
              <a:gdLst/>
              <a:ahLst/>
              <a:cxnLst/>
              <a:rect l="l" t="t" r="r" b="b"/>
              <a:pathLst>
                <a:path h="93979">
                  <a:moveTo>
                    <a:pt x="0" y="0"/>
                  </a:moveTo>
                  <a:lnTo>
                    <a:pt x="0" y="93662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5" name="object 105"/>
            <p:cNvSpPr/>
            <p:nvPr/>
          </p:nvSpPr>
          <p:spPr>
            <a:xfrm>
              <a:off x="5662082" y="5441942"/>
              <a:ext cx="0" cy="93980"/>
            </a:xfrm>
            <a:custGeom>
              <a:avLst/>
              <a:gdLst/>
              <a:ahLst/>
              <a:cxnLst/>
              <a:rect l="l" t="t" r="r" b="b"/>
              <a:pathLst>
                <a:path h="93979">
                  <a:moveTo>
                    <a:pt x="0" y="0"/>
                  </a:moveTo>
                  <a:lnTo>
                    <a:pt x="0" y="93662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6" name="object 106"/>
            <p:cNvSpPr/>
            <p:nvPr/>
          </p:nvSpPr>
          <p:spPr>
            <a:xfrm>
              <a:off x="5957887" y="5449879"/>
              <a:ext cx="0" cy="93980"/>
            </a:xfrm>
            <a:custGeom>
              <a:avLst/>
              <a:gdLst/>
              <a:ahLst/>
              <a:cxnLst/>
              <a:rect l="l" t="t" r="r" b="b"/>
              <a:pathLst>
                <a:path h="93979">
                  <a:moveTo>
                    <a:pt x="0" y="0"/>
                  </a:moveTo>
                  <a:lnTo>
                    <a:pt x="0" y="93662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7" name="object 107"/>
            <p:cNvSpPr/>
            <p:nvPr/>
          </p:nvSpPr>
          <p:spPr>
            <a:xfrm>
              <a:off x="7635345" y="5448822"/>
              <a:ext cx="0" cy="93980"/>
            </a:xfrm>
            <a:custGeom>
              <a:avLst/>
              <a:gdLst/>
              <a:ahLst/>
              <a:cxnLst/>
              <a:rect l="l" t="t" r="r" b="b"/>
              <a:pathLst>
                <a:path h="93979">
                  <a:moveTo>
                    <a:pt x="0" y="0"/>
                  </a:moveTo>
                  <a:lnTo>
                    <a:pt x="0" y="93662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8" name="object 108"/>
            <p:cNvSpPr/>
            <p:nvPr/>
          </p:nvSpPr>
          <p:spPr>
            <a:xfrm>
              <a:off x="9139766" y="5443265"/>
              <a:ext cx="0" cy="93980"/>
            </a:xfrm>
            <a:custGeom>
              <a:avLst/>
              <a:gdLst/>
              <a:ahLst/>
              <a:cxnLst/>
              <a:rect l="l" t="t" r="r" b="b"/>
              <a:pathLst>
                <a:path h="93979">
                  <a:moveTo>
                    <a:pt x="0" y="0"/>
                  </a:moveTo>
                  <a:lnTo>
                    <a:pt x="0" y="93662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9" name="object 109"/>
            <p:cNvSpPr/>
            <p:nvPr/>
          </p:nvSpPr>
          <p:spPr>
            <a:xfrm>
              <a:off x="11702128" y="5491352"/>
              <a:ext cx="116838" cy="116838"/>
            </a:xfrm>
            <a:custGeom>
              <a:avLst/>
              <a:gdLst/>
              <a:ahLst/>
              <a:cxnLst/>
              <a:rect l="l" t="t" r="r" b="b"/>
              <a:pathLst>
                <a:path w="116840" h="116839">
                  <a:moveTo>
                    <a:pt x="116624" y="52070"/>
                  </a:moveTo>
                  <a:lnTo>
                    <a:pt x="65176" y="52070"/>
                  </a:lnTo>
                  <a:lnTo>
                    <a:pt x="65176" y="0"/>
                  </a:lnTo>
                  <a:lnTo>
                    <a:pt x="51460" y="0"/>
                  </a:lnTo>
                  <a:lnTo>
                    <a:pt x="51460" y="52070"/>
                  </a:lnTo>
                  <a:lnTo>
                    <a:pt x="0" y="52070"/>
                  </a:lnTo>
                  <a:lnTo>
                    <a:pt x="0" y="66040"/>
                  </a:lnTo>
                  <a:lnTo>
                    <a:pt x="51460" y="66040"/>
                  </a:lnTo>
                  <a:lnTo>
                    <a:pt x="51460" y="116840"/>
                  </a:lnTo>
                  <a:lnTo>
                    <a:pt x="65176" y="116840"/>
                  </a:lnTo>
                  <a:lnTo>
                    <a:pt x="65176" y="66040"/>
                  </a:lnTo>
                  <a:lnTo>
                    <a:pt x="116624" y="66040"/>
                  </a:lnTo>
                  <a:lnTo>
                    <a:pt x="116624" y="52070"/>
                  </a:lnTo>
                  <a:close/>
                </a:path>
              </a:pathLst>
            </a:custGeom>
            <a:solidFill>
              <a:srgbClr val="757171"/>
            </a:solidFill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0" name="object 110"/>
            <p:cNvSpPr/>
            <p:nvPr/>
          </p:nvSpPr>
          <p:spPr>
            <a:xfrm>
              <a:off x="7357532" y="4273365"/>
              <a:ext cx="0" cy="2419985"/>
            </a:xfrm>
            <a:custGeom>
              <a:avLst/>
              <a:gdLst/>
              <a:ahLst/>
              <a:cxnLst/>
              <a:rect l="l" t="t" r="r" b="b"/>
              <a:pathLst>
                <a:path h="2419984">
                  <a:moveTo>
                    <a:pt x="0" y="0"/>
                  </a:moveTo>
                  <a:lnTo>
                    <a:pt x="0" y="2419731"/>
                  </a:lnTo>
                </a:path>
              </a:pathLst>
            </a:custGeom>
            <a:ln w="25400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pPr defTabSz="642915"/>
              <a:endParaRPr sz="1266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11" name="object 111"/>
          <p:cNvSpPr/>
          <p:nvPr/>
        </p:nvSpPr>
        <p:spPr>
          <a:xfrm>
            <a:off x="9634388" y="3463289"/>
            <a:ext cx="231279" cy="0"/>
          </a:xfrm>
          <a:custGeom>
            <a:avLst/>
            <a:gdLst/>
            <a:ahLst/>
            <a:cxnLst/>
            <a:rect l="l" t="t" r="r" b="b"/>
            <a:pathLst>
              <a:path w="328929">
                <a:moveTo>
                  <a:pt x="0" y="0"/>
                </a:moveTo>
                <a:lnTo>
                  <a:pt x="328434" y="0"/>
                </a:lnTo>
              </a:path>
            </a:pathLst>
          </a:custGeom>
          <a:ln w="12700">
            <a:solidFill>
              <a:srgbClr val="F07E2D"/>
            </a:solidFill>
          </a:ln>
        </p:spPr>
        <p:txBody>
          <a:bodyPr wrap="square" lIns="0" tIns="0" rIns="0" bIns="0" rtlCol="0"/>
          <a:lstStyle/>
          <a:p>
            <a:pPr defTabSz="642915"/>
            <a:endParaRPr sz="1100">
              <a:solidFill>
                <a:prstClr val="black"/>
              </a:solidFill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3532801" y="5974613"/>
            <a:ext cx="5616773" cy="231646"/>
          </a:xfrm>
          <a:prstGeom prst="rect">
            <a:avLst/>
          </a:prstGeom>
        </p:spPr>
        <p:txBody>
          <a:bodyPr vert="horz" wrap="square" lIns="0" tIns="9823" rIns="0" bIns="0" rtlCol="0">
            <a:spAutoFit/>
          </a:bodyPr>
          <a:lstStyle/>
          <a:p>
            <a:pPr marL="8929" defTabSz="642915">
              <a:spcBef>
                <a:spcPts val="77"/>
              </a:spcBef>
            </a:pPr>
            <a:r>
              <a:rPr sz="1441" b="1" dirty="0">
                <a:solidFill>
                  <a:srgbClr val="5D0749"/>
                </a:solidFill>
                <a:latin typeface="AvenirNext LT Pro Bold"/>
                <a:cs typeface="AvenirNext LT Pro Bold"/>
              </a:rPr>
              <a:t>Pacienți</a:t>
            </a:r>
            <a:r>
              <a:rPr sz="1441" b="1" spc="4" dirty="0">
                <a:solidFill>
                  <a:srgbClr val="5D0749"/>
                </a:solidFill>
                <a:latin typeface="AvenirNext LT Pro Bold"/>
                <a:cs typeface="AvenirNext LT Pro Bold"/>
              </a:rPr>
              <a:t> </a:t>
            </a:r>
            <a:r>
              <a:rPr sz="1441" b="1" dirty="0">
                <a:solidFill>
                  <a:srgbClr val="5D0749"/>
                </a:solidFill>
                <a:latin typeface="AvenirNext LT Pro Bold"/>
                <a:cs typeface="AvenirNext LT Pro Bold"/>
              </a:rPr>
              <a:t>care</a:t>
            </a:r>
            <a:r>
              <a:rPr sz="1441" b="1" spc="7" dirty="0">
                <a:solidFill>
                  <a:srgbClr val="5D0749"/>
                </a:solidFill>
                <a:latin typeface="AvenirNext LT Pro Bold"/>
                <a:cs typeface="AvenirNext LT Pro Bold"/>
              </a:rPr>
              <a:t> </a:t>
            </a:r>
            <a:r>
              <a:rPr sz="1441" b="1" spc="4" dirty="0">
                <a:solidFill>
                  <a:srgbClr val="5D0749"/>
                </a:solidFill>
                <a:latin typeface="AvenirNext LT Pro Bold"/>
                <a:cs typeface="AvenirNext LT Pro Bold"/>
              </a:rPr>
              <a:t>au</a:t>
            </a:r>
            <a:r>
              <a:rPr sz="1441" b="1" spc="7" dirty="0">
                <a:solidFill>
                  <a:srgbClr val="5D0749"/>
                </a:solidFill>
                <a:latin typeface="AvenirNext LT Pro Bold"/>
                <a:cs typeface="AvenirNext LT Pro Bold"/>
              </a:rPr>
              <a:t> </a:t>
            </a:r>
            <a:r>
              <a:rPr sz="1441" b="1" spc="4" dirty="0">
                <a:solidFill>
                  <a:srgbClr val="5D0749"/>
                </a:solidFill>
                <a:latin typeface="AvenirNext LT Pro Bold"/>
                <a:cs typeface="AvenirNext LT Pro Bold"/>
              </a:rPr>
              <a:t>menținut</a:t>
            </a:r>
            <a:r>
              <a:rPr sz="1441" b="1" spc="7" dirty="0">
                <a:solidFill>
                  <a:srgbClr val="5D0749"/>
                </a:solidFill>
                <a:latin typeface="AvenirNext LT Pro Bold"/>
                <a:cs typeface="AvenirNext LT Pro Bold"/>
              </a:rPr>
              <a:t> </a:t>
            </a:r>
            <a:r>
              <a:rPr sz="1441" b="1" dirty="0">
                <a:solidFill>
                  <a:srgbClr val="5D0749"/>
                </a:solidFill>
                <a:latin typeface="AvenirNext LT Pro Bold"/>
                <a:cs typeface="AvenirNext LT Pro Bold"/>
              </a:rPr>
              <a:t>stabil</a:t>
            </a:r>
            <a:r>
              <a:rPr sz="1441" b="1" spc="7" dirty="0">
                <a:solidFill>
                  <a:srgbClr val="5D0749"/>
                </a:solidFill>
                <a:latin typeface="AvenirNext LT Pro Bold"/>
                <a:cs typeface="AvenirNext LT Pro Bold"/>
              </a:rPr>
              <a:t> </a:t>
            </a:r>
            <a:r>
              <a:rPr sz="1441" b="1" dirty="0">
                <a:solidFill>
                  <a:srgbClr val="5D0749"/>
                </a:solidFill>
                <a:latin typeface="AvenirNext LT Pro Bold"/>
                <a:cs typeface="AvenirNext LT Pro Bold"/>
              </a:rPr>
              <a:t>răspunsul</a:t>
            </a:r>
            <a:r>
              <a:rPr sz="1441" b="1" spc="4" dirty="0">
                <a:solidFill>
                  <a:srgbClr val="5D0749"/>
                </a:solidFill>
                <a:latin typeface="AvenirNext LT Pro Bold"/>
                <a:cs typeface="AvenirNext LT Pro Bold"/>
              </a:rPr>
              <a:t> </a:t>
            </a:r>
            <a:r>
              <a:rPr sz="1441" b="1" dirty="0">
                <a:solidFill>
                  <a:srgbClr val="5D0749"/>
                </a:solidFill>
                <a:latin typeface="AvenirNext LT Pro Bold"/>
                <a:cs typeface="AvenirNext LT Pro Bold"/>
              </a:rPr>
              <a:t>la</a:t>
            </a:r>
            <a:r>
              <a:rPr sz="1441" b="1" spc="7" dirty="0">
                <a:solidFill>
                  <a:srgbClr val="5D0749"/>
                </a:solidFill>
                <a:latin typeface="AvenirNext LT Pro Bold"/>
                <a:cs typeface="AvenirNext LT Pro Bold"/>
              </a:rPr>
              <a:t> </a:t>
            </a:r>
            <a:r>
              <a:rPr sz="1441" b="1" dirty="0">
                <a:solidFill>
                  <a:srgbClr val="5D0749"/>
                </a:solidFill>
                <a:latin typeface="AvenirNext LT Pro Bold"/>
                <a:cs typeface="AvenirNext LT Pro Bold"/>
              </a:rPr>
              <a:t>tratament</a:t>
            </a:r>
            <a:r>
              <a:rPr sz="1441" b="1" spc="7" dirty="0">
                <a:solidFill>
                  <a:srgbClr val="5D0749"/>
                </a:solidFill>
                <a:latin typeface="AvenirNext LT Pro Bold"/>
                <a:cs typeface="AvenirNext LT Pro Bold"/>
              </a:rPr>
              <a:t> </a:t>
            </a:r>
            <a:r>
              <a:rPr sz="1441" b="1" spc="4" dirty="0">
                <a:solidFill>
                  <a:srgbClr val="5D0749"/>
                </a:solidFill>
                <a:latin typeface="AvenirNext LT Pro Bold"/>
                <a:cs typeface="AvenirNext LT Pro Bold"/>
              </a:rPr>
              <a:t>(n=121)</a:t>
            </a:r>
            <a:endParaRPr sz="1441" dirty="0">
              <a:solidFill>
                <a:prstClr val="black"/>
              </a:solidFill>
              <a:latin typeface="AvenirNext LT Pro Bold"/>
              <a:cs typeface="AvenirNext LT Pro Bold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5719714" y="3517460"/>
            <a:ext cx="1393478" cy="203814"/>
          </a:xfrm>
          <a:prstGeom prst="rect">
            <a:avLst/>
          </a:prstGeom>
        </p:spPr>
        <p:txBody>
          <a:bodyPr vert="horz" wrap="square" lIns="0" tIns="8930" rIns="0" bIns="0" rtlCol="0">
            <a:spAutoFit/>
          </a:bodyPr>
          <a:lstStyle/>
          <a:p>
            <a:pPr marL="8929" defTabSz="642915">
              <a:spcBef>
                <a:spcPts val="70"/>
              </a:spcBef>
            </a:pPr>
            <a:r>
              <a:rPr sz="1266" b="1" dirty="0">
                <a:solidFill>
                  <a:srgbClr val="DA0040"/>
                </a:solidFill>
                <a:latin typeface="AvenirNext LT Pro Bold"/>
                <a:cs typeface="AvenirNext LT Pro Bold"/>
              </a:rPr>
              <a:t>AD</a:t>
            </a:r>
            <a:r>
              <a:rPr sz="1266" b="1" spc="-25" dirty="0">
                <a:solidFill>
                  <a:srgbClr val="DA0040"/>
                </a:solidFill>
                <a:latin typeface="AvenirNext LT Pro Bold"/>
                <a:cs typeface="AvenirNext LT Pro Bold"/>
              </a:rPr>
              <a:t> </a:t>
            </a:r>
            <a:r>
              <a:rPr sz="1266" b="1" dirty="0">
                <a:solidFill>
                  <a:srgbClr val="DA0040"/>
                </a:solidFill>
                <a:latin typeface="AvenirNext LT Pro Bold"/>
                <a:cs typeface="AvenirNext LT Pro Bold"/>
              </a:rPr>
              <a:t>+</a:t>
            </a:r>
            <a:r>
              <a:rPr sz="1266" b="1" spc="-21" dirty="0">
                <a:solidFill>
                  <a:srgbClr val="DA0040"/>
                </a:solidFill>
                <a:latin typeface="AvenirNext LT Pro Bold"/>
                <a:cs typeface="AvenirNext LT Pro Bold"/>
              </a:rPr>
              <a:t> </a:t>
            </a:r>
            <a:r>
              <a:rPr sz="1266" b="1" dirty="0">
                <a:solidFill>
                  <a:srgbClr val="DA0040"/>
                </a:solidFill>
                <a:latin typeface="AvenirNext LT Pro Bold"/>
                <a:cs typeface="AvenirNext LT Pro Bold"/>
              </a:rPr>
              <a:t>PBO:</a:t>
            </a:r>
            <a:r>
              <a:rPr sz="1266" b="1" spc="-21" dirty="0">
                <a:solidFill>
                  <a:srgbClr val="DA0040"/>
                </a:solidFill>
                <a:latin typeface="AvenirNext LT Pro Bold"/>
                <a:cs typeface="AvenirNext LT Pro Bold"/>
              </a:rPr>
              <a:t> </a:t>
            </a:r>
            <a:r>
              <a:rPr sz="1266" b="1" dirty="0">
                <a:solidFill>
                  <a:srgbClr val="DA0040"/>
                </a:solidFill>
                <a:latin typeface="AvenirNext LT Pro Bold"/>
                <a:cs typeface="AvenirNext LT Pro Bold"/>
              </a:rPr>
              <a:t>57,6%</a:t>
            </a:r>
            <a:endParaRPr sz="1266">
              <a:solidFill>
                <a:prstClr val="black"/>
              </a:solidFill>
              <a:latin typeface="AvenirNext LT Pro Bold"/>
              <a:cs typeface="AvenirNext LT Pro Bold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634434" y="4413464"/>
            <a:ext cx="5873502" cy="1123425"/>
          </a:xfrm>
          <a:prstGeom prst="rect">
            <a:avLst/>
          </a:prstGeom>
        </p:spPr>
        <p:txBody>
          <a:bodyPr vert="horz" wrap="square" lIns="0" tIns="8930" rIns="0" bIns="0" rtlCol="0">
            <a:spAutoFit/>
          </a:bodyPr>
          <a:lstStyle/>
          <a:p>
            <a:pPr marR="325922" algn="ctr" defTabSz="642915">
              <a:spcBef>
                <a:spcPts val="70"/>
              </a:spcBef>
            </a:pPr>
            <a:r>
              <a:rPr sz="1406" dirty="0">
                <a:solidFill>
                  <a:srgbClr val="231F20"/>
                </a:solidFill>
                <a:latin typeface="AvenirNext LT Pro Regular"/>
                <a:cs typeface="AvenirNext LT Pro Regular"/>
              </a:rPr>
              <a:t>1</a:t>
            </a:r>
            <a:r>
              <a:rPr sz="1406" spc="-14" dirty="0">
                <a:solidFill>
                  <a:srgbClr val="231F20"/>
                </a:solidFill>
                <a:latin typeface="AvenirNext LT Pro Regular"/>
                <a:cs typeface="AvenirNext LT Pro Regular"/>
              </a:rPr>
              <a:t> </a:t>
            </a:r>
            <a:r>
              <a:rPr sz="1406" dirty="0">
                <a:solidFill>
                  <a:srgbClr val="231F20"/>
                </a:solidFill>
                <a:latin typeface="AvenirNext LT Pro Regular"/>
                <a:cs typeface="AvenirNext LT Pro Regular"/>
              </a:rPr>
              <a:t>an</a:t>
            </a:r>
            <a:endParaRPr sz="1406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marL="8929" defTabSz="642915">
              <a:spcBef>
                <a:spcPts val="1181"/>
              </a:spcBef>
              <a:tabLst>
                <a:tab pos="264756" algn="l"/>
                <a:tab pos="546477" algn="l"/>
                <a:tab pos="828199" algn="l"/>
                <a:tab pos="1110367" algn="l"/>
                <a:tab pos="1392089" algn="l"/>
                <a:tab pos="1673810" algn="l"/>
                <a:tab pos="1955532" algn="l"/>
                <a:tab pos="2237254" algn="l"/>
                <a:tab pos="2519421" algn="l"/>
                <a:tab pos="2801143" algn="l"/>
                <a:tab pos="3082865" algn="l"/>
                <a:tab pos="3365033" algn="l"/>
                <a:tab pos="3646755" algn="l"/>
                <a:tab pos="3928476" algn="l"/>
                <a:tab pos="4210198" algn="l"/>
                <a:tab pos="4491920" algn="l"/>
                <a:tab pos="4774088" algn="l"/>
                <a:tab pos="5055809" algn="l"/>
                <a:tab pos="5337531" algn="l"/>
                <a:tab pos="5619252" algn="l"/>
              </a:tabLst>
            </a:pPr>
            <a:r>
              <a:rPr sz="703" dirty="0">
                <a:solidFill>
                  <a:srgbClr val="726E6E"/>
                </a:solidFill>
                <a:latin typeface="AvenirNext LT Pro Regular"/>
                <a:cs typeface="AvenirNext LT Pro Regular"/>
              </a:rPr>
              <a:t>9	13	17	21	25	29	33	37	41	45	49	53	57	61	65	69	73	77	81	85	89</a:t>
            </a:r>
            <a:endParaRPr sz="703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marL="123672" defTabSz="642915">
              <a:spcBef>
                <a:spcPts val="302"/>
              </a:spcBef>
              <a:tabLst>
                <a:tab pos="405393" algn="l"/>
                <a:tab pos="687561" algn="l"/>
                <a:tab pos="969283" algn="l"/>
                <a:tab pos="1251005" algn="l"/>
                <a:tab pos="1532726" algn="l"/>
                <a:tab pos="1814448" algn="l"/>
                <a:tab pos="2096616" algn="l"/>
                <a:tab pos="2378338" algn="l"/>
                <a:tab pos="2660059" algn="l"/>
                <a:tab pos="2941781" algn="l"/>
                <a:tab pos="3223949" algn="l"/>
                <a:tab pos="3505671" algn="l"/>
                <a:tab pos="3787392" algn="l"/>
                <a:tab pos="4069114" algn="l"/>
                <a:tab pos="4351282" algn="l"/>
                <a:tab pos="4633004" algn="l"/>
                <a:tab pos="4914725" algn="l"/>
                <a:tab pos="5196447" algn="l"/>
                <a:tab pos="5478614" algn="l"/>
                <a:tab pos="5760337" algn="l"/>
              </a:tabLst>
            </a:pPr>
            <a:r>
              <a:rPr sz="703" dirty="0">
                <a:solidFill>
                  <a:srgbClr val="726E6E"/>
                </a:solidFill>
                <a:latin typeface="AvenirNext LT Pro Regular"/>
                <a:cs typeface="AvenirNext LT Pro Regular"/>
              </a:rPr>
              <a:t>11	15	19	23	27	31	35	39	43	47	51	55	59	63	67	71	75	79	83	87	91</a:t>
            </a:r>
            <a:endParaRPr sz="703">
              <a:solidFill>
                <a:prstClr val="black"/>
              </a:solidFill>
              <a:latin typeface="AvenirNext LT Pro Regular"/>
              <a:cs typeface="AvenirNext LT Pro Regular"/>
            </a:endParaRPr>
          </a:p>
          <a:p>
            <a:pPr marR="606751" algn="ctr" defTabSz="642915">
              <a:spcBef>
                <a:spcPts val="738"/>
              </a:spcBef>
            </a:pPr>
            <a:r>
              <a:rPr sz="914" b="1" spc="123" dirty="0">
                <a:solidFill>
                  <a:srgbClr val="726E6E"/>
                </a:solidFill>
                <a:latin typeface="AvenirNext LT Pro Cn"/>
                <a:cs typeface="AvenirNext LT Pro Cn"/>
              </a:rPr>
              <a:t>Timp</a:t>
            </a:r>
            <a:r>
              <a:rPr sz="914" b="1" spc="46" dirty="0">
                <a:solidFill>
                  <a:srgbClr val="726E6E"/>
                </a:solidFill>
                <a:latin typeface="AvenirNext LT Pro Cn"/>
                <a:cs typeface="AvenirNext LT Pro Cn"/>
              </a:rPr>
              <a:t> </a:t>
            </a:r>
            <a:r>
              <a:rPr sz="914" b="1" spc="91" dirty="0">
                <a:solidFill>
                  <a:srgbClr val="726E6E"/>
                </a:solidFill>
                <a:latin typeface="AvenirNext LT Pro Cn"/>
                <a:cs typeface="AvenirNext LT Pro Cn"/>
              </a:rPr>
              <a:t>(săptămâni)</a:t>
            </a:r>
            <a:endParaRPr sz="914">
              <a:solidFill>
                <a:prstClr val="black"/>
              </a:solidFill>
              <a:latin typeface="AvenirNext LT Pro Cn"/>
              <a:cs typeface="AvenirNext LT Pro Cn"/>
            </a:endParaRPr>
          </a:p>
          <a:p>
            <a:pPr marR="606751" algn="ctr" defTabSz="642915">
              <a:spcBef>
                <a:spcPts val="510"/>
              </a:spcBef>
            </a:pPr>
            <a:r>
              <a:rPr sz="1266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(HR</a:t>
            </a:r>
            <a:r>
              <a:rPr sz="1266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266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0.30,</a:t>
            </a:r>
            <a:r>
              <a:rPr sz="1266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266" spc="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95%</a:t>
            </a:r>
            <a:r>
              <a:rPr sz="1266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266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IC</a:t>
            </a:r>
            <a:r>
              <a:rPr sz="1266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266" spc="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0.16-0.55)</a:t>
            </a:r>
            <a:endParaRPr sz="1266">
              <a:solidFill>
                <a:prstClr val="black"/>
              </a:solidFill>
              <a:latin typeface="AvenirNext LT Pro Regular"/>
              <a:cs typeface="AvenirNext LT Pro Regular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8286342" y="5724213"/>
            <a:ext cx="1323379" cy="123025"/>
          </a:xfrm>
          <a:prstGeom prst="rect">
            <a:avLst/>
          </a:prstGeom>
        </p:spPr>
        <p:txBody>
          <a:bodyPr vert="horz" wrap="square" lIns="0" tIns="9376" rIns="0" bIns="0" rtlCol="0">
            <a:spAutoFit/>
          </a:bodyPr>
          <a:lstStyle/>
          <a:p>
            <a:pPr marL="8929" defTabSz="642915">
              <a:spcBef>
                <a:spcPts val="74"/>
              </a:spcBef>
            </a:pPr>
            <a:r>
              <a:rPr sz="738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Adaptat</a:t>
            </a:r>
            <a:r>
              <a:rPr sz="738" spc="-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738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după</a:t>
            </a:r>
            <a:r>
              <a:rPr sz="738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738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Daly</a:t>
            </a:r>
            <a:r>
              <a:rPr sz="738" spc="-7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738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et</a:t>
            </a:r>
            <a:r>
              <a:rPr sz="738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738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al.</a:t>
            </a:r>
            <a:r>
              <a:rPr sz="738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738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2019.</a:t>
            </a:r>
            <a:endParaRPr sz="738">
              <a:solidFill>
                <a:prstClr val="black"/>
              </a:solidFill>
              <a:latin typeface="AvenirNext LT Pro Regular"/>
              <a:cs typeface="AvenirNext LT Pro Regular"/>
            </a:endParaRPr>
          </a:p>
        </p:txBody>
      </p:sp>
      <p:sp>
        <p:nvSpPr>
          <p:cNvPr id="117" name="Title 116">
            <a:extLst>
              <a:ext uri="{FF2B5EF4-FFF2-40B4-BE49-F238E27FC236}">
                <a16:creationId xmlns:a16="http://schemas.microsoft.com/office/drawing/2014/main" id="{479055DE-464A-4CAE-A640-002E741BB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518" y="198333"/>
            <a:ext cx="11160000" cy="91967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/>
              <a:t>Esketamină</a:t>
            </a:r>
            <a:r>
              <a:rPr lang="en-US" b="1" dirty="0"/>
              <a:t> </a:t>
            </a:r>
            <a:r>
              <a:rPr lang="en-US" b="1" dirty="0" err="1"/>
              <a:t>amână</a:t>
            </a:r>
            <a:r>
              <a:rPr lang="en-US" b="1" dirty="0"/>
              <a:t> </a:t>
            </a:r>
            <a:r>
              <a:rPr lang="en-US" b="1" dirty="0" err="1"/>
              <a:t>timpul</a:t>
            </a:r>
            <a:r>
              <a:rPr lang="en-US" b="1" dirty="0"/>
              <a:t> </a:t>
            </a:r>
            <a:r>
              <a:rPr lang="en-US" b="1" dirty="0" err="1"/>
              <a:t>până</a:t>
            </a:r>
            <a:r>
              <a:rPr lang="en-US" b="1" dirty="0"/>
              <a:t> la </a:t>
            </a:r>
            <a:r>
              <a:rPr lang="en-US" b="1" dirty="0" err="1"/>
              <a:t>recădere</a:t>
            </a:r>
            <a:r>
              <a:rPr lang="en-US" b="1" dirty="0"/>
              <a:t> </a:t>
            </a:r>
            <a:r>
              <a:rPr lang="en-US" b="1" dirty="0" err="1"/>
              <a:t>și</a:t>
            </a:r>
            <a:br>
              <a:rPr lang="en-US" b="1" dirty="0"/>
            </a:br>
            <a:r>
              <a:rPr lang="en-US" b="1" dirty="0"/>
              <a:t>reduce </a:t>
            </a:r>
            <a:r>
              <a:rPr lang="en-US" b="1" dirty="0" err="1"/>
              <a:t>riscul</a:t>
            </a:r>
            <a:r>
              <a:rPr lang="en-US" b="1" dirty="0"/>
              <a:t> </a:t>
            </a:r>
            <a:r>
              <a:rPr lang="en-US" b="1" dirty="0" err="1"/>
              <a:t>acesteia</a:t>
            </a:r>
            <a:endParaRPr lang="en-US" b="1" dirty="0"/>
          </a:p>
        </p:txBody>
      </p:sp>
      <p:sp>
        <p:nvSpPr>
          <p:cNvPr id="118" name="Text Placeholder 117">
            <a:extLst>
              <a:ext uri="{FF2B5EF4-FFF2-40B4-BE49-F238E27FC236}">
                <a16:creationId xmlns:a16="http://schemas.microsoft.com/office/drawing/2014/main" id="{5872861F-607D-4BCC-91A5-A3728F4F15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74363" y="6236457"/>
            <a:ext cx="11160000" cy="708484"/>
          </a:xfrm>
        </p:spPr>
        <p:txBody>
          <a:bodyPr/>
          <a:lstStyle/>
          <a:p>
            <a:pPr marL="8929" defTabSz="642915">
              <a:spcBef>
                <a:spcPts val="70"/>
              </a:spcBef>
            </a:pPr>
            <a:r>
              <a:rPr lang="en-US" sz="800" dirty="0">
                <a:solidFill>
                  <a:schemeClr val="tx1"/>
                </a:solidFill>
                <a:latin typeface="AvenirNext LT Pro Regular"/>
                <a:cs typeface="AvenirNext LT Pro Regular"/>
              </a:rPr>
              <a:t>AD,</a:t>
            </a:r>
            <a:r>
              <a:rPr lang="en-US" sz="800" spc="-4" dirty="0">
                <a:solidFill>
                  <a:schemeClr val="tx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800" dirty="0" err="1">
                <a:solidFill>
                  <a:schemeClr val="tx1"/>
                </a:solidFill>
                <a:latin typeface="AvenirNext LT Pro Regular"/>
                <a:cs typeface="AvenirNext LT Pro Regular"/>
              </a:rPr>
              <a:t>antidepresiv</a:t>
            </a:r>
            <a:r>
              <a:rPr lang="en-US" sz="800" dirty="0">
                <a:solidFill>
                  <a:schemeClr val="tx1"/>
                </a:solidFill>
                <a:latin typeface="AvenirNext LT Pro Regular"/>
                <a:cs typeface="AvenirNext LT Pro Regular"/>
              </a:rPr>
              <a:t>.</a:t>
            </a:r>
            <a:r>
              <a:rPr lang="en-US" sz="800" spc="-4" dirty="0">
                <a:solidFill>
                  <a:schemeClr val="tx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AvenirNext LT Pro Regular"/>
                <a:cs typeface="AvenirNext LT Pro Regular"/>
              </a:rPr>
              <a:t>PBO, placebo.</a:t>
            </a:r>
            <a:r>
              <a:rPr lang="en-US" sz="800" spc="-4" dirty="0">
                <a:solidFill>
                  <a:schemeClr val="tx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AvenirNext LT Pro Regular"/>
                <a:cs typeface="AvenirNext LT Pro Regular"/>
              </a:rPr>
              <a:t>HR,</a:t>
            </a:r>
            <a:r>
              <a:rPr lang="en-US" sz="800" spc="-4" dirty="0">
                <a:solidFill>
                  <a:schemeClr val="tx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AvenirNext LT Pro Regular"/>
                <a:cs typeface="AvenirNext LT Pro Regular"/>
              </a:rPr>
              <a:t>rata de</a:t>
            </a:r>
            <a:r>
              <a:rPr lang="en-US" sz="800" spc="-4" dirty="0">
                <a:solidFill>
                  <a:schemeClr val="tx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AvenirNext LT Pro Regular"/>
                <a:cs typeface="AvenirNext LT Pro Regular"/>
              </a:rPr>
              <a:t>hazard. CI,</a:t>
            </a:r>
            <a:r>
              <a:rPr lang="en-US" sz="800" spc="-4" dirty="0">
                <a:solidFill>
                  <a:schemeClr val="tx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AvenirNext LT Pro Regular"/>
                <a:cs typeface="AvenirNext LT Pro Regular"/>
              </a:rPr>
              <a:t>interval</a:t>
            </a:r>
            <a:r>
              <a:rPr lang="en-US" sz="800" spc="-4" dirty="0">
                <a:solidFill>
                  <a:schemeClr val="tx1"/>
                </a:solidFill>
                <a:latin typeface="AvenirNext LT Pro Regular"/>
                <a:cs typeface="AvenirNext LT Pro Regular"/>
              </a:rPr>
              <a:t> </a:t>
            </a:r>
            <a:r>
              <a:rPr lang="en-US" sz="800" dirty="0">
                <a:solidFill>
                  <a:schemeClr val="tx1"/>
                </a:solidFill>
                <a:latin typeface="AvenirNext LT Pro Regular"/>
                <a:cs typeface="AvenirNext LT Pro Regular"/>
              </a:rPr>
              <a:t>de </a:t>
            </a:r>
            <a:r>
              <a:rPr lang="en-US" sz="800" spc="-4" dirty="0" err="1">
                <a:solidFill>
                  <a:schemeClr val="tx1"/>
                </a:solidFill>
                <a:latin typeface="AvenirNext LT Pro Regular"/>
                <a:cs typeface="AvenirNext LT Pro Regular"/>
              </a:rPr>
              <a:t>confidență</a:t>
            </a:r>
            <a:r>
              <a:rPr lang="en-US" sz="800" spc="-4" dirty="0">
                <a:solidFill>
                  <a:schemeClr val="tx1"/>
                </a:solidFill>
                <a:latin typeface="AvenirNext LT Pro Regular"/>
                <a:cs typeface="AvenirNext LT Pro Regular"/>
              </a:rPr>
              <a:t>.</a:t>
            </a:r>
            <a:endParaRPr lang="en-US" sz="800" dirty="0">
              <a:solidFill>
                <a:schemeClr val="tx1"/>
              </a:solidFill>
              <a:latin typeface="AvenirNext LT Pro Regular"/>
              <a:cs typeface="AvenirNext LT Pro Regular"/>
            </a:endParaRPr>
          </a:p>
          <a:p>
            <a:pPr marL="8929" defTabSz="642915">
              <a:spcBef>
                <a:spcPts val="70"/>
              </a:spcBef>
            </a:pPr>
            <a:r>
              <a:rPr lang="da-DK" dirty="0">
                <a:solidFill>
                  <a:schemeClr val="tx1"/>
                </a:solidFill>
              </a:rPr>
              <a:t>Referințe:</a:t>
            </a:r>
          </a:p>
          <a:p>
            <a:pPr marL="8929" defTabSz="642915">
              <a:spcBef>
                <a:spcPts val="675"/>
              </a:spcBef>
            </a:pPr>
            <a:r>
              <a:rPr lang="da-DK" dirty="0">
                <a:solidFill>
                  <a:schemeClr val="tx1"/>
                </a:solidFill>
              </a:rPr>
              <a:t>Daly et al. 2019.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C553CEF-1880-4EED-8645-608102116F70}"/>
              </a:ext>
            </a:extLst>
          </p:cNvPr>
          <p:cNvSpPr txBox="1"/>
          <p:nvPr/>
        </p:nvSpPr>
        <p:spPr>
          <a:xfrm>
            <a:off x="9894888" y="3321285"/>
            <a:ext cx="214375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2501" defTabSz="642915"/>
            <a:r>
              <a:rPr lang="en-US" sz="1100" b="1" dirty="0" err="1">
                <a:solidFill>
                  <a:srgbClr val="F07E2D"/>
                </a:solidFill>
                <a:cs typeface="AvenirNext LT Pro Cn"/>
              </a:rPr>
              <a:t>Esketamină</a:t>
            </a:r>
            <a:r>
              <a:rPr lang="en-US" sz="1100" b="1" dirty="0">
                <a:solidFill>
                  <a:srgbClr val="F07E2D"/>
                </a:solidFill>
                <a:cs typeface="AvenirNext LT Pro Cn"/>
              </a:rPr>
              <a:t> + AD (n = 62)</a:t>
            </a:r>
            <a:endParaRPr lang="en-US" sz="1100" dirty="0">
              <a:solidFill>
                <a:prstClr val="black"/>
              </a:solidFill>
              <a:cs typeface="AvenirNext LT Pro Cn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EDD5F7C-0C87-58FE-3023-76DF81CFAF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48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 txBox="1"/>
          <p:nvPr/>
        </p:nvSpPr>
        <p:spPr>
          <a:xfrm>
            <a:off x="9427761" y="5710084"/>
            <a:ext cx="1788140" cy="163356"/>
          </a:xfrm>
          <a:prstGeom prst="rect">
            <a:avLst/>
          </a:prstGeom>
        </p:spPr>
        <p:txBody>
          <a:bodyPr vert="horz" wrap="square" lIns="0" tIns="9376" rIns="0" bIns="0" rtlCol="0">
            <a:spAutoFit/>
          </a:bodyPr>
          <a:lstStyle/>
          <a:p>
            <a:pPr marL="8929" defTabSz="642915">
              <a:spcBef>
                <a:spcPts val="74"/>
              </a:spcBef>
            </a:pPr>
            <a:r>
              <a:rPr sz="10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Adaptat</a:t>
            </a:r>
            <a:r>
              <a:rPr sz="10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0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după</a:t>
            </a:r>
            <a:r>
              <a:rPr sz="10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0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Starr</a:t>
            </a:r>
            <a:r>
              <a:rPr sz="10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0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HL</a:t>
            </a:r>
            <a:r>
              <a:rPr sz="10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0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et</a:t>
            </a:r>
            <a:r>
              <a:rPr sz="10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0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al.</a:t>
            </a:r>
            <a:r>
              <a:rPr sz="1000" spc="-4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 </a:t>
            </a:r>
            <a:r>
              <a:rPr sz="1000" dirty="0">
                <a:solidFill>
                  <a:srgbClr val="757171"/>
                </a:solidFill>
                <a:latin typeface="AvenirNext LT Pro Regular"/>
                <a:cs typeface="AvenirNext LT Pro Regular"/>
              </a:rPr>
              <a:t>2020.</a:t>
            </a:r>
            <a:endParaRPr sz="1000" dirty="0">
              <a:solidFill>
                <a:prstClr val="black"/>
              </a:solidFill>
              <a:latin typeface="AvenirNext LT Pro Regular"/>
              <a:cs typeface="AvenirNext LT Pro Regular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75889" y="85282"/>
            <a:ext cx="9065283" cy="1086235"/>
          </a:xfrm>
          <a:prstGeom prst="rect">
            <a:avLst/>
          </a:prstGeom>
        </p:spPr>
        <p:txBody>
          <a:bodyPr vert="horz" wrap="square" lIns="0" tIns="8930" rIns="0" bIns="0" rtlCol="0">
            <a:spAutoFit/>
          </a:bodyPr>
          <a:lstStyle/>
          <a:p>
            <a:pPr marL="8929" algn="ctr" defTabSz="642915">
              <a:spcBef>
                <a:spcPts val="70"/>
              </a:spcBef>
            </a:pPr>
            <a:r>
              <a:rPr sz="3500" b="1" dirty="0">
                <a:solidFill>
                  <a:schemeClr val="tx2"/>
                </a:solidFill>
                <a:latin typeface="+mj-lt"/>
                <a:cs typeface="AvenirNext LT Pro Bold"/>
              </a:rPr>
              <a:t>Rezultatele</a:t>
            </a:r>
            <a:r>
              <a:rPr sz="3500" b="1" spc="-14" dirty="0">
                <a:solidFill>
                  <a:schemeClr val="tx2"/>
                </a:solidFill>
                <a:latin typeface="+mj-lt"/>
                <a:cs typeface="AvenirNext LT Pro Bold"/>
              </a:rPr>
              <a:t> </a:t>
            </a:r>
            <a:r>
              <a:rPr sz="3500" b="1" dirty="0">
                <a:solidFill>
                  <a:schemeClr val="tx2"/>
                </a:solidFill>
                <a:latin typeface="+mj-lt"/>
                <a:cs typeface="AvenirNext LT Pro Bold"/>
              </a:rPr>
              <a:t>raportate</a:t>
            </a:r>
            <a:r>
              <a:rPr sz="3500" b="1" spc="-11" dirty="0">
                <a:solidFill>
                  <a:schemeClr val="tx2"/>
                </a:solidFill>
                <a:latin typeface="+mj-lt"/>
                <a:cs typeface="AvenirNext LT Pro Bold"/>
              </a:rPr>
              <a:t> </a:t>
            </a:r>
            <a:r>
              <a:rPr sz="3500" b="1" dirty="0">
                <a:solidFill>
                  <a:schemeClr val="tx2"/>
                </a:solidFill>
                <a:latin typeface="+mj-lt"/>
                <a:cs typeface="AvenirNext LT Pro Bold"/>
              </a:rPr>
              <a:t>de</a:t>
            </a:r>
            <a:r>
              <a:rPr sz="3500" b="1" spc="-11" dirty="0">
                <a:solidFill>
                  <a:schemeClr val="tx2"/>
                </a:solidFill>
                <a:latin typeface="+mj-lt"/>
                <a:cs typeface="AvenirNext LT Pro Bold"/>
              </a:rPr>
              <a:t> </a:t>
            </a:r>
            <a:r>
              <a:rPr sz="3500" b="1" dirty="0">
                <a:solidFill>
                  <a:schemeClr val="tx2"/>
                </a:solidFill>
                <a:latin typeface="+mj-lt"/>
                <a:cs typeface="AvenirNext LT Pro Bold"/>
              </a:rPr>
              <a:t>către</a:t>
            </a:r>
            <a:r>
              <a:rPr sz="3500" b="1" spc="-11" dirty="0">
                <a:solidFill>
                  <a:schemeClr val="tx2"/>
                </a:solidFill>
                <a:latin typeface="+mj-lt"/>
                <a:cs typeface="AvenirNext LT Pro Bold"/>
              </a:rPr>
              <a:t> </a:t>
            </a:r>
            <a:r>
              <a:rPr sz="3500" b="1" dirty="0">
                <a:solidFill>
                  <a:schemeClr val="tx2"/>
                </a:solidFill>
                <a:latin typeface="+mj-lt"/>
                <a:cs typeface="AvenirNext LT Pro Bold"/>
              </a:rPr>
              <a:t>pacienți</a:t>
            </a:r>
            <a:r>
              <a:rPr sz="3500" b="1" spc="-14" dirty="0">
                <a:solidFill>
                  <a:schemeClr val="tx2"/>
                </a:solidFill>
                <a:latin typeface="+mj-lt"/>
                <a:cs typeface="AvenirNext LT Pro Bold"/>
              </a:rPr>
              <a:t> </a:t>
            </a:r>
            <a:r>
              <a:rPr sz="3500" b="1" dirty="0">
                <a:solidFill>
                  <a:schemeClr val="tx2"/>
                </a:solidFill>
                <a:latin typeface="+mj-lt"/>
                <a:cs typeface="AvenirNext LT Pro Bold"/>
              </a:rPr>
              <a:t>la</a:t>
            </a:r>
            <a:r>
              <a:rPr sz="3500" b="1" spc="-11" dirty="0">
                <a:solidFill>
                  <a:schemeClr val="tx2"/>
                </a:solidFill>
                <a:latin typeface="+mj-lt"/>
                <a:cs typeface="AvenirNext LT Pro Bold"/>
              </a:rPr>
              <a:t> </a:t>
            </a:r>
            <a:r>
              <a:rPr sz="3500" b="1" dirty="0" err="1">
                <a:solidFill>
                  <a:schemeClr val="tx2"/>
                </a:solidFill>
                <a:latin typeface="+mj-lt"/>
                <a:cs typeface="AvenirNext LT Pro Bold"/>
              </a:rPr>
              <a:t>tratamentul</a:t>
            </a:r>
            <a:r>
              <a:rPr lang="en-US" sz="3500" b="1" dirty="0">
                <a:solidFill>
                  <a:schemeClr val="tx2"/>
                </a:solidFill>
                <a:latin typeface="+mj-lt"/>
                <a:cs typeface="AvenirNext LT Pro Bold"/>
              </a:rPr>
              <a:t> </a:t>
            </a:r>
            <a:r>
              <a:rPr sz="3500" b="1" dirty="0">
                <a:solidFill>
                  <a:schemeClr val="tx2"/>
                </a:solidFill>
                <a:latin typeface="+mj-lt"/>
                <a:cs typeface="AvenirNext LT Pro Bold"/>
              </a:rPr>
              <a:t>cu</a:t>
            </a:r>
            <a:r>
              <a:rPr sz="3500" b="1" spc="-14" dirty="0">
                <a:solidFill>
                  <a:schemeClr val="tx2"/>
                </a:solidFill>
                <a:latin typeface="+mj-lt"/>
                <a:cs typeface="AvenirNext LT Pro Bold"/>
              </a:rPr>
              <a:t> </a:t>
            </a:r>
            <a:r>
              <a:rPr lang="en-US" sz="3500" b="1" dirty="0" err="1">
                <a:solidFill>
                  <a:schemeClr val="tx2"/>
                </a:solidFill>
                <a:latin typeface="+mj-lt"/>
                <a:cs typeface="AvenirNext LT Pro Bold"/>
              </a:rPr>
              <a:t>Esketamină</a:t>
            </a:r>
            <a:endParaRPr sz="3500" dirty="0">
              <a:solidFill>
                <a:schemeClr val="tx2"/>
              </a:solidFill>
              <a:latin typeface="+mj-lt"/>
              <a:cs typeface="AvenirNext LT Pro Bold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5054" y="1250221"/>
            <a:ext cx="4672319" cy="5374340"/>
          </a:xfrm>
          <a:prstGeom prst="rect">
            <a:avLst/>
          </a:prstGeom>
        </p:spPr>
        <p:txBody>
          <a:bodyPr vert="horz" wrap="square" lIns="0" tIns="39291" rIns="0" bIns="0" rtlCol="0">
            <a:spAutoFit/>
          </a:bodyPr>
          <a:lstStyle/>
          <a:p>
            <a:pPr marL="45093" defTabSz="642915">
              <a:spcBef>
                <a:spcPts val="309"/>
              </a:spcBef>
            </a:pPr>
            <a:r>
              <a:rPr b="1" dirty="0">
                <a:solidFill>
                  <a:srgbClr val="DA0040"/>
                </a:solidFill>
                <a:cs typeface="AvenirNext LT Pro Bold"/>
              </a:rPr>
              <a:t>Rezultate raportate de către pacienți</a:t>
            </a:r>
            <a:endParaRPr dirty="0">
              <a:solidFill>
                <a:prstClr val="black"/>
              </a:solidFill>
              <a:cs typeface="AvenirNext LT Pro Bold"/>
            </a:endParaRPr>
          </a:p>
          <a:p>
            <a:pPr marL="212965" marR="86614" indent="-186624" defTabSz="642915">
              <a:spcBef>
                <a:spcPts val="373"/>
              </a:spcBef>
              <a:buClr>
                <a:srgbClr val="DA0040"/>
              </a:buClr>
              <a:buSzPct val="111111"/>
              <a:buFontTx/>
              <a:buChar char="•"/>
              <a:tabLst>
                <a:tab pos="212965" algn="l"/>
                <a:tab pos="213412" algn="l"/>
              </a:tabLst>
            </a:pPr>
            <a:r>
              <a:rPr sz="1600" dirty="0">
                <a:solidFill>
                  <a:srgbClr val="757171"/>
                </a:solidFill>
                <a:cs typeface="AvenirNext LT Pro Regular"/>
              </a:rPr>
              <a:t>Datele obtinute din interviurile cu </a:t>
            </a:r>
            <a:r>
              <a:rPr sz="1600" dirty="0" err="1">
                <a:solidFill>
                  <a:srgbClr val="757171"/>
                </a:solidFill>
                <a:cs typeface="AvenirNext LT Pro Regular"/>
              </a:rPr>
              <a:t>pacien</a:t>
            </a:r>
            <a:r>
              <a:rPr lang="ro-RO" sz="1600" dirty="0">
                <a:solidFill>
                  <a:srgbClr val="757171"/>
                </a:solidFill>
                <a:cs typeface="AvenirNext LT Pro Regular"/>
              </a:rPr>
              <a:t>ț</a:t>
            </a:r>
            <a:r>
              <a:rPr sz="1600" dirty="0">
                <a:solidFill>
                  <a:srgbClr val="757171"/>
                </a:solidFill>
                <a:cs typeface="AvenirNext LT Pro Regular"/>
              </a:rPr>
              <a:t>i  permit </a:t>
            </a:r>
            <a:r>
              <a:rPr sz="1600" dirty="0" err="1">
                <a:solidFill>
                  <a:srgbClr val="757171"/>
                </a:solidFill>
                <a:cs typeface="AvenirNext LT Pro Regular"/>
              </a:rPr>
              <a:t>evaluarea</a:t>
            </a:r>
            <a:r>
              <a:rPr sz="1600" dirty="0">
                <a:solidFill>
                  <a:srgbClr val="757171"/>
                </a:solidFill>
                <a:cs typeface="AvenirNext LT Pro Regular"/>
              </a:rPr>
              <a:t> </a:t>
            </a:r>
            <a:r>
              <a:rPr sz="1600" dirty="0" err="1">
                <a:solidFill>
                  <a:srgbClr val="757171"/>
                </a:solidFill>
                <a:cs typeface="AvenirNext LT Pro Regular"/>
              </a:rPr>
              <a:t>calită</a:t>
            </a:r>
            <a:r>
              <a:rPr lang="ro-RO" sz="1600" dirty="0">
                <a:solidFill>
                  <a:srgbClr val="757171"/>
                </a:solidFill>
                <a:cs typeface="AvenirNext LT Pro Regular"/>
              </a:rPr>
              <a:t>ț</a:t>
            </a:r>
            <a:r>
              <a:rPr sz="1600" dirty="0">
                <a:solidFill>
                  <a:srgbClr val="757171"/>
                </a:solidFill>
                <a:cs typeface="AvenirNext LT Pro Regular"/>
              </a:rPr>
              <a:t>ii vie</a:t>
            </a:r>
            <a:r>
              <a:rPr lang="ro-RO" sz="1600" dirty="0">
                <a:solidFill>
                  <a:srgbClr val="757171"/>
                </a:solidFill>
                <a:cs typeface="AvenirNext LT Pro Regular"/>
              </a:rPr>
              <a:t>ț</a:t>
            </a:r>
            <a:r>
              <a:rPr sz="1600" dirty="0">
                <a:solidFill>
                  <a:srgbClr val="757171"/>
                </a:solidFill>
                <a:cs typeface="AvenirNext LT Pro Regular"/>
              </a:rPr>
              <a:t>ii legată de starea  de sănătate.</a:t>
            </a:r>
            <a:r>
              <a:rPr sz="1400" baseline="31746" dirty="0">
                <a:solidFill>
                  <a:srgbClr val="757171"/>
                </a:solidFill>
                <a:cs typeface="AvenirNext LT Pro Regular"/>
              </a:rPr>
              <a:t>1</a:t>
            </a:r>
            <a:endParaRPr sz="1400" baseline="31746" dirty="0">
              <a:solidFill>
                <a:prstClr val="black"/>
              </a:solidFill>
              <a:cs typeface="AvenirNext LT Pro Regular"/>
            </a:endParaRPr>
          </a:p>
          <a:p>
            <a:pPr marL="212965" marR="27681" indent="-186624" defTabSz="642915">
              <a:spcBef>
                <a:spcPts val="352"/>
              </a:spcBef>
              <a:buClr>
                <a:srgbClr val="DA0040"/>
              </a:buClr>
              <a:buSzPct val="111111"/>
              <a:buFontTx/>
              <a:buChar char="•"/>
              <a:tabLst>
                <a:tab pos="212965" algn="l"/>
                <a:tab pos="213412" algn="l"/>
              </a:tabLst>
            </a:pPr>
            <a:r>
              <a:rPr sz="1600" dirty="0" err="1">
                <a:solidFill>
                  <a:srgbClr val="757171"/>
                </a:solidFill>
                <a:cs typeface="AvenirNext LT Pro Regular"/>
              </a:rPr>
              <a:t>Pacien</a:t>
            </a:r>
            <a:r>
              <a:rPr lang="ro-RO" sz="1600" dirty="0">
                <a:solidFill>
                  <a:srgbClr val="757171"/>
                </a:solidFill>
                <a:cs typeface="AvenirNext LT Pro Regular"/>
              </a:rPr>
              <a:t>ț</a:t>
            </a:r>
            <a:r>
              <a:rPr sz="1600" dirty="0">
                <a:solidFill>
                  <a:srgbClr val="757171"/>
                </a:solidFill>
                <a:cs typeface="AvenirNext LT Pro Regular"/>
              </a:rPr>
              <a:t>ii din studiul STRIVE au raportat  </a:t>
            </a:r>
            <a:r>
              <a:rPr sz="1600" b="1" dirty="0">
                <a:solidFill>
                  <a:srgbClr val="757171"/>
                </a:solidFill>
                <a:cs typeface="AvenirNext LT Pro Cn"/>
              </a:rPr>
              <a:t>îmbunătățiri ale dispoziției, integrării sociale și  ale nivelului de energie </a:t>
            </a:r>
            <a:r>
              <a:rPr sz="1600" dirty="0">
                <a:solidFill>
                  <a:srgbClr val="757171"/>
                </a:solidFill>
                <a:cs typeface="AvenirNext LT Pro Regular"/>
              </a:rPr>
              <a:t>pe parcursul  tratamentului cu </a:t>
            </a:r>
            <a:r>
              <a:rPr lang="en-US" sz="1600" dirty="0" err="1">
                <a:solidFill>
                  <a:srgbClr val="757171"/>
                </a:solidFill>
                <a:cs typeface="AvenirNext LT Pro Regular"/>
              </a:rPr>
              <a:t>Esketamină</a:t>
            </a:r>
            <a:r>
              <a:rPr sz="1600" dirty="0">
                <a:solidFill>
                  <a:srgbClr val="757171"/>
                </a:solidFill>
                <a:cs typeface="AvenirNext LT Pro Regular"/>
              </a:rPr>
              <a:t> + oral AD  comparative cu </a:t>
            </a:r>
            <a:r>
              <a:rPr sz="1600" b="1" dirty="0">
                <a:solidFill>
                  <a:srgbClr val="757171"/>
                </a:solidFill>
                <a:cs typeface="AvenirNext LT Pro Cn"/>
              </a:rPr>
              <a:t>tratamentele anterioare  utilizate pentru depresie.</a:t>
            </a:r>
            <a:r>
              <a:rPr sz="1400" b="1" baseline="31746" dirty="0">
                <a:solidFill>
                  <a:srgbClr val="757171"/>
                </a:solidFill>
                <a:cs typeface="AvenirNext LT Pro Cn"/>
              </a:rPr>
              <a:t>*,1</a:t>
            </a:r>
            <a:endParaRPr sz="1400" baseline="31746" dirty="0">
              <a:solidFill>
                <a:prstClr val="black"/>
              </a:solidFill>
              <a:cs typeface="AvenirNext LT Pro Cn"/>
            </a:endParaRPr>
          </a:p>
          <a:p>
            <a:pPr marL="212965" marR="21430" indent="-186624" defTabSz="642915">
              <a:spcBef>
                <a:spcPts val="390"/>
              </a:spcBef>
              <a:buClr>
                <a:srgbClr val="DA0040"/>
              </a:buClr>
              <a:buSzPct val="111111"/>
              <a:buFontTx/>
              <a:buChar char="•"/>
              <a:tabLst>
                <a:tab pos="212965" algn="l"/>
                <a:tab pos="213412" algn="l"/>
              </a:tabLst>
            </a:pPr>
            <a:r>
              <a:rPr sz="2400" baseline="1543" dirty="0">
                <a:solidFill>
                  <a:srgbClr val="757171"/>
                </a:solidFill>
                <a:cs typeface="AvenirNext LT Pro Regular"/>
              </a:rPr>
              <a:t>Un studiu anonimizat legat de alegerea  </a:t>
            </a:r>
            <a:r>
              <a:rPr sz="1600" dirty="0">
                <a:solidFill>
                  <a:srgbClr val="757171"/>
                </a:solidFill>
                <a:cs typeface="AvenirNext LT Pro Regular"/>
              </a:rPr>
              <a:t>tratamentului care a fost condus la </a:t>
            </a:r>
            <a:r>
              <a:rPr sz="1600" dirty="0" err="1">
                <a:solidFill>
                  <a:srgbClr val="757171"/>
                </a:solidFill>
                <a:cs typeface="AvenirNext LT Pro Regular"/>
              </a:rPr>
              <a:t>pacien</a:t>
            </a:r>
            <a:r>
              <a:rPr lang="ro-RO" sz="1600" dirty="0">
                <a:solidFill>
                  <a:srgbClr val="757171"/>
                </a:solidFill>
                <a:cs typeface="AvenirNext LT Pro Regular"/>
              </a:rPr>
              <a:t>ț</a:t>
            </a:r>
            <a:r>
              <a:rPr sz="1600" dirty="0">
                <a:solidFill>
                  <a:srgbClr val="757171"/>
                </a:solidFill>
                <a:cs typeface="AvenirNext LT Pro Regular"/>
              </a:rPr>
              <a:t>ii din  studiile </a:t>
            </a:r>
            <a:r>
              <a:rPr sz="1600" b="1" dirty="0">
                <a:solidFill>
                  <a:srgbClr val="757171"/>
                </a:solidFill>
                <a:cs typeface="AvenirNext LT Pro Cn"/>
              </a:rPr>
              <a:t>SUSTAIN 2 și 3 și în rândul altor  participanți recrutați on-line </a:t>
            </a:r>
            <a:r>
              <a:rPr sz="1600" dirty="0">
                <a:solidFill>
                  <a:srgbClr val="757171"/>
                </a:solidFill>
                <a:cs typeface="AvenirNext LT Pro Regular"/>
              </a:rPr>
              <a:t>a indicat </a:t>
            </a:r>
            <a:r>
              <a:rPr sz="1600" dirty="0" err="1">
                <a:solidFill>
                  <a:srgbClr val="757171"/>
                </a:solidFill>
                <a:cs typeface="AvenirNext LT Pro Regular"/>
              </a:rPr>
              <a:t>că</a:t>
            </a:r>
            <a:r>
              <a:rPr sz="1600" dirty="0">
                <a:solidFill>
                  <a:srgbClr val="757171"/>
                </a:solidFill>
                <a:cs typeface="AvenirNext LT Pro Regular"/>
              </a:rPr>
              <a:t>  </a:t>
            </a:r>
            <a:r>
              <a:rPr sz="1600" dirty="0" err="1">
                <a:solidFill>
                  <a:srgbClr val="757171"/>
                </a:solidFill>
                <a:cs typeface="AvenirNext LT Pro Regular"/>
              </a:rPr>
              <a:t>pacien</a:t>
            </a:r>
            <a:r>
              <a:rPr lang="ro-RO" sz="1600" dirty="0">
                <a:solidFill>
                  <a:srgbClr val="757171"/>
                </a:solidFill>
                <a:cs typeface="AvenirNext LT Pro Regular"/>
              </a:rPr>
              <a:t>ț</a:t>
            </a:r>
            <a:r>
              <a:rPr sz="1600" dirty="0">
                <a:solidFill>
                  <a:srgbClr val="757171"/>
                </a:solidFill>
                <a:cs typeface="AvenirNext LT Pro Regular"/>
              </a:rPr>
              <a:t>ii </a:t>
            </a:r>
            <a:r>
              <a:rPr sz="1600" b="1" dirty="0">
                <a:solidFill>
                  <a:srgbClr val="757171"/>
                </a:solidFill>
                <a:cs typeface="AvenirNext LT Pro Cn"/>
              </a:rPr>
              <a:t>au apreciat ca ﬁind foarte valoaroasă  </a:t>
            </a:r>
            <a:r>
              <a:rPr sz="1600" b="1" dirty="0" err="1">
                <a:solidFill>
                  <a:srgbClr val="757171"/>
                </a:solidFill>
                <a:cs typeface="AvenirNext LT Pro Cn"/>
              </a:rPr>
              <a:t>îmbunătățirea</a:t>
            </a:r>
            <a:r>
              <a:rPr sz="1600" b="1" dirty="0">
                <a:solidFill>
                  <a:srgbClr val="757171"/>
                </a:solidFill>
                <a:cs typeface="AvenirNext LT Pro Cn"/>
              </a:rPr>
              <a:t> </a:t>
            </a:r>
            <a:r>
              <a:rPr sz="1600" b="1" dirty="0" err="1">
                <a:solidFill>
                  <a:srgbClr val="757171"/>
                </a:solidFill>
                <a:cs typeface="AvenirNext LT Pro Cn"/>
              </a:rPr>
              <a:t>dispoziț</a:t>
            </a:r>
            <a:r>
              <a:rPr lang="ro-RO" sz="1600" b="1" dirty="0">
                <a:solidFill>
                  <a:srgbClr val="757171"/>
                </a:solidFill>
                <a:cs typeface="AvenirNext LT Pro Cn"/>
              </a:rPr>
              <a:t>i</a:t>
            </a:r>
            <a:r>
              <a:rPr sz="1600" b="1" dirty="0" err="1">
                <a:solidFill>
                  <a:srgbClr val="757171"/>
                </a:solidFill>
                <a:cs typeface="AvenirNext LT Pro Cn"/>
              </a:rPr>
              <a:t>ei</a:t>
            </a:r>
            <a:r>
              <a:rPr sz="1600" b="1" dirty="0">
                <a:solidFill>
                  <a:srgbClr val="757171"/>
                </a:solidFill>
                <a:cs typeface="AvenirNext LT Pro Cn"/>
              </a:rPr>
              <a:t> obținută cu ajutorul  </a:t>
            </a:r>
            <a:r>
              <a:rPr sz="1600" b="1" dirty="0" err="1">
                <a:solidFill>
                  <a:srgbClr val="757171"/>
                </a:solidFill>
                <a:cs typeface="AvenirNext LT Pro Cn"/>
              </a:rPr>
              <a:t>tratamentului</a:t>
            </a:r>
            <a:r>
              <a:rPr sz="1600" b="1" dirty="0">
                <a:solidFill>
                  <a:srgbClr val="757171"/>
                </a:solidFill>
                <a:cs typeface="AvenirNext LT Pro Cn"/>
              </a:rPr>
              <a:t>.</a:t>
            </a:r>
            <a:r>
              <a:rPr lang="en-US" sz="1000" b="1" spc="25" dirty="0">
                <a:solidFill>
                  <a:srgbClr val="757171"/>
                </a:solidFill>
                <a:latin typeface="AvenirNext LT Pro Cn"/>
                <a:cs typeface="AvenirNext LT Pro Cn"/>
              </a:rPr>
              <a:t> **,2</a:t>
            </a:r>
          </a:p>
          <a:p>
            <a:pPr marL="212965" marR="21430" indent="-186624" defTabSz="642915">
              <a:spcBef>
                <a:spcPts val="390"/>
              </a:spcBef>
              <a:buClr>
                <a:srgbClr val="DA0040"/>
              </a:buClr>
              <a:buSzPct val="111111"/>
              <a:buFontTx/>
              <a:buChar char="•"/>
              <a:tabLst>
                <a:tab pos="212965" algn="l"/>
                <a:tab pos="213412" algn="l"/>
              </a:tabLst>
            </a:pPr>
            <a:r>
              <a:rPr lang="pt-BR" sz="1600" dirty="0">
                <a:solidFill>
                  <a:srgbClr val="757171"/>
                </a:solidFill>
              </a:rPr>
              <a:t>Acești pacienți nu au fost descurajați de  evenimentele adverse trecătoare de tipul  sindromului disociativ și a amețelii asociate  administrării tratamentului.</a:t>
            </a:r>
            <a:r>
              <a:rPr lang="pt-BR" sz="1000" b="1" spc="131" baseline="31746" dirty="0">
                <a:solidFill>
                  <a:srgbClr val="757171"/>
                </a:solidFill>
                <a:latin typeface="AvenirNext LT Pro Cn"/>
                <a:cs typeface="AvenirNext LT Pro Cn"/>
              </a:rPr>
              <a:t>2</a:t>
            </a:r>
            <a:endParaRPr lang="pt-BR" sz="1000" baseline="31746" dirty="0">
              <a:solidFill>
                <a:prstClr val="black"/>
              </a:solidFill>
              <a:latin typeface="AvenirNext LT Pro Cn"/>
              <a:cs typeface="AvenirNext LT Pro Cn"/>
            </a:endParaRPr>
          </a:p>
          <a:p>
            <a:pPr marL="212965" marR="21430" indent="-186624" defTabSz="642915">
              <a:spcBef>
                <a:spcPts val="390"/>
              </a:spcBef>
              <a:buClr>
                <a:srgbClr val="DA0040"/>
              </a:buClr>
              <a:buSzPct val="111111"/>
              <a:buFontTx/>
              <a:buChar char="•"/>
              <a:tabLst>
                <a:tab pos="212965" algn="l"/>
                <a:tab pos="213412" algn="l"/>
              </a:tabLst>
            </a:pPr>
            <a:endParaRPr lang="en-US" sz="800" dirty="0">
              <a:solidFill>
                <a:prstClr val="black"/>
              </a:solidFill>
              <a:latin typeface="AvenirNext LT Pro Cn"/>
              <a:cs typeface="AvenirNext LT Pro Cn"/>
            </a:endParaRPr>
          </a:p>
          <a:p>
            <a:pPr marL="26341" marR="21430" defTabSz="642915">
              <a:spcBef>
                <a:spcPts val="390"/>
              </a:spcBef>
              <a:buClr>
                <a:srgbClr val="DA0040"/>
              </a:buClr>
              <a:buSzPct val="111111"/>
              <a:tabLst>
                <a:tab pos="212965" algn="l"/>
                <a:tab pos="213412" algn="l"/>
              </a:tabLst>
            </a:pPr>
            <a:endParaRPr sz="1266" dirty="0">
              <a:solidFill>
                <a:prstClr val="black"/>
              </a:solidFill>
              <a:cs typeface="AvenirNext LT Pro C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637598" y="1266045"/>
            <a:ext cx="3603575" cy="452472"/>
          </a:xfrm>
          <a:prstGeom prst="rect">
            <a:avLst/>
          </a:prstGeom>
        </p:spPr>
        <p:txBody>
          <a:bodyPr vert="horz" wrap="square" lIns="0" tIns="8930" rIns="0" bIns="0" rtlCol="0">
            <a:spAutoFit/>
          </a:bodyPr>
          <a:lstStyle/>
          <a:p>
            <a:pPr marL="539334" marR="21430" indent="-512992" defTabSz="642915">
              <a:lnSpc>
                <a:spcPct val="100400"/>
              </a:lnSpc>
              <a:spcBef>
                <a:spcPts val="70"/>
              </a:spcBef>
            </a:pPr>
            <a:r>
              <a:rPr sz="1441" b="1" spc="4" dirty="0">
                <a:solidFill>
                  <a:srgbClr val="5D0749"/>
                </a:solidFill>
                <a:latin typeface="AvenirNext LT Pro Bold"/>
                <a:cs typeface="AvenirNext LT Pro Bold"/>
              </a:rPr>
              <a:t>Modiﬁcări </a:t>
            </a:r>
            <a:r>
              <a:rPr sz="1441" b="1" dirty="0">
                <a:solidFill>
                  <a:srgbClr val="5D0749"/>
                </a:solidFill>
                <a:latin typeface="AvenirNext LT Pro Bold"/>
                <a:cs typeface="AvenirNext LT Pro Bold"/>
              </a:rPr>
              <a:t>timpurii ale stării </a:t>
            </a:r>
            <a:r>
              <a:rPr sz="1441" b="1" spc="4" dirty="0">
                <a:solidFill>
                  <a:srgbClr val="5D0749"/>
                </a:solidFill>
                <a:latin typeface="AvenirNext LT Pro Bold"/>
                <a:cs typeface="AvenirNext LT Pro Bold"/>
              </a:rPr>
              <a:t>de </a:t>
            </a:r>
            <a:r>
              <a:rPr sz="1441" b="1" dirty="0">
                <a:solidFill>
                  <a:srgbClr val="5D0749"/>
                </a:solidFill>
                <a:latin typeface="AvenirNext LT Pro Bold"/>
                <a:cs typeface="AvenirNext LT Pro Bold"/>
              </a:rPr>
              <a:t>sănătate </a:t>
            </a:r>
            <a:r>
              <a:rPr sz="1441" b="1" spc="-352" dirty="0">
                <a:solidFill>
                  <a:srgbClr val="5D0749"/>
                </a:solidFill>
                <a:latin typeface="AvenirNext LT Pro Bold"/>
                <a:cs typeface="AvenirNext LT Pro Bold"/>
              </a:rPr>
              <a:t> </a:t>
            </a:r>
            <a:r>
              <a:rPr sz="1441" b="1" dirty="0">
                <a:solidFill>
                  <a:srgbClr val="5D0749"/>
                </a:solidFill>
                <a:latin typeface="AvenirNext LT Pro Bold"/>
                <a:cs typeface="AvenirNext LT Pro Bold"/>
              </a:rPr>
              <a:t>raportate</a:t>
            </a:r>
            <a:r>
              <a:rPr sz="1441" b="1" spc="-4" dirty="0">
                <a:solidFill>
                  <a:srgbClr val="5D0749"/>
                </a:solidFill>
                <a:latin typeface="AvenirNext LT Pro Bold"/>
                <a:cs typeface="AvenirNext LT Pro Bold"/>
              </a:rPr>
              <a:t> </a:t>
            </a:r>
            <a:r>
              <a:rPr sz="1441" b="1" spc="4" dirty="0">
                <a:solidFill>
                  <a:srgbClr val="5D0749"/>
                </a:solidFill>
                <a:latin typeface="AvenirNext LT Pro Bold"/>
                <a:cs typeface="AvenirNext LT Pro Bold"/>
              </a:rPr>
              <a:t>de</a:t>
            </a:r>
            <a:r>
              <a:rPr sz="1441" b="1" dirty="0">
                <a:solidFill>
                  <a:srgbClr val="5D0749"/>
                </a:solidFill>
                <a:latin typeface="AvenirNext LT Pro Bold"/>
                <a:cs typeface="AvenirNext LT Pro Bold"/>
              </a:rPr>
              <a:t> către pacienți</a:t>
            </a:r>
            <a:r>
              <a:rPr sz="1266" b="1" baseline="32407" dirty="0">
                <a:solidFill>
                  <a:srgbClr val="5D0749"/>
                </a:solidFill>
                <a:latin typeface="AvenirNext LT Pro Bold"/>
                <a:cs typeface="AvenirNext LT Pro Bold"/>
              </a:rPr>
              <a:t>*,1</a:t>
            </a:r>
            <a:endParaRPr sz="1266" baseline="32407" dirty="0">
              <a:solidFill>
                <a:prstClr val="black"/>
              </a:solidFill>
              <a:latin typeface="AvenirNext LT Pro Bold"/>
              <a:cs typeface="AvenirNext LT Pro Bold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955365" y="1764534"/>
            <a:ext cx="2514475" cy="1273936"/>
          </a:xfrm>
          <a:prstGeom prst="rect">
            <a:avLst/>
          </a:prstGeom>
          <a:ln w="25400">
            <a:solidFill>
              <a:srgbClr val="757171"/>
            </a:solidFill>
          </a:ln>
        </p:spPr>
        <p:txBody>
          <a:bodyPr vert="horz" wrap="square" lIns="0" tIns="42416" rIns="0" bIns="0" rtlCol="0">
            <a:spAutoFit/>
          </a:bodyPr>
          <a:lstStyle/>
          <a:p>
            <a:pPr marL="43754" defTabSz="642915">
              <a:spcBef>
                <a:spcPts val="334"/>
              </a:spcBef>
            </a:pPr>
            <a:r>
              <a:rPr sz="1400" b="1" dirty="0">
                <a:solidFill>
                  <a:prstClr val="black"/>
                </a:solidFill>
                <a:cs typeface="AvenirNext LT Pro Cn"/>
              </a:rPr>
              <a:t>Integrarea socială (36%, n=21)</a:t>
            </a:r>
            <a:endParaRPr sz="1400" dirty="0">
              <a:solidFill>
                <a:prstClr val="black"/>
              </a:solidFill>
              <a:cs typeface="AvenirNext LT Pro Cn"/>
            </a:endParaRPr>
          </a:p>
          <a:p>
            <a:pPr marL="204483" indent="-161175" defTabSz="642915">
              <a:spcBef>
                <a:spcPts val="352"/>
              </a:spcBef>
              <a:buFontTx/>
              <a:buChar char="•"/>
              <a:tabLst>
                <a:tab pos="204483" algn="l"/>
                <a:tab pos="204929" algn="l"/>
              </a:tabLst>
            </a:pPr>
            <a:r>
              <a:rPr sz="1400" dirty="0">
                <a:solidFill>
                  <a:prstClr val="black"/>
                </a:solidFill>
                <a:cs typeface="AvenirNext LT Pro Regular"/>
              </a:rPr>
              <a:t>Să fii în compania altora</a:t>
            </a:r>
          </a:p>
          <a:p>
            <a:pPr marL="204483" marR="309849" indent="-160729" defTabSz="642915">
              <a:spcBef>
                <a:spcPts val="352"/>
              </a:spcBef>
              <a:buFontTx/>
              <a:buChar char="•"/>
              <a:tabLst>
                <a:tab pos="204483" algn="l"/>
                <a:tab pos="204929" algn="l"/>
              </a:tabLst>
            </a:pPr>
            <a:r>
              <a:rPr sz="1400" dirty="0">
                <a:solidFill>
                  <a:prstClr val="black"/>
                </a:solidFill>
                <a:cs typeface="AvenirNext LT Pro Regular"/>
              </a:rPr>
              <a:t>Activităti cu prietenii și  rudele</a:t>
            </a:r>
          </a:p>
          <a:p>
            <a:pPr marL="204483" indent="-161175" defTabSz="642915">
              <a:spcBef>
                <a:spcPts val="352"/>
              </a:spcBef>
              <a:buFontTx/>
              <a:buChar char="•"/>
              <a:tabLst>
                <a:tab pos="204483" algn="l"/>
                <a:tab pos="204929" algn="l"/>
              </a:tabLst>
            </a:pPr>
            <a:r>
              <a:rPr sz="1400" dirty="0" err="1">
                <a:solidFill>
                  <a:prstClr val="black"/>
                </a:solidFill>
                <a:cs typeface="AvenirNext LT Pro Regular"/>
              </a:rPr>
              <a:t>Rela</a:t>
            </a:r>
            <a:r>
              <a:rPr lang="ro-RO" sz="1400" dirty="0">
                <a:solidFill>
                  <a:prstClr val="black"/>
                </a:solidFill>
                <a:cs typeface="AvenirNext LT Pro Regular"/>
              </a:rPr>
              <a:t>ț</a:t>
            </a:r>
            <a:r>
              <a:rPr sz="1400" dirty="0" err="1">
                <a:solidFill>
                  <a:prstClr val="black"/>
                </a:solidFill>
                <a:cs typeface="AvenirNext LT Pro Regular"/>
              </a:rPr>
              <a:t>ia</a:t>
            </a:r>
            <a:r>
              <a:rPr sz="1400" dirty="0">
                <a:solidFill>
                  <a:prstClr val="black"/>
                </a:solidFill>
                <a:cs typeface="AvenirNext LT Pro Regular"/>
              </a:rPr>
              <a:t> cu </a:t>
            </a:r>
            <a:r>
              <a:rPr sz="1400" dirty="0" err="1">
                <a:solidFill>
                  <a:prstClr val="black"/>
                </a:solidFill>
                <a:cs typeface="AvenirNext LT Pro Regular"/>
              </a:rPr>
              <a:t>familia</a:t>
            </a:r>
            <a:endParaRPr sz="1400" dirty="0">
              <a:solidFill>
                <a:prstClr val="black"/>
              </a:solidFill>
              <a:cs typeface="AvenirNext LT Pro Regular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064594" y="2072563"/>
            <a:ext cx="2514474" cy="1489380"/>
          </a:xfrm>
          <a:prstGeom prst="rect">
            <a:avLst/>
          </a:prstGeom>
          <a:ln w="25400">
            <a:solidFill>
              <a:srgbClr val="5D0749"/>
            </a:solidFill>
          </a:ln>
        </p:spPr>
        <p:txBody>
          <a:bodyPr vert="horz" wrap="square" lIns="0" tIns="42416" rIns="0" bIns="0" rtlCol="0">
            <a:spAutoFit/>
          </a:bodyPr>
          <a:lstStyle/>
          <a:p>
            <a:pPr marL="43754" defTabSz="642915">
              <a:spcBef>
                <a:spcPts val="334"/>
              </a:spcBef>
            </a:pPr>
            <a:r>
              <a:rPr sz="1400" b="1" dirty="0">
                <a:solidFill>
                  <a:prstClr val="black"/>
                </a:solidFill>
                <a:cs typeface="AvenirNext LT Pro Cn"/>
              </a:rPr>
              <a:t>Altele (10%, n=6)</a:t>
            </a:r>
            <a:endParaRPr sz="1400" dirty="0">
              <a:solidFill>
                <a:prstClr val="black"/>
              </a:solidFill>
              <a:cs typeface="AvenirNext LT Pro Cn"/>
            </a:endParaRPr>
          </a:p>
          <a:p>
            <a:pPr marL="204483" marR="147781" indent="-160729" defTabSz="642915">
              <a:spcBef>
                <a:spcPts val="352"/>
              </a:spcBef>
              <a:buFontTx/>
              <a:buChar char="•"/>
              <a:tabLst>
                <a:tab pos="204483" algn="l"/>
                <a:tab pos="204929" algn="l"/>
              </a:tabLst>
            </a:pPr>
            <a:r>
              <a:rPr sz="1400" dirty="0" err="1">
                <a:solidFill>
                  <a:prstClr val="black"/>
                </a:solidFill>
                <a:cs typeface="AvenirNext LT Pro Regular"/>
              </a:rPr>
              <a:t>Îmbunătă</a:t>
            </a:r>
            <a:r>
              <a:rPr lang="ro-RO" sz="1400" dirty="0">
                <a:solidFill>
                  <a:prstClr val="black"/>
                </a:solidFill>
                <a:cs typeface="AvenirNext LT Pro Regular"/>
              </a:rPr>
              <a:t>ț</a:t>
            </a:r>
            <a:r>
              <a:rPr sz="1400" dirty="0" err="1">
                <a:solidFill>
                  <a:prstClr val="black"/>
                </a:solidFill>
                <a:cs typeface="AvenirNext LT Pro Regular"/>
              </a:rPr>
              <a:t>irea</a:t>
            </a:r>
            <a:r>
              <a:rPr sz="1400" dirty="0">
                <a:solidFill>
                  <a:prstClr val="black"/>
                </a:solidFill>
                <a:cs typeface="AvenirNext LT Pro Regular"/>
              </a:rPr>
              <a:t> </a:t>
            </a:r>
            <a:r>
              <a:rPr sz="1400" dirty="0" err="1">
                <a:solidFill>
                  <a:prstClr val="black"/>
                </a:solidFill>
                <a:cs typeface="AvenirNext LT Pro Regular"/>
              </a:rPr>
              <a:t>calită</a:t>
            </a:r>
            <a:r>
              <a:rPr lang="ro-RO" sz="1400" dirty="0">
                <a:solidFill>
                  <a:prstClr val="black"/>
                </a:solidFill>
                <a:cs typeface="AvenirNext LT Pro Regular"/>
              </a:rPr>
              <a:t>ț</a:t>
            </a:r>
            <a:r>
              <a:rPr sz="1400" dirty="0">
                <a:solidFill>
                  <a:prstClr val="black"/>
                </a:solidFill>
                <a:cs typeface="AvenirNext LT Pro Regular"/>
              </a:rPr>
              <a:t>ii </a:t>
            </a:r>
            <a:r>
              <a:rPr sz="1400" dirty="0" err="1">
                <a:solidFill>
                  <a:prstClr val="black"/>
                </a:solidFill>
                <a:cs typeface="AvenirNext LT Pro Regular"/>
              </a:rPr>
              <a:t>somnului</a:t>
            </a:r>
            <a:endParaRPr sz="1400" dirty="0">
              <a:solidFill>
                <a:prstClr val="black"/>
              </a:solidFill>
              <a:cs typeface="AvenirNext LT Pro Regular"/>
            </a:endParaRPr>
          </a:p>
          <a:p>
            <a:pPr marL="204483" marR="96437" indent="-160729" defTabSz="642915">
              <a:spcBef>
                <a:spcPts val="352"/>
              </a:spcBef>
              <a:buFontTx/>
              <a:buChar char="•"/>
              <a:tabLst>
                <a:tab pos="204483" algn="l"/>
                <a:tab pos="204929" algn="l"/>
              </a:tabLst>
            </a:pPr>
            <a:r>
              <a:rPr sz="1400" dirty="0">
                <a:solidFill>
                  <a:prstClr val="black"/>
                </a:solidFill>
                <a:cs typeface="AvenirNext LT Pro Regular"/>
              </a:rPr>
              <a:t>Abilitatea de a  implementa tehnici de  psihoterapie</a:t>
            </a:r>
          </a:p>
          <a:p>
            <a:pPr marL="204483" marR="115635" indent="-160729" defTabSz="642915">
              <a:spcBef>
                <a:spcPts val="352"/>
              </a:spcBef>
              <a:buFontTx/>
              <a:buChar char="•"/>
              <a:tabLst>
                <a:tab pos="204483" algn="l"/>
                <a:tab pos="204929" algn="l"/>
              </a:tabLst>
            </a:pPr>
            <a:r>
              <a:rPr sz="1400" dirty="0">
                <a:solidFill>
                  <a:prstClr val="black"/>
                </a:solidFill>
                <a:cs typeface="AvenirNext LT Pro Regular"/>
              </a:rPr>
              <a:t>Diverse </a:t>
            </a:r>
            <a:r>
              <a:rPr sz="1400" dirty="0" err="1">
                <a:solidFill>
                  <a:prstClr val="black"/>
                </a:solidFill>
                <a:cs typeface="AvenirNext LT Pro Regular"/>
              </a:rPr>
              <a:t>experien</a:t>
            </a:r>
            <a:r>
              <a:rPr lang="ro-RO" sz="1400" dirty="0">
                <a:solidFill>
                  <a:prstClr val="black"/>
                </a:solidFill>
                <a:cs typeface="AvenirNext LT Pro Regular"/>
              </a:rPr>
              <a:t>ț</a:t>
            </a:r>
            <a:r>
              <a:rPr sz="1400" dirty="0">
                <a:solidFill>
                  <a:prstClr val="black"/>
                </a:solidFill>
                <a:cs typeface="AvenirNext LT Pro Regular"/>
              </a:rPr>
              <a:t>e de  </a:t>
            </a:r>
            <a:r>
              <a:rPr sz="1400" dirty="0" err="1">
                <a:solidFill>
                  <a:prstClr val="black"/>
                </a:solidFill>
                <a:cs typeface="AvenirNext LT Pro Regular"/>
              </a:rPr>
              <a:t>viată</a:t>
            </a:r>
            <a:endParaRPr sz="1400" dirty="0">
              <a:solidFill>
                <a:prstClr val="black"/>
              </a:solidFill>
              <a:cs typeface="AvenirNext LT Pro Regular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064594" y="3694655"/>
            <a:ext cx="2924924" cy="1858712"/>
          </a:xfrm>
          <a:prstGeom prst="rect">
            <a:avLst/>
          </a:prstGeom>
          <a:ln w="29044">
            <a:solidFill>
              <a:srgbClr val="DA0040"/>
            </a:solidFill>
          </a:ln>
        </p:spPr>
        <p:txBody>
          <a:bodyPr vert="horz" wrap="square" lIns="0" tIns="42416" rIns="0" bIns="0" rtlCol="0">
            <a:spAutoFit/>
          </a:bodyPr>
          <a:lstStyle/>
          <a:p>
            <a:pPr marL="43754" marR="331726" defTabSz="642915">
              <a:spcBef>
                <a:spcPts val="334"/>
              </a:spcBef>
            </a:pPr>
            <a:r>
              <a:rPr sz="1400" b="1" dirty="0">
                <a:solidFill>
                  <a:prstClr val="black"/>
                </a:solidFill>
                <a:cs typeface="AvenirNext LT Pro Cn"/>
              </a:rPr>
              <a:t>Sănătate emoțională  (46%, n=79)</a:t>
            </a:r>
            <a:endParaRPr sz="1400" dirty="0">
              <a:solidFill>
                <a:prstClr val="black"/>
              </a:solidFill>
              <a:cs typeface="AvenirNext LT Pro Cn"/>
            </a:endParaRPr>
          </a:p>
          <a:p>
            <a:pPr marL="204483" marR="517011" indent="-160729" defTabSz="642915">
              <a:spcBef>
                <a:spcPts val="352"/>
              </a:spcBef>
              <a:buFontTx/>
              <a:buChar char="•"/>
              <a:tabLst>
                <a:tab pos="204483" algn="l"/>
                <a:tab pos="204929" algn="l"/>
              </a:tabLst>
            </a:pPr>
            <a:r>
              <a:rPr sz="1400" dirty="0" err="1">
                <a:solidFill>
                  <a:prstClr val="black"/>
                </a:solidFill>
                <a:cs typeface="AvenirNext LT Pro Regular"/>
              </a:rPr>
              <a:t>Îmbunătă</a:t>
            </a:r>
            <a:r>
              <a:rPr lang="ro-RO" sz="1400" dirty="0">
                <a:solidFill>
                  <a:prstClr val="black"/>
                </a:solidFill>
                <a:cs typeface="AvenirNext LT Pro Regular"/>
              </a:rPr>
              <a:t>ț</a:t>
            </a:r>
            <a:r>
              <a:rPr sz="1400" dirty="0" err="1">
                <a:solidFill>
                  <a:prstClr val="black"/>
                </a:solidFill>
                <a:cs typeface="AvenirNext LT Pro Regular"/>
              </a:rPr>
              <a:t>irea</a:t>
            </a:r>
            <a:r>
              <a:rPr sz="1400" dirty="0">
                <a:solidFill>
                  <a:prstClr val="black"/>
                </a:solidFill>
                <a:cs typeface="AvenirNext LT Pro Regular"/>
              </a:rPr>
              <a:t>  dispozitiei</a:t>
            </a:r>
          </a:p>
          <a:p>
            <a:pPr marL="204483" indent="-161175" defTabSz="642915">
              <a:spcBef>
                <a:spcPts val="352"/>
              </a:spcBef>
              <a:buFontTx/>
              <a:buChar char="•"/>
              <a:tabLst>
                <a:tab pos="204483" algn="l"/>
                <a:tab pos="204929" algn="l"/>
              </a:tabLst>
            </a:pPr>
            <a:r>
              <a:rPr sz="1400" dirty="0" err="1">
                <a:solidFill>
                  <a:prstClr val="black"/>
                </a:solidFill>
                <a:cs typeface="AvenirNext LT Pro Regular"/>
              </a:rPr>
              <a:t>Scăderea</a:t>
            </a:r>
            <a:r>
              <a:rPr sz="1400" dirty="0">
                <a:solidFill>
                  <a:prstClr val="black"/>
                </a:solidFill>
                <a:cs typeface="AvenirNext LT Pro Regular"/>
              </a:rPr>
              <a:t> </a:t>
            </a:r>
            <a:r>
              <a:rPr sz="1400" dirty="0" err="1">
                <a:solidFill>
                  <a:prstClr val="black"/>
                </a:solidFill>
                <a:cs typeface="AvenirNext LT Pro Regular"/>
              </a:rPr>
              <a:t>anxietă</a:t>
            </a:r>
            <a:r>
              <a:rPr lang="ro-RO" sz="1400" dirty="0">
                <a:solidFill>
                  <a:prstClr val="black"/>
                </a:solidFill>
                <a:cs typeface="AvenirNext LT Pro Regular"/>
              </a:rPr>
              <a:t>ț</a:t>
            </a:r>
            <a:r>
              <a:rPr sz="1400" dirty="0">
                <a:solidFill>
                  <a:prstClr val="black"/>
                </a:solidFill>
                <a:cs typeface="AvenirNext LT Pro Regular"/>
              </a:rPr>
              <a:t>ii</a:t>
            </a:r>
          </a:p>
          <a:p>
            <a:pPr marL="204483" indent="-161175" defTabSz="642915">
              <a:spcBef>
                <a:spcPts val="352"/>
              </a:spcBef>
              <a:buFontTx/>
              <a:buChar char="•"/>
              <a:tabLst>
                <a:tab pos="204483" algn="l"/>
                <a:tab pos="204929" algn="l"/>
              </a:tabLst>
            </a:pPr>
            <a:r>
              <a:rPr sz="1400" dirty="0">
                <a:solidFill>
                  <a:prstClr val="black"/>
                </a:solidFill>
                <a:cs typeface="AvenirNext LT Pro Regular"/>
              </a:rPr>
              <a:t>Energie crescută</a:t>
            </a:r>
          </a:p>
          <a:p>
            <a:pPr marL="204483" indent="-161175" defTabSz="642915">
              <a:spcBef>
                <a:spcPts val="352"/>
              </a:spcBef>
              <a:buFontTx/>
              <a:buChar char="•"/>
              <a:tabLst>
                <a:tab pos="204483" algn="l"/>
                <a:tab pos="204929" algn="l"/>
              </a:tabLst>
            </a:pPr>
            <a:r>
              <a:rPr sz="1400" dirty="0">
                <a:solidFill>
                  <a:prstClr val="black"/>
                </a:solidFill>
                <a:cs typeface="AvenirNext LT Pro Regular"/>
              </a:rPr>
              <a:t>Motiva</a:t>
            </a:r>
            <a:r>
              <a:rPr lang="ro-RO" sz="1400" dirty="0">
                <a:solidFill>
                  <a:prstClr val="black"/>
                </a:solidFill>
                <a:cs typeface="AvenirNext LT Pro Regular"/>
              </a:rPr>
              <a:t>ț</a:t>
            </a:r>
            <a:r>
              <a:rPr sz="1400" dirty="0" err="1">
                <a:solidFill>
                  <a:prstClr val="black"/>
                </a:solidFill>
                <a:cs typeface="AvenirNext LT Pro Regular"/>
              </a:rPr>
              <a:t>ie</a:t>
            </a:r>
            <a:r>
              <a:rPr sz="1400" dirty="0">
                <a:solidFill>
                  <a:prstClr val="black"/>
                </a:solidFill>
                <a:cs typeface="AvenirNext LT Pro Regular"/>
              </a:rPr>
              <a:t> crescută</a:t>
            </a:r>
          </a:p>
          <a:p>
            <a:pPr marL="204483" marR="232610" indent="-160729" defTabSz="642915">
              <a:spcBef>
                <a:spcPts val="355"/>
              </a:spcBef>
              <a:buFontTx/>
              <a:buChar char="•"/>
              <a:tabLst>
                <a:tab pos="204483" algn="l"/>
                <a:tab pos="204929" algn="l"/>
              </a:tabLst>
            </a:pPr>
            <a:r>
              <a:rPr sz="1400" dirty="0">
                <a:solidFill>
                  <a:prstClr val="black"/>
                </a:solidFill>
                <a:cs typeface="AvenirNext LT Pro Regular"/>
              </a:rPr>
              <a:t>Posibilitatea de a se  ridica din pat</a:t>
            </a:r>
          </a:p>
          <a:p>
            <a:pPr marL="204483" indent="-161175" defTabSz="642915">
              <a:spcBef>
                <a:spcPts val="352"/>
              </a:spcBef>
              <a:buFontTx/>
              <a:buChar char="•"/>
              <a:tabLst>
                <a:tab pos="204483" algn="l"/>
                <a:tab pos="204929" algn="l"/>
              </a:tabLst>
            </a:pPr>
            <a:r>
              <a:rPr sz="1400" dirty="0">
                <a:solidFill>
                  <a:prstClr val="black"/>
                </a:solidFill>
                <a:cs typeface="AvenirNext LT Pro Regular"/>
              </a:rPr>
              <a:t>Intimitate fizică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4936684" y="3246114"/>
            <a:ext cx="2517806" cy="2882069"/>
          </a:xfrm>
          <a:prstGeom prst="rect">
            <a:avLst/>
          </a:prstGeom>
          <a:ln w="25400">
            <a:solidFill>
              <a:srgbClr val="F07E2D"/>
            </a:solidFill>
          </a:ln>
        </p:spPr>
        <p:txBody>
          <a:bodyPr vert="horz" wrap="square" lIns="0" tIns="42416" rIns="0" bIns="0" rtlCol="0">
            <a:spAutoFit/>
          </a:bodyPr>
          <a:lstStyle/>
          <a:p>
            <a:pPr marL="43754" defTabSz="642915">
              <a:spcBef>
                <a:spcPts val="334"/>
              </a:spcBef>
            </a:pPr>
            <a:r>
              <a:rPr sz="1400" b="1" dirty="0">
                <a:solidFill>
                  <a:prstClr val="black"/>
                </a:solidFill>
                <a:cs typeface="AvenirNext LT Pro Cn"/>
              </a:rPr>
              <a:t>Rutina zilnică (45%, n=26)</a:t>
            </a:r>
            <a:endParaRPr sz="1400" dirty="0">
              <a:solidFill>
                <a:prstClr val="black"/>
              </a:solidFill>
              <a:cs typeface="AvenirNext LT Pro Cn"/>
            </a:endParaRPr>
          </a:p>
          <a:p>
            <a:pPr marL="204483" marR="266988" indent="-160729" defTabSz="642915">
              <a:spcBef>
                <a:spcPts val="352"/>
              </a:spcBef>
              <a:buFontTx/>
              <a:buChar char="•"/>
              <a:tabLst>
                <a:tab pos="204483" algn="l"/>
                <a:tab pos="204929" algn="l"/>
              </a:tabLst>
            </a:pPr>
            <a:r>
              <a:rPr sz="1400" dirty="0">
                <a:solidFill>
                  <a:prstClr val="black"/>
                </a:solidFill>
                <a:cs typeface="AvenirNext LT Pro Regular"/>
              </a:rPr>
              <a:t>Abilitate crescută în  realizarea rutinei zilnice</a:t>
            </a:r>
          </a:p>
          <a:p>
            <a:pPr marL="204483" indent="-161175" defTabSz="642915">
              <a:spcBef>
                <a:spcPts val="352"/>
              </a:spcBef>
              <a:buFontTx/>
              <a:buChar char="•"/>
              <a:tabLst>
                <a:tab pos="204483" algn="l"/>
                <a:tab pos="204929" algn="l"/>
              </a:tabLst>
            </a:pPr>
            <a:r>
              <a:rPr sz="1400" dirty="0">
                <a:solidFill>
                  <a:prstClr val="black"/>
                </a:solidFill>
                <a:cs typeface="AvenirNext LT Pro Regular"/>
              </a:rPr>
              <a:t>Îngrijire personală</a:t>
            </a:r>
          </a:p>
          <a:p>
            <a:pPr marL="204483" marR="227252" indent="-160729" defTabSz="642915">
              <a:spcBef>
                <a:spcPts val="352"/>
              </a:spcBef>
              <a:buFontTx/>
              <a:buChar char="•"/>
              <a:tabLst>
                <a:tab pos="204483" algn="l"/>
                <a:tab pos="204929" algn="l"/>
              </a:tabLst>
            </a:pPr>
            <a:r>
              <a:rPr sz="1400" dirty="0" err="1">
                <a:solidFill>
                  <a:prstClr val="black"/>
                </a:solidFill>
                <a:cs typeface="AvenirNext LT Pro Regular"/>
              </a:rPr>
              <a:t>Îmbunătă</a:t>
            </a:r>
            <a:r>
              <a:rPr lang="ro-RO" sz="1400" dirty="0">
                <a:solidFill>
                  <a:prstClr val="black"/>
                </a:solidFill>
                <a:cs typeface="AvenirNext LT Pro Regular"/>
              </a:rPr>
              <a:t>ț</a:t>
            </a:r>
            <a:r>
              <a:rPr sz="1400" dirty="0" err="1">
                <a:solidFill>
                  <a:prstClr val="black"/>
                </a:solidFill>
                <a:cs typeface="AvenirNext LT Pro Regular"/>
              </a:rPr>
              <a:t>irea</a:t>
            </a:r>
            <a:r>
              <a:rPr sz="1400" dirty="0">
                <a:solidFill>
                  <a:prstClr val="black"/>
                </a:solidFill>
                <a:cs typeface="AvenirNext LT Pro Regular"/>
              </a:rPr>
              <a:t> puterii de  concentrare</a:t>
            </a:r>
          </a:p>
          <a:p>
            <a:pPr marL="204483" marR="120100" indent="-160729" defTabSz="642915">
              <a:spcBef>
                <a:spcPts val="352"/>
              </a:spcBef>
              <a:buFontTx/>
              <a:buChar char="•"/>
              <a:tabLst>
                <a:tab pos="204483" algn="l"/>
                <a:tab pos="204929" algn="l"/>
              </a:tabLst>
            </a:pPr>
            <a:r>
              <a:rPr sz="1400" dirty="0">
                <a:solidFill>
                  <a:prstClr val="black"/>
                </a:solidFill>
                <a:cs typeface="AvenirNext LT Pro Regular"/>
              </a:rPr>
              <a:t>Posibilitatea de a merge la  muncă/școală</a:t>
            </a:r>
          </a:p>
          <a:p>
            <a:pPr marL="204483" marR="233949" indent="-160729" defTabSz="642915">
              <a:spcBef>
                <a:spcPts val="355"/>
              </a:spcBef>
              <a:buFontTx/>
              <a:buChar char="•"/>
              <a:tabLst>
                <a:tab pos="204483" algn="l"/>
                <a:tab pos="204929" algn="l"/>
              </a:tabLst>
            </a:pPr>
            <a:r>
              <a:rPr sz="1400" dirty="0">
                <a:solidFill>
                  <a:prstClr val="black"/>
                </a:solidFill>
                <a:cs typeface="AvenirNext LT Pro Regular"/>
              </a:rPr>
              <a:t>Posibilitatea de a asuma  una sau mai </a:t>
            </a:r>
            <a:r>
              <a:rPr sz="1400" dirty="0" err="1">
                <a:solidFill>
                  <a:prstClr val="black"/>
                </a:solidFill>
                <a:cs typeface="AvenirNext LT Pro Regular"/>
              </a:rPr>
              <a:t>multe</a:t>
            </a:r>
            <a:r>
              <a:rPr sz="1400" dirty="0">
                <a:solidFill>
                  <a:prstClr val="black"/>
                </a:solidFill>
                <a:cs typeface="AvenirNext LT Pro Regular"/>
              </a:rPr>
              <a:t>  </a:t>
            </a:r>
            <a:r>
              <a:rPr sz="1400" dirty="0" err="1">
                <a:solidFill>
                  <a:prstClr val="black"/>
                </a:solidFill>
                <a:cs typeface="AvenirNext LT Pro Regular"/>
              </a:rPr>
              <a:t>responsabilită</a:t>
            </a:r>
            <a:r>
              <a:rPr lang="ro-RO" sz="1400" dirty="0">
                <a:solidFill>
                  <a:prstClr val="black"/>
                </a:solidFill>
                <a:cs typeface="AvenirNext LT Pro Regular"/>
              </a:rPr>
              <a:t>ț</a:t>
            </a:r>
            <a:r>
              <a:rPr sz="1400" dirty="0" err="1">
                <a:solidFill>
                  <a:prstClr val="black"/>
                </a:solidFill>
                <a:cs typeface="AvenirNext LT Pro Regular"/>
              </a:rPr>
              <a:t>i</a:t>
            </a:r>
            <a:endParaRPr lang="en-US" sz="1400" dirty="0">
              <a:solidFill>
                <a:prstClr val="black"/>
              </a:solidFill>
              <a:cs typeface="AvenirNext LT Pro Regular"/>
            </a:endParaRPr>
          </a:p>
          <a:p>
            <a:pPr marL="204483" marR="233949" indent="-160729" defTabSz="642915">
              <a:spcBef>
                <a:spcPts val="355"/>
              </a:spcBef>
              <a:buFontTx/>
              <a:buChar char="•"/>
              <a:tabLst>
                <a:tab pos="204483" algn="l"/>
                <a:tab pos="204929" algn="l"/>
              </a:tabLst>
            </a:pPr>
            <a:endParaRPr sz="1050" dirty="0">
              <a:solidFill>
                <a:prstClr val="black"/>
              </a:solidFill>
              <a:cs typeface="AvenirNext LT Pro Regular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7480320" y="2244220"/>
            <a:ext cx="1592610" cy="1728788"/>
            <a:chOff x="8471210" y="3191780"/>
            <a:chExt cx="2265045" cy="2458720"/>
          </a:xfrm>
        </p:grpSpPr>
        <p:sp>
          <p:nvSpPr>
            <p:cNvPr id="38" name="object 38"/>
            <p:cNvSpPr/>
            <p:nvPr/>
          </p:nvSpPr>
          <p:spPr>
            <a:xfrm>
              <a:off x="8477560" y="5371947"/>
              <a:ext cx="455295" cy="121920"/>
            </a:xfrm>
            <a:custGeom>
              <a:avLst/>
              <a:gdLst/>
              <a:ahLst/>
              <a:cxnLst/>
              <a:rect l="l" t="t" r="r" b="b"/>
              <a:pathLst>
                <a:path w="455295" h="121920">
                  <a:moveTo>
                    <a:pt x="0" y="121704"/>
                  </a:moveTo>
                  <a:lnTo>
                    <a:pt x="454672" y="0"/>
                  </a:lnTo>
                </a:path>
              </a:pathLst>
            </a:custGeom>
            <a:ln w="12700">
              <a:solidFill>
                <a:srgbClr val="F07E2D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050">
                <a:solidFill>
                  <a:prstClr val="black"/>
                </a:solidFill>
              </a:endParaRPr>
            </a:p>
          </p:txBody>
        </p:sp>
        <p:sp>
          <p:nvSpPr>
            <p:cNvPr id="39" name="object 39"/>
            <p:cNvSpPr/>
            <p:nvPr/>
          </p:nvSpPr>
          <p:spPr>
            <a:xfrm>
              <a:off x="10493977" y="4895006"/>
              <a:ext cx="235585" cy="342900"/>
            </a:xfrm>
            <a:custGeom>
              <a:avLst/>
              <a:gdLst/>
              <a:ahLst/>
              <a:cxnLst/>
              <a:rect l="l" t="t" r="r" b="b"/>
              <a:pathLst>
                <a:path w="235584" h="342900">
                  <a:moveTo>
                    <a:pt x="0" y="0"/>
                  </a:moveTo>
                  <a:lnTo>
                    <a:pt x="235305" y="342455"/>
                  </a:lnTo>
                </a:path>
              </a:pathLst>
            </a:custGeom>
            <a:ln w="12700">
              <a:solidFill>
                <a:srgbClr val="DA0040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050">
                <a:solidFill>
                  <a:prstClr val="black"/>
                </a:solidFill>
              </a:endParaRPr>
            </a:p>
          </p:txBody>
        </p:sp>
        <p:sp>
          <p:nvSpPr>
            <p:cNvPr id="40" name="object 40"/>
            <p:cNvSpPr/>
            <p:nvPr/>
          </p:nvSpPr>
          <p:spPr>
            <a:xfrm>
              <a:off x="9443407" y="3198130"/>
              <a:ext cx="1281430" cy="572770"/>
            </a:xfrm>
            <a:custGeom>
              <a:avLst/>
              <a:gdLst/>
              <a:ahLst/>
              <a:cxnLst/>
              <a:rect l="l" t="t" r="r" b="b"/>
              <a:pathLst>
                <a:path w="1281429" h="572770">
                  <a:moveTo>
                    <a:pt x="0" y="572554"/>
                  </a:moveTo>
                  <a:lnTo>
                    <a:pt x="1280985" y="0"/>
                  </a:lnTo>
                </a:path>
              </a:pathLst>
            </a:custGeom>
            <a:ln w="12700">
              <a:solidFill>
                <a:srgbClr val="5D0749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050">
                <a:solidFill>
                  <a:prstClr val="black"/>
                </a:solidFill>
              </a:endParaRPr>
            </a:p>
          </p:txBody>
        </p:sp>
        <p:sp>
          <p:nvSpPr>
            <p:cNvPr id="41" name="object 41"/>
            <p:cNvSpPr/>
            <p:nvPr/>
          </p:nvSpPr>
          <p:spPr>
            <a:xfrm>
              <a:off x="9562239" y="3745371"/>
              <a:ext cx="952500" cy="1492250"/>
            </a:xfrm>
            <a:custGeom>
              <a:avLst/>
              <a:gdLst/>
              <a:ahLst/>
              <a:cxnLst/>
              <a:rect l="l" t="t" r="r" b="b"/>
              <a:pathLst>
                <a:path w="952500" h="1492250">
                  <a:moveTo>
                    <a:pt x="0" y="0"/>
                  </a:moveTo>
                  <a:lnTo>
                    <a:pt x="0" y="247637"/>
                  </a:lnTo>
                  <a:lnTo>
                    <a:pt x="53274" y="249653"/>
                  </a:lnTo>
                  <a:lnTo>
                    <a:pt x="106019" y="255658"/>
                  </a:lnTo>
                  <a:lnTo>
                    <a:pt x="158017" y="265583"/>
                  </a:lnTo>
                  <a:lnTo>
                    <a:pt x="209054" y="279363"/>
                  </a:lnTo>
                  <a:lnTo>
                    <a:pt x="258915" y="296929"/>
                  </a:lnTo>
                  <a:lnTo>
                    <a:pt x="307384" y="318215"/>
                  </a:lnTo>
                  <a:lnTo>
                    <a:pt x="354247" y="343154"/>
                  </a:lnTo>
                  <a:lnTo>
                    <a:pt x="399288" y="371678"/>
                  </a:lnTo>
                  <a:lnTo>
                    <a:pt x="438128" y="400357"/>
                  </a:lnTo>
                  <a:lnTo>
                    <a:pt x="474446" y="431164"/>
                  </a:lnTo>
                  <a:lnTo>
                    <a:pt x="508216" y="463953"/>
                  </a:lnTo>
                  <a:lnTo>
                    <a:pt x="539409" y="498578"/>
                  </a:lnTo>
                  <a:lnTo>
                    <a:pt x="568000" y="534892"/>
                  </a:lnTo>
                  <a:lnTo>
                    <a:pt x="593961" y="572751"/>
                  </a:lnTo>
                  <a:lnTo>
                    <a:pt x="617265" y="612007"/>
                  </a:lnTo>
                  <a:lnTo>
                    <a:pt x="637884" y="652515"/>
                  </a:lnTo>
                  <a:lnTo>
                    <a:pt x="655793" y="694129"/>
                  </a:lnTo>
                  <a:lnTo>
                    <a:pt x="670964" y="736703"/>
                  </a:lnTo>
                  <a:lnTo>
                    <a:pt x="683369" y="780091"/>
                  </a:lnTo>
                  <a:lnTo>
                    <a:pt x="692983" y="824147"/>
                  </a:lnTo>
                  <a:lnTo>
                    <a:pt x="699777" y="868725"/>
                  </a:lnTo>
                  <a:lnTo>
                    <a:pt x="703726" y="913679"/>
                  </a:lnTo>
                  <a:lnTo>
                    <a:pt x="704801" y="958863"/>
                  </a:lnTo>
                  <a:lnTo>
                    <a:pt x="702976" y="1004131"/>
                  </a:lnTo>
                  <a:lnTo>
                    <a:pt x="698225" y="1049337"/>
                  </a:lnTo>
                  <a:lnTo>
                    <a:pt x="690519" y="1094336"/>
                  </a:lnTo>
                  <a:lnTo>
                    <a:pt x="679831" y="1138981"/>
                  </a:lnTo>
                  <a:lnTo>
                    <a:pt x="666136" y="1183125"/>
                  </a:lnTo>
                  <a:lnTo>
                    <a:pt x="649405" y="1226624"/>
                  </a:lnTo>
                  <a:lnTo>
                    <a:pt x="629613" y="1269332"/>
                  </a:lnTo>
                  <a:lnTo>
                    <a:pt x="606731" y="1311102"/>
                  </a:lnTo>
                  <a:lnTo>
                    <a:pt x="580732" y="1351788"/>
                  </a:lnTo>
                  <a:lnTo>
                    <a:pt x="784771" y="1492084"/>
                  </a:lnTo>
                  <a:lnTo>
                    <a:pt x="813280" y="1448072"/>
                  </a:lnTo>
                  <a:lnTo>
                    <a:pt x="839239" y="1402715"/>
                  </a:lnTo>
                  <a:lnTo>
                    <a:pt x="862613" y="1356124"/>
                  </a:lnTo>
                  <a:lnTo>
                    <a:pt x="883367" y="1308412"/>
                  </a:lnTo>
                  <a:lnTo>
                    <a:pt x="901467" y="1259691"/>
                  </a:lnTo>
                  <a:lnTo>
                    <a:pt x="916877" y="1210073"/>
                  </a:lnTo>
                  <a:lnTo>
                    <a:pt x="929563" y="1159670"/>
                  </a:lnTo>
                  <a:lnTo>
                    <a:pt x="939490" y="1108594"/>
                  </a:lnTo>
                  <a:lnTo>
                    <a:pt x="946624" y="1056957"/>
                  </a:lnTo>
                  <a:lnTo>
                    <a:pt x="950930" y="1004871"/>
                  </a:lnTo>
                  <a:lnTo>
                    <a:pt x="952372" y="952449"/>
                  </a:lnTo>
                  <a:lnTo>
                    <a:pt x="951207" y="904912"/>
                  </a:lnTo>
                  <a:lnTo>
                    <a:pt x="947747" y="857979"/>
                  </a:lnTo>
                  <a:lnTo>
                    <a:pt x="942046" y="811703"/>
                  </a:lnTo>
                  <a:lnTo>
                    <a:pt x="934160" y="766140"/>
                  </a:lnTo>
                  <a:lnTo>
                    <a:pt x="924144" y="721344"/>
                  </a:lnTo>
                  <a:lnTo>
                    <a:pt x="912050" y="677369"/>
                  </a:lnTo>
                  <a:lnTo>
                    <a:pt x="897935" y="634271"/>
                  </a:lnTo>
                  <a:lnTo>
                    <a:pt x="881852" y="592103"/>
                  </a:lnTo>
                  <a:lnTo>
                    <a:pt x="863857" y="550921"/>
                  </a:lnTo>
                  <a:lnTo>
                    <a:pt x="844003" y="510778"/>
                  </a:lnTo>
                  <a:lnTo>
                    <a:pt x="822346" y="471730"/>
                  </a:lnTo>
                  <a:lnTo>
                    <a:pt x="798940" y="433831"/>
                  </a:lnTo>
                  <a:lnTo>
                    <a:pt x="773839" y="397135"/>
                  </a:lnTo>
                  <a:lnTo>
                    <a:pt x="747098" y="361698"/>
                  </a:lnTo>
                  <a:lnTo>
                    <a:pt x="718772" y="327573"/>
                  </a:lnTo>
                  <a:lnTo>
                    <a:pt x="688915" y="294815"/>
                  </a:lnTo>
                  <a:lnTo>
                    <a:pt x="657582" y="263479"/>
                  </a:lnTo>
                  <a:lnTo>
                    <a:pt x="624827" y="233620"/>
                  </a:lnTo>
                  <a:lnTo>
                    <a:pt x="590705" y="205291"/>
                  </a:lnTo>
                  <a:lnTo>
                    <a:pt x="555270" y="178548"/>
                  </a:lnTo>
                  <a:lnTo>
                    <a:pt x="518578" y="153445"/>
                  </a:lnTo>
                  <a:lnTo>
                    <a:pt x="480681" y="130037"/>
                  </a:lnTo>
                  <a:lnTo>
                    <a:pt x="441636" y="108378"/>
                  </a:lnTo>
                  <a:lnTo>
                    <a:pt x="401497" y="88523"/>
                  </a:lnTo>
                  <a:lnTo>
                    <a:pt x="360318" y="70526"/>
                  </a:lnTo>
                  <a:lnTo>
                    <a:pt x="318153" y="54442"/>
                  </a:lnTo>
                  <a:lnTo>
                    <a:pt x="275058" y="40325"/>
                  </a:lnTo>
                  <a:lnTo>
                    <a:pt x="231087" y="28231"/>
                  </a:lnTo>
                  <a:lnTo>
                    <a:pt x="186294" y="18213"/>
                  </a:lnTo>
                  <a:lnTo>
                    <a:pt x="140735" y="10327"/>
                  </a:lnTo>
                  <a:lnTo>
                    <a:pt x="94463" y="4626"/>
                  </a:lnTo>
                  <a:lnTo>
                    <a:pt x="47533" y="11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A0040"/>
            </a:solidFill>
          </p:spPr>
          <p:txBody>
            <a:bodyPr wrap="square" lIns="0" tIns="0" rIns="0" bIns="0" rtlCol="0"/>
            <a:lstStyle/>
            <a:p>
              <a:pPr defTabSz="642915"/>
              <a:endParaRPr sz="1050">
                <a:solidFill>
                  <a:prstClr val="black"/>
                </a:solidFill>
              </a:endParaRPr>
            </a:p>
          </p:txBody>
        </p:sp>
        <p:sp>
          <p:nvSpPr>
            <p:cNvPr id="42" name="object 42"/>
            <p:cNvSpPr/>
            <p:nvPr/>
          </p:nvSpPr>
          <p:spPr>
            <a:xfrm>
              <a:off x="8690070" y="4980943"/>
              <a:ext cx="1657350" cy="669290"/>
            </a:xfrm>
            <a:custGeom>
              <a:avLst/>
              <a:gdLst/>
              <a:ahLst/>
              <a:cxnLst/>
              <a:rect l="l" t="t" r="r" b="b"/>
              <a:pathLst>
                <a:path w="1657350" h="669289">
                  <a:moveTo>
                    <a:pt x="226771" y="0"/>
                  </a:moveTo>
                  <a:lnTo>
                    <a:pt x="0" y="99479"/>
                  </a:lnTo>
                  <a:lnTo>
                    <a:pt x="20510" y="143194"/>
                  </a:lnTo>
                  <a:lnTo>
                    <a:pt x="43141" y="185692"/>
                  </a:lnTo>
                  <a:lnTo>
                    <a:pt x="67834" y="226902"/>
                  </a:lnTo>
                  <a:lnTo>
                    <a:pt x="94530" y="266754"/>
                  </a:lnTo>
                  <a:lnTo>
                    <a:pt x="123171" y="305176"/>
                  </a:lnTo>
                  <a:lnTo>
                    <a:pt x="153698" y="342098"/>
                  </a:lnTo>
                  <a:lnTo>
                    <a:pt x="186053" y="377449"/>
                  </a:lnTo>
                  <a:lnTo>
                    <a:pt x="220176" y="411158"/>
                  </a:lnTo>
                  <a:lnTo>
                    <a:pt x="256010" y="443154"/>
                  </a:lnTo>
                  <a:lnTo>
                    <a:pt x="293495" y="473367"/>
                  </a:lnTo>
                  <a:lnTo>
                    <a:pt x="332574" y="501726"/>
                  </a:lnTo>
                  <a:lnTo>
                    <a:pt x="372404" y="527698"/>
                  </a:lnTo>
                  <a:lnTo>
                    <a:pt x="413036" y="551438"/>
                  </a:lnTo>
                  <a:lnTo>
                    <a:pt x="454395" y="572959"/>
                  </a:lnTo>
                  <a:lnTo>
                    <a:pt x="496405" y="592275"/>
                  </a:lnTo>
                  <a:lnTo>
                    <a:pt x="538991" y="609400"/>
                  </a:lnTo>
                  <a:lnTo>
                    <a:pt x="582076" y="624349"/>
                  </a:lnTo>
                  <a:lnTo>
                    <a:pt x="625585" y="637135"/>
                  </a:lnTo>
                  <a:lnTo>
                    <a:pt x="669442" y="647772"/>
                  </a:lnTo>
                  <a:lnTo>
                    <a:pt x="713570" y="656275"/>
                  </a:lnTo>
                  <a:lnTo>
                    <a:pt x="757895" y="662657"/>
                  </a:lnTo>
                  <a:lnTo>
                    <a:pt x="802339" y="666933"/>
                  </a:lnTo>
                  <a:lnTo>
                    <a:pt x="846828" y="669116"/>
                  </a:lnTo>
                  <a:lnTo>
                    <a:pt x="891285" y="669222"/>
                  </a:lnTo>
                  <a:lnTo>
                    <a:pt x="935635" y="667262"/>
                  </a:lnTo>
                  <a:lnTo>
                    <a:pt x="979802" y="663253"/>
                  </a:lnTo>
                  <a:lnTo>
                    <a:pt x="1023709" y="657208"/>
                  </a:lnTo>
                  <a:lnTo>
                    <a:pt x="1067281" y="649140"/>
                  </a:lnTo>
                  <a:lnTo>
                    <a:pt x="1110442" y="639064"/>
                  </a:lnTo>
                  <a:lnTo>
                    <a:pt x="1153116" y="626994"/>
                  </a:lnTo>
                  <a:lnTo>
                    <a:pt x="1195227" y="612945"/>
                  </a:lnTo>
                  <a:lnTo>
                    <a:pt x="1236700" y="596929"/>
                  </a:lnTo>
                  <a:lnTo>
                    <a:pt x="1277458" y="578961"/>
                  </a:lnTo>
                  <a:lnTo>
                    <a:pt x="1317426" y="559056"/>
                  </a:lnTo>
                  <a:lnTo>
                    <a:pt x="1356528" y="537227"/>
                  </a:lnTo>
                  <a:lnTo>
                    <a:pt x="1394687" y="513488"/>
                  </a:lnTo>
                  <a:lnTo>
                    <a:pt x="1431829" y="487854"/>
                  </a:lnTo>
                  <a:lnTo>
                    <a:pt x="1467877" y="460338"/>
                  </a:lnTo>
                  <a:lnTo>
                    <a:pt x="1502755" y="430954"/>
                  </a:lnTo>
                  <a:lnTo>
                    <a:pt x="1536387" y="399717"/>
                  </a:lnTo>
                  <a:lnTo>
                    <a:pt x="1568698" y="366640"/>
                  </a:lnTo>
                  <a:lnTo>
                    <a:pt x="1599612" y="331738"/>
                  </a:lnTo>
                  <a:lnTo>
                    <a:pt x="1629052" y="295025"/>
                  </a:lnTo>
                  <a:lnTo>
                    <a:pt x="1656943" y="256514"/>
                  </a:lnTo>
                  <a:lnTo>
                    <a:pt x="1452905" y="116204"/>
                  </a:lnTo>
                  <a:lnTo>
                    <a:pt x="1423697" y="155673"/>
                  </a:lnTo>
                  <a:lnTo>
                    <a:pt x="1391931" y="192881"/>
                  </a:lnTo>
                  <a:lnTo>
                    <a:pt x="1357745" y="227714"/>
                  </a:lnTo>
                  <a:lnTo>
                    <a:pt x="1321274" y="260061"/>
                  </a:lnTo>
                  <a:lnTo>
                    <a:pt x="1282655" y="289808"/>
                  </a:lnTo>
                  <a:lnTo>
                    <a:pt x="1242023" y="316844"/>
                  </a:lnTo>
                  <a:lnTo>
                    <a:pt x="1199515" y="341056"/>
                  </a:lnTo>
                  <a:lnTo>
                    <a:pt x="1155268" y="362330"/>
                  </a:lnTo>
                  <a:lnTo>
                    <a:pt x="1110426" y="380227"/>
                  </a:lnTo>
                  <a:lnTo>
                    <a:pt x="1065105" y="394859"/>
                  </a:lnTo>
                  <a:lnTo>
                    <a:pt x="1019444" y="406279"/>
                  </a:lnTo>
                  <a:lnTo>
                    <a:pt x="973580" y="414543"/>
                  </a:lnTo>
                  <a:lnTo>
                    <a:pt x="927652" y="419704"/>
                  </a:lnTo>
                  <a:lnTo>
                    <a:pt x="881799" y="421817"/>
                  </a:lnTo>
                  <a:lnTo>
                    <a:pt x="836158" y="420934"/>
                  </a:lnTo>
                  <a:lnTo>
                    <a:pt x="790868" y="417110"/>
                  </a:lnTo>
                  <a:lnTo>
                    <a:pt x="746067" y="410399"/>
                  </a:lnTo>
                  <a:lnTo>
                    <a:pt x="701893" y="400855"/>
                  </a:lnTo>
                  <a:lnTo>
                    <a:pt x="658485" y="388532"/>
                  </a:lnTo>
                  <a:lnTo>
                    <a:pt x="615981" y="373484"/>
                  </a:lnTo>
                  <a:lnTo>
                    <a:pt x="574519" y="355765"/>
                  </a:lnTo>
                  <a:lnTo>
                    <a:pt x="534238" y="335429"/>
                  </a:lnTo>
                  <a:lnTo>
                    <a:pt x="495275" y="312530"/>
                  </a:lnTo>
                  <a:lnTo>
                    <a:pt x="457770" y="287121"/>
                  </a:lnTo>
                  <a:lnTo>
                    <a:pt x="421859" y="259257"/>
                  </a:lnTo>
                  <a:lnTo>
                    <a:pt x="387682" y="228992"/>
                  </a:lnTo>
                  <a:lnTo>
                    <a:pt x="355378" y="196380"/>
                  </a:lnTo>
                  <a:lnTo>
                    <a:pt x="325083" y="161475"/>
                  </a:lnTo>
                  <a:lnTo>
                    <a:pt x="296936" y="124330"/>
                  </a:lnTo>
                  <a:lnTo>
                    <a:pt x="271077" y="85000"/>
                  </a:lnTo>
                  <a:lnTo>
                    <a:pt x="247642" y="43538"/>
                  </a:lnTo>
                  <a:lnTo>
                    <a:pt x="226771" y="0"/>
                  </a:lnTo>
                  <a:close/>
                </a:path>
              </a:pathLst>
            </a:custGeom>
            <a:solidFill>
              <a:srgbClr val="F07E2D"/>
            </a:solidFill>
          </p:spPr>
          <p:txBody>
            <a:bodyPr wrap="square" lIns="0" tIns="0" rIns="0" bIns="0" rtlCol="0"/>
            <a:lstStyle/>
            <a:p>
              <a:pPr defTabSz="642915"/>
              <a:endParaRPr sz="1050">
                <a:solidFill>
                  <a:prstClr val="black"/>
                </a:solidFill>
              </a:endParaRPr>
            </a:p>
          </p:txBody>
        </p:sp>
        <p:sp>
          <p:nvSpPr>
            <p:cNvPr id="43" name="object 43"/>
            <p:cNvSpPr/>
            <p:nvPr/>
          </p:nvSpPr>
          <p:spPr>
            <a:xfrm>
              <a:off x="8477560" y="3961184"/>
              <a:ext cx="369570" cy="171450"/>
            </a:xfrm>
            <a:custGeom>
              <a:avLst/>
              <a:gdLst/>
              <a:ahLst/>
              <a:cxnLst/>
              <a:rect l="l" t="t" r="r" b="b"/>
              <a:pathLst>
                <a:path w="369570" h="171450">
                  <a:moveTo>
                    <a:pt x="0" y="0"/>
                  </a:moveTo>
                  <a:lnTo>
                    <a:pt x="368947" y="171450"/>
                  </a:lnTo>
                </a:path>
              </a:pathLst>
            </a:custGeom>
            <a:ln w="12700">
              <a:solidFill>
                <a:srgbClr val="757171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050">
                <a:solidFill>
                  <a:prstClr val="black"/>
                </a:solidFill>
              </a:endParaRPr>
            </a:p>
          </p:txBody>
        </p:sp>
        <p:sp>
          <p:nvSpPr>
            <p:cNvPr id="44" name="object 44"/>
            <p:cNvSpPr/>
            <p:nvPr/>
          </p:nvSpPr>
          <p:spPr>
            <a:xfrm>
              <a:off x="8609852" y="3783371"/>
              <a:ext cx="755650" cy="1297305"/>
            </a:xfrm>
            <a:custGeom>
              <a:avLst/>
              <a:gdLst/>
              <a:ahLst/>
              <a:cxnLst/>
              <a:rect l="l" t="t" r="r" b="b"/>
              <a:pathLst>
                <a:path w="755650" h="1297304">
                  <a:moveTo>
                    <a:pt x="686036" y="0"/>
                  </a:moveTo>
                  <a:lnTo>
                    <a:pt x="627242" y="19223"/>
                  </a:lnTo>
                  <a:lnTo>
                    <a:pt x="569819" y="42227"/>
                  </a:lnTo>
                  <a:lnTo>
                    <a:pt x="526757" y="62389"/>
                  </a:lnTo>
                  <a:lnTo>
                    <a:pt x="485169" y="84410"/>
                  </a:lnTo>
                  <a:lnTo>
                    <a:pt x="445084" y="108219"/>
                  </a:lnTo>
                  <a:lnTo>
                    <a:pt x="406529" y="133743"/>
                  </a:lnTo>
                  <a:lnTo>
                    <a:pt x="369532" y="160911"/>
                  </a:lnTo>
                  <a:lnTo>
                    <a:pt x="334122" y="189650"/>
                  </a:lnTo>
                  <a:lnTo>
                    <a:pt x="300327" y="219890"/>
                  </a:lnTo>
                  <a:lnTo>
                    <a:pt x="268174" y="251557"/>
                  </a:lnTo>
                  <a:lnTo>
                    <a:pt x="237691" y="284581"/>
                  </a:lnTo>
                  <a:lnTo>
                    <a:pt x="208907" y="318888"/>
                  </a:lnTo>
                  <a:lnTo>
                    <a:pt x="181850" y="354409"/>
                  </a:lnTo>
                  <a:lnTo>
                    <a:pt x="156548" y="391069"/>
                  </a:lnTo>
                  <a:lnTo>
                    <a:pt x="133028" y="428798"/>
                  </a:lnTo>
                  <a:lnTo>
                    <a:pt x="111319" y="467524"/>
                  </a:lnTo>
                  <a:lnTo>
                    <a:pt x="91450" y="507174"/>
                  </a:lnTo>
                  <a:lnTo>
                    <a:pt x="73447" y="547677"/>
                  </a:lnTo>
                  <a:lnTo>
                    <a:pt x="57339" y="588961"/>
                  </a:lnTo>
                  <a:lnTo>
                    <a:pt x="43154" y="630954"/>
                  </a:lnTo>
                  <a:lnTo>
                    <a:pt x="30920" y="673585"/>
                  </a:lnTo>
                  <a:lnTo>
                    <a:pt x="20665" y="716780"/>
                  </a:lnTo>
                  <a:lnTo>
                    <a:pt x="12418" y="760469"/>
                  </a:lnTo>
                  <a:lnTo>
                    <a:pt x="6206" y="804580"/>
                  </a:lnTo>
                  <a:lnTo>
                    <a:pt x="2057" y="849040"/>
                  </a:lnTo>
                  <a:lnTo>
                    <a:pt x="0" y="893778"/>
                  </a:lnTo>
                  <a:lnTo>
                    <a:pt x="61" y="938721"/>
                  </a:lnTo>
                  <a:lnTo>
                    <a:pt x="2271" y="983798"/>
                  </a:lnTo>
                  <a:lnTo>
                    <a:pt x="6656" y="1028938"/>
                  </a:lnTo>
                  <a:lnTo>
                    <a:pt x="13244" y="1074067"/>
                  </a:lnTo>
                  <a:lnTo>
                    <a:pt x="22064" y="1119115"/>
                  </a:lnTo>
                  <a:lnTo>
                    <a:pt x="33144" y="1164009"/>
                  </a:lnTo>
                  <a:lnTo>
                    <a:pt x="46511" y="1208678"/>
                  </a:lnTo>
                  <a:lnTo>
                    <a:pt x="62194" y="1253049"/>
                  </a:lnTo>
                  <a:lnTo>
                    <a:pt x="80221" y="1297051"/>
                  </a:lnTo>
                  <a:lnTo>
                    <a:pt x="306980" y="1197571"/>
                  </a:lnTo>
                  <a:lnTo>
                    <a:pt x="298130" y="1176464"/>
                  </a:lnTo>
                  <a:lnTo>
                    <a:pt x="289969" y="1155084"/>
                  </a:lnTo>
                  <a:lnTo>
                    <a:pt x="275750" y="1111567"/>
                  </a:lnTo>
                  <a:lnTo>
                    <a:pt x="263816" y="1064782"/>
                  </a:lnTo>
                  <a:lnTo>
                    <a:pt x="255180" y="1017945"/>
                  </a:lnTo>
                  <a:lnTo>
                    <a:pt x="249772" y="971187"/>
                  </a:lnTo>
                  <a:lnTo>
                    <a:pt x="247520" y="924636"/>
                  </a:lnTo>
                  <a:lnTo>
                    <a:pt x="248353" y="878424"/>
                  </a:lnTo>
                  <a:lnTo>
                    <a:pt x="252200" y="832681"/>
                  </a:lnTo>
                  <a:lnTo>
                    <a:pt x="258988" y="787536"/>
                  </a:lnTo>
                  <a:lnTo>
                    <a:pt x="268647" y="743120"/>
                  </a:lnTo>
                  <a:lnTo>
                    <a:pt x="281105" y="699563"/>
                  </a:lnTo>
                  <a:lnTo>
                    <a:pt x="296291" y="656994"/>
                  </a:lnTo>
                  <a:lnTo>
                    <a:pt x="314133" y="615546"/>
                  </a:lnTo>
                  <a:lnTo>
                    <a:pt x="334559" y="575346"/>
                  </a:lnTo>
                  <a:lnTo>
                    <a:pt x="357499" y="536526"/>
                  </a:lnTo>
                  <a:lnTo>
                    <a:pt x="382881" y="499215"/>
                  </a:lnTo>
                  <a:lnTo>
                    <a:pt x="410633" y="463545"/>
                  </a:lnTo>
                  <a:lnTo>
                    <a:pt x="440685" y="429644"/>
                  </a:lnTo>
                  <a:lnTo>
                    <a:pt x="472964" y="397643"/>
                  </a:lnTo>
                  <a:lnTo>
                    <a:pt x="507399" y="367672"/>
                  </a:lnTo>
                  <a:lnTo>
                    <a:pt x="543919" y="339862"/>
                  </a:lnTo>
                  <a:lnTo>
                    <a:pt x="582452" y="314342"/>
                  </a:lnTo>
                  <a:lnTo>
                    <a:pt x="622927" y="291242"/>
                  </a:lnTo>
                  <a:lnTo>
                    <a:pt x="665273" y="270694"/>
                  </a:lnTo>
                  <a:lnTo>
                    <a:pt x="709417" y="252826"/>
                  </a:lnTo>
                  <a:lnTo>
                    <a:pt x="755290" y="237769"/>
                  </a:lnTo>
                  <a:lnTo>
                    <a:pt x="686036" y="0"/>
                  </a:lnTo>
                  <a:close/>
                </a:path>
              </a:pathLst>
            </a:custGeom>
            <a:solidFill>
              <a:srgbClr val="757171"/>
            </a:solidFill>
          </p:spPr>
          <p:txBody>
            <a:bodyPr wrap="square" lIns="0" tIns="0" rIns="0" bIns="0" rtlCol="0"/>
            <a:lstStyle/>
            <a:p>
              <a:pPr defTabSz="642915"/>
              <a:endParaRPr sz="1050">
                <a:solidFill>
                  <a:prstClr val="black"/>
                </a:solidFill>
              </a:endParaRPr>
            </a:p>
          </p:txBody>
        </p:sp>
        <p:sp>
          <p:nvSpPr>
            <p:cNvPr id="45" name="object 45"/>
            <p:cNvSpPr/>
            <p:nvPr/>
          </p:nvSpPr>
          <p:spPr>
            <a:xfrm>
              <a:off x="9295884" y="3745365"/>
              <a:ext cx="266700" cy="276225"/>
            </a:xfrm>
            <a:custGeom>
              <a:avLst/>
              <a:gdLst/>
              <a:ahLst/>
              <a:cxnLst/>
              <a:rect l="l" t="t" r="r" b="b"/>
              <a:pathLst>
                <a:path w="266700" h="276225">
                  <a:moveTo>
                    <a:pt x="266357" y="0"/>
                  </a:moveTo>
                  <a:lnTo>
                    <a:pt x="212348" y="1533"/>
                  </a:lnTo>
                  <a:lnTo>
                    <a:pt x="158579" y="6119"/>
                  </a:lnTo>
                  <a:lnTo>
                    <a:pt x="105180" y="13740"/>
                  </a:lnTo>
                  <a:lnTo>
                    <a:pt x="52277" y="24377"/>
                  </a:lnTo>
                  <a:lnTo>
                    <a:pt x="0" y="38011"/>
                  </a:lnTo>
                  <a:lnTo>
                    <a:pt x="69253" y="275767"/>
                  </a:lnTo>
                  <a:lnTo>
                    <a:pt x="117684" y="263503"/>
                  </a:lnTo>
                  <a:lnTo>
                    <a:pt x="166804" y="254712"/>
                  </a:lnTo>
                  <a:lnTo>
                    <a:pt x="216425" y="249419"/>
                  </a:lnTo>
                  <a:lnTo>
                    <a:pt x="266357" y="247649"/>
                  </a:lnTo>
                  <a:lnTo>
                    <a:pt x="266357" y="0"/>
                  </a:lnTo>
                  <a:close/>
                </a:path>
              </a:pathLst>
            </a:custGeom>
            <a:solidFill>
              <a:srgbClr val="5D0749"/>
            </a:solidFill>
          </p:spPr>
          <p:txBody>
            <a:bodyPr wrap="square" lIns="0" tIns="0" rIns="0" bIns="0" rtlCol="0"/>
            <a:lstStyle/>
            <a:p>
              <a:pPr defTabSz="642915"/>
              <a:endParaRPr sz="1050">
                <a:solidFill>
                  <a:prstClr val="black"/>
                </a:solidFill>
              </a:endParaRPr>
            </a:p>
          </p:txBody>
        </p:sp>
      </p:grpSp>
      <p:grpSp>
        <p:nvGrpSpPr>
          <p:cNvPr id="46" name="object 46"/>
          <p:cNvGrpSpPr/>
          <p:nvPr/>
        </p:nvGrpSpPr>
        <p:grpSpPr>
          <a:xfrm>
            <a:off x="7570797" y="2626454"/>
            <a:ext cx="1353294" cy="1353741"/>
            <a:chOff x="8599889" y="3735402"/>
            <a:chExt cx="1924685" cy="1925320"/>
          </a:xfrm>
        </p:grpSpPr>
        <p:sp>
          <p:nvSpPr>
            <p:cNvPr id="47" name="object 47"/>
            <p:cNvSpPr/>
            <p:nvPr/>
          </p:nvSpPr>
          <p:spPr>
            <a:xfrm>
              <a:off x="9562238" y="3745370"/>
              <a:ext cx="952500" cy="1492250"/>
            </a:xfrm>
            <a:custGeom>
              <a:avLst/>
              <a:gdLst/>
              <a:ahLst/>
              <a:cxnLst/>
              <a:rect l="l" t="t" r="r" b="b"/>
              <a:pathLst>
                <a:path w="952500" h="1492250">
                  <a:moveTo>
                    <a:pt x="0" y="0"/>
                  </a:moveTo>
                  <a:lnTo>
                    <a:pt x="47533" y="1165"/>
                  </a:lnTo>
                  <a:lnTo>
                    <a:pt x="94463" y="4626"/>
                  </a:lnTo>
                  <a:lnTo>
                    <a:pt x="140735" y="10327"/>
                  </a:lnTo>
                  <a:lnTo>
                    <a:pt x="186294" y="18213"/>
                  </a:lnTo>
                  <a:lnTo>
                    <a:pt x="231087" y="28231"/>
                  </a:lnTo>
                  <a:lnTo>
                    <a:pt x="275058" y="40325"/>
                  </a:lnTo>
                  <a:lnTo>
                    <a:pt x="318153" y="54442"/>
                  </a:lnTo>
                  <a:lnTo>
                    <a:pt x="360318" y="70526"/>
                  </a:lnTo>
                  <a:lnTo>
                    <a:pt x="401497" y="88523"/>
                  </a:lnTo>
                  <a:lnTo>
                    <a:pt x="441636" y="108378"/>
                  </a:lnTo>
                  <a:lnTo>
                    <a:pt x="480681" y="130037"/>
                  </a:lnTo>
                  <a:lnTo>
                    <a:pt x="518578" y="153445"/>
                  </a:lnTo>
                  <a:lnTo>
                    <a:pt x="555270" y="178548"/>
                  </a:lnTo>
                  <a:lnTo>
                    <a:pt x="590705" y="205291"/>
                  </a:lnTo>
                  <a:lnTo>
                    <a:pt x="624827" y="233620"/>
                  </a:lnTo>
                  <a:lnTo>
                    <a:pt x="657582" y="263479"/>
                  </a:lnTo>
                  <a:lnTo>
                    <a:pt x="688915" y="294815"/>
                  </a:lnTo>
                  <a:lnTo>
                    <a:pt x="718772" y="327573"/>
                  </a:lnTo>
                  <a:lnTo>
                    <a:pt x="747098" y="361698"/>
                  </a:lnTo>
                  <a:lnTo>
                    <a:pt x="773839" y="397135"/>
                  </a:lnTo>
                  <a:lnTo>
                    <a:pt x="798940" y="433831"/>
                  </a:lnTo>
                  <a:lnTo>
                    <a:pt x="822346" y="471730"/>
                  </a:lnTo>
                  <a:lnTo>
                    <a:pt x="844003" y="510778"/>
                  </a:lnTo>
                  <a:lnTo>
                    <a:pt x="863857" y="550921"/>
                  </a:lnTo>
                  <a:lnTo>
                    <a:pt x="881852" y="592103"/>
                  </a:lnTo>
                  <a:lnTo>
                    <a:pt x="897935" y="634271"/>
                  </a:lnTo>
                  <a:lnTo>
                    <a:pt x="912050" y="677369"/>
                  </a:lnTo>
                  <a:lnTo>
                    <a:pt x="924144" y="721344"/>
                  </a:lnTo>
                  <a:lnTo>
                    <a:pt x="934160" y="766140"/>
                  </a:lnTo>
                  <a:lnTo>
                    <a:pt x="942046" y="811703"/>
                  </a:lnTo>
                  <a:lnTo>
                    <a:pt x="947747" y="857979"/>
                  </a:lnTo>
                  <a:lnTo>
                    <a:pt x="951207" y="904912"/>
                  </a:lnTo>
                  <a:lnTo>
                    <a:pt x="952372" y="952449"/>
                  </a:lnTo>
                  <a:lnTo>
                    <a:pt x="950930" y="1004871"/>
                  </a:lnTo>
                  <a:lnTo>
                    <a:pt x="946624" y="1056957"/>
                  </a:lnTo>
                  <a:lnTo>
                    <a:pt x="939490" y="1108594"/>
                  </a:lnTo>
                  <a:lnTo>
                    <a:pt x="929563" y="1159670"/>
                  </a:lnTo>
                  <a:lnTo>
                    <a:pt x="916877" y="1210073"/>
                  </a:lnTo>
                  <a:lnTo>
                    <a:pt x="901467" y="1259691"/>
                  </a:lnTo>
                  <a:lnTo>
                    <a:pt x="883367" y="1308412"/>
                  </a:lnTo>
                  <a:lnTo>
                    <a:pt x="862613" y="1356124"/>
                  </a:lnTo>
                  <a:lnTo>
                    <a:pt x="839239" y="1402715"/>
                  </a:lnTo>
                  <a:lnTo>
                    <a:pt x="813280" y="1448072"/>
                  </a:lnTo>
                  <a:lnTo>
                    <a:pt x="784771" y="1492084"/>
                  </a:lnTo>
                  <a:lnTo>
                    <a:pt x="580732" y="1351788"/>
                  </a:lnTo>
                  <a:lnTo>
                    <a:pt x="606731" y="1311102"/>
                  </a:lnTo>
                  <a:lnTo>
                    <a:pt x="629613" y="1269332"/>
                  </a:lnTo>
                  <a:lnTo>
                    <a:pt x="649405" y="1226624"/>
                  </a:lnTo>
                  <a:lnTo>
                    <a:pt x="666136" y="1183125"/>
                  </a:lnTo>
                  <a:lnTo>
                    <a:pt x="679831" y="1138981"/>
                  </a:lnTo>
                  <a:lnTo>
                    <a:pt x="690519" y="1094336"/>
                  </a:lnTo>
                  <a:lnTo>
                    <a:pt x="698225" y="1049337"/>
                  </a:lnTo>
                  <a:lnTo>
                    <a:pt x="702976" y="1004131"/>
                  </a:lnTo>
                  <a:lnTo>
                    <a:pt x="704801" y="958863"/>
                  </a:lnTo>
                  <a:lnTo>
                    <a:pt x="703726" y="913679"/>
                  </a:lnTo>
                  <a:lnTo>
                    <a:pt x="699777" y="868725"/>
                  </a:lnTo>
                  <a:lnTo>
                    <a:pt x="692983" y="824147"/>
                  </a:lnTo>
                  <a:lnTo>
                    <a:pt x="683369" y="780091"/>
                  </a:lnTo>
                  <a:lnTo>
                    <a:pt x="670964" y="736703"/>
                  </a:lnTo>
                  <a:lnTo>
                    <a:pt x="655793" y="694129"/>
                  </a:lnTo>
                  <a:lnTo>
                    <a:pt x="637884" y="652515"/>
                  </a:lnTo>
                  <a:lnTo>
                    <a:pt x="617265" y="612007"/>
                  </a:lnTo>
                  <a:lnTo>
                    <a:pt x="593961" y="572751"/>
                  </a:lnTo>
                  <a:lnTo>
                    <a:pt x="568000" y="534892"/>
                  </a:lnTo>
                  <a:lnTo>
                    <a:pt x="539409" y="498578"/>
                  </a:lnTo>
                  <a:lnTo>
                    <a:pt x="508216" y="463953"/>
                  </a:lnTo>
                  <a:lnTo>
                    <a:pt x="474446" y="431164"/>
                  </a:lnTo>
                  <a:lnTo>
                    <a:pt x="438128" y="400357"/>
                  </a:lnTo>
                  <a:lnTo>
                    <a:pt x="399288" y="371678"/>
                  </a:lnTo>
                  <a:lnTo>
                    <a:pt x="354247" y="343154"/>
                  </a:lnTo>
                  <a:lnTo>
                    <a:pt x="307384" y="318215"/>
                  </a:lnTo>
                  <a:lnTo>
                    <a:pt x="258915" y="296929"/>
                  </a:lnTo>
                  <a:lnTo>
                    <a:pt x="209054" y="279363"/>
                  </a:lnTo>
                  <a:lnTo>
                    <a:pt x="158017" y="265583"/>
                  </a:lnTo>
                  <a:lnTo>
                    <a:pt x="106019" y="255658"/>
                  </a:lnTo>
                  <a:lnTo>
                    <a:pt x="53274" y="249653"/>
                  </a:lnTo>
                  <a:lnTo>
                    <a:pt x="0" y="247637"/>
                  </a:lnTo>
                  <a:lnTo>
                    <a:pt x="0" y="0"/>
                  </a:lnTo>
                  <a:close/>
                </a:path>
              </a:pathLst>
            </a:custGeom>
            <a:ln w="199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050">
                <a:solidFill>
                  <a:prstClr val="black"/>
                </a:solidFill>
              </a:endParaRPr>
            </a:p>
          </p:txBody>
        </p:sp>
        <p:sp>
          <p:nvSpPr>
            <p:cNvPr id="48" name="object 48"/>
            <p:cNvSpPr/>
            <p:nvPr/>
          </p:nvSpPr>
          <p:spPr>
            <a:xfrm>
              <a:off x="8690069" y="4980943"/>
              <a:ext cx="1657350" cy="669290"/>
            </a:xfrm>
            <a:custGeom>
              <a:avLst/>
              <a:gdLst/>
              <a:ahLst/>
              <a:cxnLst/>
              <a:rect l="l" t="t" r="r" b="b"/>
              <a:pathLst>
                <a:path w="1657350" h="669289">
                  <a:moveTo>
                    <a:pt x="1656943" y="256514"/>
                  </a:moveTo>
                  <a:lnTo>
                    <a:pt x="1629052" y="295025"/>
                  </a:lnTo>
                  <a:lnTo>
                    <a:pt x="1599612" y="331738"/>
                  </a:lnTo>
                  <a:lnTo>
                    <a:pt x="1568698" y="366640"/>
                  </a:lnTo>
                  <a:lnTo>
                    <a:pt x="1536387" y="399717"/>
                  </a:lnTo>
                  <a:lnTo>
                    <a:pt x="1502755" y="430954"/>
                  </a:lnTo>
                  <a:lnTo>
                    <a:pt x="1467877" y="460338"/>
                  </a:lnTo>
                  <a:lnTo>
                    <a:pt x="1431829" y="487854"/>
                  </a:lnTo>
                  <a:lnTo>
                    <a:pt x="1394687" y="513488"/>
                  </a:lnTo>
                  <a:lnTo>
                    <a:pt x="1356528" y="537227"/>
                  </a:lnTo>
                  <a:lnTo>
                    <a:pt x="1317426" y="559056"/>
                  </a:lnTo>
                  <a:lnTo>
                    <a:pt x="1277458" y="578961"/>
                  </a:lnTo>
                  <a:lnTo>
                    <a:pt x="1236700" y="596929"/>
                  </a:lnTo>
                  <a:lnTo>
                    <a:pt x="1195227" y="612945"/>
                  </a:lnTo>
                  <a:lnTo>
                    <a:pt x="1153116" y="626994"/>
                  </a:lnTo>
                  <a:lnTo>
                    <a:pt x="1110442" y="639064"/>
                  </a:lnTo>
                  <a:lnTo>
                    <a:pt x="1067281" y="649140"/>
                  </a:lnTo>
                  <a:lnTo>
                    <a:pt x="1023709" y="657208"/>
                  </a:lnTo>
                  <a:lnTo>
                    <a:pt x="979802" y="663253"/>
                  </a:lnTo>
                  <a:lnTo>
                    <a:pt x="935635" y="667262"/>
                  </a:lnTo>
                  <a:lnTo>
                    <a:pt x="891285" y="669222"/>
                  </a:lnTo>
                  <a:lnTo>
                    <a:pt x="846828" y="669116"/>
                  </a:lnTo>
                  <a:lnTo>
                    <a:pt x="802339" y="666933"/>
                  </a:lnTo>
                  <a:lnTo>
                    <a:pt x="757895" y="662657"/>
                  </a:lnTo>
                  <a:lnTo>
                    <a:pt x="713570" y="656275"/>
                  </a:lnTo>
                  <a:lnTo>
                    <a:pt x="669442" y="647772"/>
                  </a:lnTo>
                  <a:lnTo>
                    <a:pt x="625585" y="637135"/>
                  </a:lnTo>
                  <a:lnTo>
                    <a:pt x="582076" y="624349"/>
                  </a:lnTo>
                  <a:lnTo>
                    <a:pt x="538991" y="609400"/>
                  </a:lnTo>
                  <a:lnTo>
                    <a:pt x="496405" y="592275"/>
                  </a:lnTo>
                  <a:lnTo>
                    <a:pt x="454395" y="572959"/>
                  </a:lnTo>
                  <a:lnTo>
                    <a:pt x="413036" y="551438"/>
                  </a:lnTo>
                  <a:lnTo>
                    <a:pt x="372404" y="527698"/>
                  </a:lnTo>
                  <a:lnTo>
                    <a:pt x="332574" y="501726"/>
                  </a:lnTo>
                  <a:lnTo>
                    <a:pt x="293495" y="473367"/>
                  </a:lnTo>
                  <a:lnTo>
                    <a:pt x="256010" y="443154"/>
                  </a:lnTo>
                  <a:lnTo>
                    <a:pt x="220176" y="411158"/>
                  </a:lnTo>
                  <a:lnTo>
                    <a:pt x="186053" y="377449"/>
                  </a:lnTo>
                  <a:lnTo>
                    <a:pt x="153698" y="342098"/>
                  </a:lnTo>
                  <a:lnTo>
                    <a:pt x="123171" y="305176"/>
                  </a:lnTo>
                  <a:lnTo>
                    <a:pt x="94530" y="266754"/>
                  </a:lnTo>
                  <a:lnTo>
                    <a:pt x="67834" y="226902"/>
                  </a:lnTo>
                  <a:lnTo>
                    <a:pt x="43141" y="185692"/>
                  </a:lnTo>
                  <a:lnTo>
                    <a:pt x="20510" y="143194"/>
                  </a:lnTo>
                  <a:lnTo>
                    <a:pt x="0" y="99479"/>
                  </a:lnTo>
                  <a:lnTo>
                    <a:pt x="226771" y="0"/>
                  </a:lnTo>
                  <a:lnTo>
                    <a:pt x="247642" y="43538"/>
                  </a:lnTo>
                  <a:lnTo>
                    <a:pt x="271077" y="85000"/>
                  </a:lnTo>
                  <a:lnTo>
                    <a:pt x="296936" y="124330"/>
                  </a:lnTo>
                  <a:lnTo>
                    <a:pt x="325083" y="161475"/>
                  </a:lnTo>
                  <a:lnTo>
                    <a:pt x="355378" y="196380"/>
                  </a:lnTo>
                  <a:lnTo>
                    <a:pt x="387682" y="228992"/>
                  </a:lnTo>
                  <a:lnTo>
                    <a:pt x="421859" y="259257"/>
                  </a:lnTo>
                  <a:lnTo>
                    <a:pt x="457770" y="287121"/>
                  </a:lnTo>
                  <a:lnTo>
                    <a:pt x="495275" y="312530"/>
                  </a:lnTo>
                  <a:lnTo>
                    <a:pt x="534238" y="335429"/>
                  </a:lnTo>
                  <a:lnTo>
                    <a:pt x="574519" y="355765"/>
                  </a:lnTo>
                  <a:lnTo>
                    <a:pt x="615981" y="373484"/>
                  </a:lnTo>
                  <a:lnTo>
                    <a:pt x="658485" y="388532"/>
                  </a:lnTo>
                  <a:lnTo>
                    <a:pt x="701893" y="400855"/>
                  </a:lnTo>
                  <a:lnTo>
                    <a:pt x="746067" y="410399"/>
                  </a:lnTo>
                  <a:lnTo>
                    <a:pt x="790868" y="417110"/>
                  </a:lnTo>
                  <a:lnTo>
                    <a:pt x="836158" y="420934"/>
                  </a:lnTo>
                  <a:lnTo>
                    <a:pt x="881799" y="421817"/>
                  </a:lnTo>
                  <a:lnTo>
                    <a:pt x="927652" y="419704"/>
                  </a:lnTo>
                  <a:lnTo>
                    <a:pt x="973580" y="414543"/>
                  </a:lnTo>
                  <a:lnTo>
                    <a:pt x="1019444" y="406279"/>
                  </a:lnTo>
                  <a:lnTo>
                    <a:pt x="1065105" y="394859"/>
                  </a:lnTo>
                  <a:lnTo>
                    <a:pt x="1110426" y="380227"/>
                  </a:lnTo>
                  <a:lnTo>
                    <a:pt x="1155268" y="362330"/>
                  </a:lnTo>
                  <a:lnTo>
                    <a:pt x="1199515" y="341056"/>
                  </a:lnTo>
                  <a:lnTo>
                    <a:pt x="1242023" y="316844"/>
                  </a:lnTo>
                  <a:lnTo>
                    <a:pt x="1282655" y="289808"/>
                  </a:lnTo>
                  <a:lnTo>
                    <a:pt x="1321274" y="260061"/>
                  </a:lnTo>
                  <a:lnTo>
                    <a:pt x="1357745" y="227714"/>
                  </a:lnTo>
                  <a:lnTo>
                    <a:pt x="1391931" y="192881"/>
                  </a:lnTo>
                  <a:lnTo>
                    <a:pt x="1423697" y="155673"/>
                  </a:lnTo>
                  <a:lnTo>
                    <a:pt x="1452905" y="116204"/>
                  </a:lnTo>
                  <a:lnTo>
                    <a:pt x="1656943" y="256514"/>
                  </a:lnTo>
                  <a:close/>
                </a:path>
              </a:pathLst>
            </a:custGeom>
            <a:ln w="199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050">
                <a:solidFill>
                  <a:prstClr val="black"/>
                </a:solidFill>
              </a:endParaRPr>
            </a:p>
          </p:txBody>
        </p:sp>
        <p:sp>
          <p:nvSpPr>
            <p:cNvPr id="49" name="object 49"/>
            <p:cNvSpPr/>
            <p:nvPr/>
          </p:nvSpPr>
          <p:spPr>
            <a:xfrm>
              <a:off x="8609852" y="3783371"/>
              <a:ext cx="755650" cy="1297305"/>
            </a:xfrm>
            <a:custGeom>
              <a:avLst/>
              <a:gdLst/>
              <a:ahLst/>
              <a:cxnLst/>
              <a:rect l="l" t="t" r="r" b="b"/>
              <a:pathLst>
                <a:path w="755650" h="1297304">
                  <a:moveTo>
                    <a:pt x="80221" y="1297051"/>
                  </a:moveTo>
                  <a:lnTo>
                    <a:pt x="62194" y="1253049"/>
                  </a:lnTo>
                  <a:lnTo>
                    <a:pt x="46511" y="1208678"/>
                  </a:lnTo>
                  <a:lnTo>
                    <a:pt x="33144" y="1164009"/>
                  </a:lnTo>
                  <a:lnTo>
                    <a:pt x="22064" y="1119115"/>
                  </a:lnTo>
                  <a:lnTo>
                    <a:pt x="13244" y="1074067"/>
                  </a:lnTo>
                  <a:lnTo>
                    <a:pt x="6656" y="1028938"/>
                  </a:lnTo>
                  <a:lnTo>
                    <a:pt x="2271" y="983798"/>
                  </a:lnTo>
                  <a:lnTo>
                    <a:pt x="61" y="938721"/>
                  </a:lnTo>
                  <a:lnTo>
                    <a:pt x="0" y="893778"/>
                  </a:lnTo>
                  <a:lnTo>
                    <a:pt x="2057" y="849040"/>
                  </a:lnTo>
                  <a:lnTo>
                    <a:pt x="6206" y="804580"/>
                  </a:lnTo>
                  <a:lnTo>
                    <a:pt x="12418" y="760469"/>
                  </a:lnTo>
                  <a:lnTo>
                    <a:pt x="20665" y="716780"/>
                  </a:lnTo>
                  <a:lnTo>
                    <a:pt x="30920" y="673585"/>
                  </a:lnTo>
                  <a:lnTo>
                    <a:pt x="43154" y="630954"/>
                  </a:lnTo>
                  <a:lnTo>
                    <a:pt x="57339" y="588961"/>
                  </a:lnTo>
                  <a:lnTo>
                    <a:pt x="73447" y="547677"/>
                  </a:lnTo>
                  <a:lnTo>
                    <a:pt x="91450" y="507174"/>
                  </a:lnTo>
                  <a:lnTo>
                    <a:pt x="111319" y="467524"/>
                  </a:lnTo>
                  <a:lnTo>
                    <a:pt x="133028" y="428798"/>
                  </a:lnTo>
                  <a:lnTo>
                    <a:pt x="156548" y="391069"/>
                  </a:lnTo>
                  <a:lnTo>
                    <a:pt x="181850" y="354409"/>
                  </a:lnTo>
                  <a:lnTo>
                    <a:pt x="208907" y="318888"/>
                  </a:lnTo>
                  <a:lnTo>
                    <a:pt x="237691" y="284581"/>
                  </a:lnTo>
                  <a:lnTo>
                    <a:pt x="268174" y="251557"/>
                  </a:lnTo>
                  <a:lnTo>
                    <a:pt x="300327" y="219890"/>
                  </a:lnTo>
                  <a:lnTo>
                    <a:pt x="334122" y="189650"/>
                  </a:lnTo>
                  <a:lnTo>
                    <a:pt x="369532" y="160911"/>
                  </a:lnTo>
                  <a:lnTo>
                    <a:pt x="406529" y="133743"/>
                  </a:lnTo>
                  <a:lnTo>
                    <a:pt x="445084" y="108219"/>
                  </a:lnTo>
                  <a:lnTo>
                    <a:pt x="485169" y="84410"/>
                  </a:lnTo>
                  <a:lnTo>
                    <a:pt x="526757" y="62389"/>
                  </a:lnTo>
                  <a:lnTo>
                    <a:pt x="569819" y="42227"/>
                  </a:lnTo>
                  <a:lnTo>
                    <a:pt x="627242" y="19223"/>
                  </a:lnTo>
                  <a:lnTo>
                    <a:pt x="686036" y="0"/>
                  </a:lnTo>
                  <a:lnTo>
                    <a:pt x="755290" y="237769"/>
                  </a:lnTo>
                  <a:lnTo>
                    <a:pt x="709417" y="252826"/>
                  </a:lnTo>
                  <a:lnTo>
                    <a:pt x="665273" y="270694"/>
                  </a:lnTo>
                  <a:lnTo>
                    <a:pt x="622927" y="291242"/>
                  </a:lnTo>
                  <a:lnTo>
                    <a:pt x="582452" y="314342"/>
                  </a:lnTo>
                  <a:lnTo>
                    <a:pt x="543919" y="339862"/>
                  </a:lnTo>
                  <a:lnTo>
                    <a:pt x="507399" y="367672"/>
                  </a:lnTo>
                  <a:lnTo>
                    <a:pt x="472964" y="397643"/>
                  </a:lnTo>
                  <a:lnTo>
                    <a:pt x="440685" y="429644"/>
                  </a:lnTo>
                  <a:lnTo>
                    <a:pt x="410633" y="463545"/>
                  </a:lnTo>
                  <a:lnTo>
                    <a:pt x="382881" y="499215"/>
                  </a:lnTo>
                  <a:lnTo>
                    <a:pt x="357499" y="536526"/>
                  </a:lnTo>
                  <a:lnTo>
                    <a:pt x="334559" y="575346"/>
                  </a:lnTo>
                  <a:lnTo>
                    <a:pt x="314133" y="615546"/>
                  </a:lnTo>
                  <a:lnTo>
                    <a:pt x="296291" y="656994"/>
                  </a:lnTo>
                  <a:lnTo>
                    <a:pt x="281105" y="699563"/>
                  </a:lnTo>
                  <a:lnTo>
                    <a:pt x="268647" y="743120"/>
                  </a:lnTo>
                  <a:lnTo>
                    <a:pt x="258988" y="787536"/>
                  </a:lnTo>
                  <a:lnTo>
                    <a:pt x="252200" y="832681"/>
                  </a:lnTo>
                  <a:lnTo>
                    <a:pt x="248353" y="878424"/>
                  </a:lnTo>
                  <a:lnTo>
                    <a:pt x="247520" y="924636"/>
                  </a:lnTo>
                  <a:lnTo>
                    <a:pt x="249772" y="971187"/>
                  </a:lnTo>
                  <a:lnTo>
                    <a:pt x="255180" y="1017945"/>
                  </a:lnTo>
                  <a:lnTo>
                    <a:pt x="263816" y="1064782"/>
                  </a:lnTo>
                  <a:lnTo>
                    <a:pt x="275750" y="1111567"/>
                  </a:lnTo>
                  <a:lnTo>
                    <a:pt x="289969" y="1155084"/>
                  </a:lnTo>
                  <a:lnTo>
                    <a:pt x="306980" y="1197571"/>
                  </a:lnTo>
                  <a:lnTo>
                    <a:pt x="80221" y="1297051"/>
                  </a:lnTo>
                  <a:close/>
                </a:path>
              </a:pathLst>
            </a:custGeom>
            <a:ln w="199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050">
                <a:solidFill>
                  <a:prstClr val="black"/>
                </a:solidFill>
              </a:endParaRPr>
            </a:p>
          </p:txBody>
        </p:sp>
        <p:sp>
          <p:nvSpPr>
            <p:cNvPr id="50" name="object 50"/>
            <p:cNvSpPr/>
            <p:nvPr/>
          </p:nvSpPr>
          <p:spPr>
            <a:xfrm>
              <a:off x="9295883" y="3745365"/>
              <a:ext cx="266700" cy="276225"/>
            </a:xfrm>
            <a:custGeom>
              <a:avLst/>
              <a:gdLst/>
              <a:ahLst/>
              <a:cxnLst/>
              <a:rect l="l" t="t" r="r" b="b"/>
              <a:pathLst>
                <a:path w="266700" h="276225">
                  <a:moveTo>
                    <a:pt x="0" y="38011"/>
                  </a:moveTo>
                  <a:lnTo>
                    <a:pt x="52277" y="24377"/>
                  </a:lnTo>
                  <a:lnTo>
                    <a:pt x="105180" y="13740"/>
                  </a:lnTo>
                  <a:lnTo>
                    <a:pt x="158579" y="6119"/>
                  </a:lnTo>
                  <a:lnTo>
                    <a:pt x="212348" y="1533"/>
                  </a:lnTo>
                  <a:lnTo>
                    <a:pt x="266357" y="0"/>
                  </a:lnTo>
                  <a:lnTo>
                    <a:pt x="266357" y="247649"/>
                  </a:lnTo>
                  <a:lnTo>
                    <a:pt x="216425" y="249419"/>
                  </a:lnTo>
                  <a:lnTo>
                    <a:pt x="166804" y="254712"/>
                  </a:lnTo>
                  <a:lnTo>
                    <a:pt x="117684" y="263503"/>
                  </a:lnTo>
                  <a:lnTo>
                    <a:pt x="69253" y="275767"/>
                  </a:lnTo>
                  <a:lnTo>
                    <a:pt x="0" y="38011"/>
                  </a:lnTo>
                  <a:close/>
                </a:path>
              </a:pathLst>
            </a:custGeom>
            <a:ln w="199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42915"/>
              <a:endParaRPr sz="1050">
                <a:solidFill>
                  <a:prstClr val="black"/>
                </a:solidFill>
              </a:endParaRPr>
            </a:p>
          </p:txBody>
        </p:sp>
      </p:grp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9183F7EB-1B49-4988-A6DF-724B82AA572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031875" y="6261100"/>
            <a:ext cx="11160125" cy="839788"/>
          </a:xfrm>
        </p:spPr>
        <p:txBody>
          <a:bodyPr/>
          <a:lstStyle/>
          <a:p>
            <a:pPr marL="44647" marR="39736" algn="just" defTabSz="642915"/>
            <a:r>
              <a:rPr lang="en-US" sz="800" b="0" spc="0" dirty="0">
                <a:latin typeface="AvenirNext LT Pro Regular"/>
                <a:cs typeface="AvenirNext LT Pro Regular"/>
              </a:rPr>
              <a:t>AD, </a:t>
            </a:r>
            <a:r>
              <a:rPr lang="en-US" sz="800" b="0" spc="0" dirty="0" err="1">
                <a:latin typeface="AvenirNext LT Pro Regular"/>
                <a:cs typeface="AvenirNext LT Pro Regular"/>
              </a:rPr>
              <a:t>antidepresiv</a:t>
            </a:r>
            <a:r>
              <a:rPr lang="en-US" sz="800" b="0" spc="0" dirty="0">
                <a:latin typeface="AvenirNext LT Pro Regular"/>
                <a:cs typeface="AvenirNext LT Pro Regular"/>
              </a:rPr>
              <a:t>. STRIVE, </a:t>
            </a:r>
            <a:r>
              <a:rPr lang="en-US" sz="800" b="0" spc="0" dirty="0" err="1">
                <a:latin typeface="AvenirNext LT Pro Regular"/>
                <a:cs typeface="AvenirNext LT Pro Regular"/>
              </a:rPr>
              <a:t>Aato-evaluare</a:t>
            </a:r>
            <a:r>
              <a:rPr lang="en-US" sz="800" b="0" spc="0" dirty="0">
                <a:latin typeface="AvenirNext LT Pro Regular"/>
                <a:cs typeface="AvenirNext LT Pro Regular"/>
              </a:rPr>
              <a:t> a </a:t>
            </a:r>
            <a:r>
              <a:rPr lang="en-US" sz="800" b="0" spc="0" dirty="0" err="1">
                <a:latin typeface="AvenirNext LT Pro Regular"/>
                <a:cs typeface="AvenirNext LT Pro Regular"/>
              </a:rPr>
              <a:t>valorii</a:t>
            </a:r>
            <a:r>
              <a:rPr lang="en-US" sz="800" b="0" spc="0" dirty="0">
                <a:latin typeface="AvenirNext LT Pro Regular"/>
                <a:cs typeface="AvenirNext LT Pro Regular"/>
              </a:rPr>
              <a:t> </a:t>
            </a:r>
            <a:r>
              <a:rPr lang="en-US" sz="800" b="0" spc="0" dirty="0" err="1">
                <a:latin typeface="AvenirNext LT Pro Regular"/>
                <a:cs typeface="AvenirNext LT Pro Regular"/>
              </a:rPr>
              <a:t>Esketaminei</a:t>
            </a:r>
            <a:r>
              <a:rPr lang="en-US" sz="800" b="0" spc="0" dirty="0">
                <a:latin typeface="AvenirNext LT Pro Regular"/>
                <a:cs typeface="AvenirNext LT Pro Regular"/>
              </a:rPr>
              <a:t>. EAAS, </a:t>
            </a:r>
            <a:r>
              <a:rPr lang="en-US" sz="800" b="0" spc="0" dirty="0" err="1">
                <a:latin typeface="AvenirNext LT Pro Regular"/>
                <a:cs typeface="AvenirNext LT Pro Regular"/>
              </a:rPr>
              <a:t>eveniment</a:t>
            </a:r>
            <a:r>
              <a:rPr lang="en-US" sz="800" b="0" spc="0" dirty="0">
                <a:latin typeface="AvenirNext LT Pro Regular"/>
                <a:cs typeface="AvenirNext LT Pro Regular"/>
              </a:rPr>
              <a:t> </a:t>
            </a:r>
            <a:r>
              <a:rPr lang="en-US" sz="800" b="0" spc="0" dirty="0" err="1">
                <a:latin typeface="AvenirNext LT Pro Regular"/>
                <a:cs typeface="AvenirNext LT Pro Regular"/>
              </a:rPr>
              <a:t>advers</a:t>
            </a:r>
            <a:r>
              <a:rPr lang="en-US" sz="800" b="0" spc="0" dirty="0">
                <a:latin typeface="AvenirNext LT Pro Regular"/>
                <a:cs typeface="AvenirNext LT Pro Regular"/>
              </a:rPr>
              <a:t> </a:t>
            </a:r>
            <a:r>
              <a:rPr lang="en-US" sz="800" b="0" spc="0" dirty="0" err="1">
                <a:latin typeface="AvenirNext LT Pro Regular"/>
                <a:cs typeface="AvenirNext LT Pro Regular"/>
              </a:rPr>
              <a:t>asociat</a:t>
            </a:r>
            <a:r>
              <a:rPr lang="en-US" sz="800" b="0" spc="0" dirty="0">
                <a:latin typeface="AvenirNext LT Pro Regular"/>
                <a:cs typeface="AvenirNext LT Pro Regular"/>
              </a:rPr>
              <a:t> </a:t>
            </a:r>
            <a:r>
              <a:rPr lang="en-US" sz="800" b="0" spc="0" dirty="0" err="1">
                <a:latin typeface="AvenirNext LT Pro Regular"/>
                <a:cs typeface="AvenirNext LT Pro Regular"/>
              </a:rPr>
              <a:t>administrării</a:t>
            </a:r>
            <a:r>
              <a:rPr lang="en-US" sz="800" b="0" spc="0" dirty="0">
                <a:latin typeface="AvenirNext LT Pro Regular"/>
                <a:cs typeface="AvenirNext LT Pro Regular"/>
              </a:rPr>
              <a:t> </a:t>
            </a:r>
            <a:r>
              <a:rPr lang="en-US" sz="800" b="0" spc="0" dirty="0" err="1">
                <a:latin typeface="AvenirNext LT Pro Regular"/>
                <a:cs typeface="AvenirNext LT Pro Regular"/>
              </a:rPr>
              <a:t>tratamentului</a:t>
            </a:r>
            <a:r>
              <a:rPr lang="en-US" sz="800" b="0" spc="0" dirty="0">
                <a:latin typeface="AvenirNext LT Pro Regular"/>
                <a:cs typeface="AvenirNext LT Pro Regular"/>
              </a:rPr>
              <a:t>. DRT,  </a:t>
            </a:r>
            <a:r>
              <a:rPr lang="en-US" sz="800" b="0" spc="0" dirty="0" err="1">
                <a:latin typeface="AvenirNext LT Pro Regular"/>
                <a:cs typeface="AvenirNext LT Pro Regular"/>
              </a:rPr>
              <a:t>depresie</a:t>
            </a:r>
            <a:r>
              <a:rPr lang="en-US" sz="800" b="0" spc="0" dirty="0">
                <a:latin typeface="AvenirNext LT Pro Regular"/>
                <a:cs typeface="AvenirNext LT Pro Regular"/>
              </a:rPr>
              <a:t> </a:t>
            </a:r>
            <a:r>
              <a:rPr lang="en-US" sz="800" b="0" spc="0" dirty="0" err="1">
                <a:latin typeface="AvenirNext LT Pro Regular"/>
                <a:cs typeface="AvenirNext LT Pro Regular"/>
              </a:rPr>
              <a:t>rezistentă</a:t>
            </a:r>
            <a:r>
              <a:rPr lang="en-US" sz="800" b="0" spc="0" dirty="0">
                <a:latin typeface="AvenirNext LT Pro Regular"/>
                <a:cs typeface="AvenirNext LT Pro Regular"/>
              </a:rPr>
              <a:t> la </a:t>
            </a:r>
            <a:r>
              <a:rPr lang="en-US" sz="800" b="0" spc="0" dirty="0" err="1">
                <a:latin typeface="AvenirNext LT Pro Regular"/>
                <a:cs typeface="AvenirNext LT Pro Regular"/>
              </a:rPr>
              <a:t>tratament</a:t>
            </a:r>
            <a:r>
              <a:rPr lang="en-US" sz="800" b="0" spc="0" dirty="0">
                <a:latin typeface="AvenirNext LT Pro Regular"/>
                <a:cs typeface="AvenirNext LT Pro Regular"/>
              </a:rPr>
              <a:t>.</a:t>
            </a:r>
          </a:p>
          <a:p>
            <a:pPr marL="44647" defTabSz="642915">
              <a:spcBef>
                <a:spcPts val="190"/>
              </a:spcBef>
            </a:pPr>
            <a:r>
              <a:rPr lang="en-US" sz="800" b="0" spc="0" dirty="0" err="1">
                <a:latin typeface="AvenirNext LT Pro Cn"/>
                <a:cs typeface="AvenirNext LT Pro Cn"/>
              </a:rPr>
              <a:t>Referințe</a:t>
            </a:r>
            <a:endParaRPr lang="en-US" sz="800" b="0" spc="0" dirty="0">
              <a:latin typeface="AvenirNext LT Pro Cn"/>
              <a:cs typeface="AvenirNext LT Pro Cn"/>
            </a:endParaRPr>
          </a:p>
          <a:p>
            <a:pPr marL="366104" indent="-321457" algn="just" defTabSz="642915">
              <a:spcBef>
                <a:spcPts val="675"/>
              </a:spcBef>
              <a:buFontTx/>
              <a:buAutoNum type="arabicPeriod"/>
              <a:tabLst>
                <a:tab pos="366104" algn="l"/>
              </a:tabLst>
            </a:pPr>
            <a:r>
              <a:rPr lang="en-US" sz="800" b="0" spc="0" dirty="0">
                <a:latin typeface="AvenirNext LT Pro Regular"/>
                <a:cs typeface="AvenirNext LT Pro Regular"/>
              </a:rPr>
              <a:t>Starr HL et al. Psychiatry Res 2020. Published online. DOI: 10.1016/j.psychres.2020.113376.</a:t>
            </a:r>
          </a:p>
          <a:p>
            <a:pPr marL="366104" indent="-321457" algn="just" defTabSz="642915">
              <a:spcBef>
                <a:spcPts val="211"/>
              </a:spcBef>
              <a:buFontTx/>
              <a:buAutoNum type="arabicPeriod"/>
              <a:tabLst>
                <a:tab pos="366104" algn="l"/>
              </a:tabLst>
            </a:pPr>
            <a:r>
              <a:rPr lang="en-US" sz="800" b="0" spc="0" dirty="0">
                <a:latin typeface="AvenirNext LT Pro Regular"/>
                <a:cs typeface="AvenirNext LT Pro Regular"/>
              </a:rPr>
              <a:t>Fairchild AO et al. Neurol Psychiatry Brain Res 2020; 37: 67–78.</a:t>
            </a:r>
            <a:endParaRPr lang="en-US" sz="800" b="0" spc="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5D17B28-9E32-3E48-D943-B80E77B348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870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8871" y="2285274"/>
            <a:ext cx="7598409" cy="1245662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38100" marR="30480">
              <a:lnSpc>
                <a:spcPct val="80000"/>
              </a:lnSpc>
              <a:spcBef>
                <a:spcPts val="1160"/>
              </a:spcBef>
            </a:pPr>
            <a:r>
              <a:rPr sz="4400" spc="5" dirty="0"/>
              <a:t>Ce </a:t>
            </a:r>
            <a:r>
              <a:rPr sz="4400" dirty="0"/>
              <a:t>ştim despre eficacitatea</a:t>
            </a:r>
            <a:r>
              <a:rPr sz="4400" spc="-195" dirty="0"/>
              <a:t> </a:t>
            </a:r>
            <a:r>
              <a:rPr sz="4400" spc="5" dirty="0"/>
              <a:t>pe  </a:t>
            </a:r>
            <a:r>
              <a:rPr sz="4400" dirty="0"/>
              <a:t>termen scurt a</a:t>
            </a:r>
            <a:r>
              <a:rPr sz="4400" spc="-100" dirty="0"/>
              <a:t> </a:t>
            </a:r>
            <a:r>
              <a:rPr lang="ro-RO" sz="4400" dirty="0"/>
              <a:t>Esketamină</a:t>
            </a:r>
            <a:r>
              <a:rPr sz="4400" dirty="0"/>
              <a:t>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9F76AE-BC36-E68A-502A-5FF6145ADF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54" t="22229" r="8854" b="16666"/>
          <a:stretch/>
        </p:blipFill>
        <p:spPr>
          <a:xfrm>
            <a:off x="10591800" y="6019800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359408"/>
            <a:ext cx="8075930" cy="3953510"/>
            <a:chOff x="0" y="1359408"/>
            <a:chExt cx="8075930" cy="3953510"/>
          </a:xfrm>
        </p:grpSpPr>
        <p:sp>
          <p:nvSpPr>
            <p:cNvPr id="3" name="object 3"/>
            <p:cNvSpPr/>
            <p:nvPr/>
          </p:nvSpPr>
          <p:spPr>
            <a:xfrm>
              <a:off x="0" y="1359408"/>
              <a:ext cx="8075930" cy="3953510"/>
            </a:xfrm>
            <a:custGeom>
              <a:avLst/>
              <a:gdLst/>
              <a:ahLst/>
              <a:cxnLst/>
              <a:rect l="l" t="t" r="r" b="b"/>
              <a:pathLst>
                <a:path w="8075930" h="3953510">
                  <a:moveTo>
                    <a:pt x="8075676" y="0"/>
                  </a:moveTo>
                  <a:lnTo>
                    <a:pt x="0" y="0"/>
                  </a:lnTo>
                  <a:lnTo>
                    <a:pt x="0" y="3953255"/>
                  </a:lnTo>
                  <a:lnTo>
                    <a:pt x="8075676" y="3953255"/>
                  </a:lnTo>
                  <a:lnTo>
                    <a:pt x="8075676" y="0"/>
                  </a:lnTo>
                  <a:close/>
                </a:path>
              </a:pathLst>
            </a:custGeom>
            <a:solidFill>
              <a:srgbClr val="E2E2E2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254752" y="2036063"/>
              <a:ext cx="2790825" cy="899160"/>
            </a:xfrm>
            <a:custGeom>
              <a:avLst/>
              <a:gdLst/>
              <a:ahLst/>
              <a:cxnLst/>
              <a:rect l="l" t="t" r="r" b="b"/>
              <a:pathLst>
                <a:path w="2790825" h="899160">
                  <a:moveTo>
                    <a:pt x="2523578" y="0"/>
                  </a:moveTo>
                  <a:lnTo>
                    <a:pt x="0" y="0"/>
                  </a:lnTo>
                  <a:lnTo>
                    <a:pt x="0" y="899160"/>
                  </a:lnTo>
                  <a:lnTo>
                    <a:pt x="2523578" y="899160"/>
                  </a:lnTo>
                  <a:lnTo>
                    <a:pt x="2790444" y="449580"/>
                  </a:lnTo>
                  <a:lnTo>
                    <a:pt x="2523578" y="0"/>
                  </a:lnTo>
                  <a:close/>
                </a:path>
              </a:pathLst>
            </a:custGeom>
            <a:solidFill>
              <a:srgbClr val="522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5602149" y="2090417"/>
            <a:ext cx="2084070" cy="75819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20700">
              <a:lnSpc>
                <a:spcPts val="1400"/>
              </a:lnSpc>
              <a:spcBef>
                <a:spcPts val="275"/>
              </a:spcBef>
            </a:pPr>
            <a:r>
              <a:rPr sz="1300" b="1" spc="-15" dirty="0">
                <a:solidFill>
                  <a:srgbClr val="FFFFFF"/>
                </a:solidFill>
                <a:latin typeface="Arial Unicode MS"/>
                <a:cs typeface="Arial Unicode MS"/>
              </a:rPr>
              <a:t>URM sau </a:t>
            </a:r>
            <a:r>
              <a:rPr sz="1300" b="1" spc="-20" dirty="0">
                <a:solidFill>
                  <a:srgbClr val="FFFFFF"/>
                </a:solidFill>
                <a:latin typeface="Arial Unicode MS"/>
                <a:cs typeface="Arial Unicode MS"/>
              </a:rPr>
              <a:t>includere</a:t>
            </a:r>
            <a:r>
              <a:rPr sz="1300" b="1" spc="-18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300" b="1" spc="-10" dirty="0">
                <a:solidFill>
                  <a:srgbClr val="FFFFFF"/>
                </a:solidFill>
                <a:latin typeface="Arial Unicode MS"/>
                <a:cs typeface="Arial Unicode MS"/>
              </a:rPr>
              <a:t>în  </a:t>
            </a:r>
            <a:r>
              <a:rPr sz="1300" b="1" spc="-20" dirty="0">
                <a:solidFill>
                  <a:srgbClr val="FFFFFF"/>
                </a:solidFill>
                <a:latin typeface="Arial Unicode MS"/>
                <a:cs typeface="Arial Unicode MS"/>
              </a:rPr>
              <a:t>SUSTAIN</a:t>
            </a:r>
            <a:r>
              <a:rPr sz="1300" b="1" spc="-8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300" b="1" spc="-5" dirty="0">
                <a:solidFill>
                  <a:srgbClr val="FFFFFF"/>
                </a:solidFill>
                <a:latin typeface="Arial Unicode MS"/>
                <a:cs typeface="Arial Unicode MS"/>
              </a:rPr>
              <a:t>1</a:t>
            </a:r>
            <a:endParaRPr sz="1300">
              <a:latin typeface="Arial Unicode MS"/>
              <a:cs typeface="Arial Unicode MS"/>
            </a:endParaRPr>
          </a:p>
          <a:p>
            <a:pPr marL="12700" marR="5080">
              <a:lnSpc>
                <a:spcPts val="1400"/>
              </a:lnSpc>
              <a:spcBef>
                <a:spcPts val="5"/>
              </a:spcBef>
            </a:pPr>
            <a:r>
              <a:rPr sz="1300" spc="-10" dirty="0">
                <a:solidFill>
                  <a:srgbClr val="FFFFFF"/>
                </a:solidFill>
                <a:latin typeface="Arial Unicode MS"/>
                <a:cs typeface="Arial Unicode MS"/>
              </a:rPr>
              <a:t>Până </a:t>
            </a:r>
            <a:r>
              <a:rPr sz="1300" spc="-5" dirty="0">
                <a:solidFill>
                  <a:srgbClr val="FFFFFF"/>
                </a:solidFill>
                <a:latin typeface="Arial Unicode MS"/>
                <a:cs typeface="Arial Unicode MS"/>
              </a:rPr>
              <a:t>la 24 de </a:t>
            </a:r>
            <a:r>
              <a:rPr sz="1300" spc="-10" dirty="0">
                <a:solidFill>
                  <a:srgbClr val="FFFFFF"/>
                </a:solidFill>
                <a:latin typeface="Arial Unicode MS"/>
                <a:cs typeface="Arial Unicode MS"/>
              </a:rPr>
              <a:t>săptămâni </a:t>
            </a:r>
            <a:r>
              <a:rPr sz="1300" spc="-5" dirty="0">
                <a:solidFill>
                  <a:srgbClr val="FFFFFF"/>
                </a:solidFill>
                <a:latin typeface="Arial Unicode MS"/>
                <a:cs typeface="Arial Unicode MS"/>
              </a:rPr>
              <a:t>de  </a:t>
            </a:r>
            <a:r>
              <a:rPr sz="1300" spc="-10" dirty="0">
                <a:solidFill>
                  <a:srgbClr val="FFFFFF"/>
                </a:solidFill>
                <a:latin typeface="Arial Unicode MS"/>
                <a:cs typeface="Arial Unicode MS"/>
              </a:rPr>
              <a:t>urmărire</a:t>
            </a:r>
            <a:endParaRPr sz="130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915411" y="2036064"/>
            <a:ext cx="2609215" cy="899160"/>
          </a:xfrm>
          <a:custGeom>
            <a:avLst/>
            <a:gdLst/>
            <a:ahLst/>
            <a:cxnLst/>
            <a:rect l="l" t="t" r="r" b="b"/>
            <a:pathLst>
              <a:path w="2609215" h="899160">
                <a:moveTo>
                  <a:pt x="2342222" y="0"/>
                </a:moveTo>
                <a:lnTo>
                  <a:pt x="0" y="0"/>
                </a:lnTo>
                <a:lnTo>
                  <a:pt x="0" y="899160"/>
                </a:lnTo>
                <a:lnTo>
                  <a:pt x="2342222" y="899160"/>
                </a:lnTo>
                <a:lnTo>
                  <a:pt x="2609088" y="449580"/>
                </a:lnTo>
                <a:lnTo>
                  <a:pt x="2342222" y="0"/>
                </a:lnTo>
                <a:close/>
              </a:path>
            </a:pathLst>
          </a:custGeom>
          <a:solidFill>
            <a:srgbClr val="F16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046121" y="2268725"/>
            <a:ext cx="1990089" cy="40132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>
              <a:lnSpc>
                <a:spcPts val="1400"/>
              </a:lnSpc>
              <a:spcBef>
                <a:spcPts val="275"/>
              </a:spcBef>
            </a:pPr>
            <a:r>
              <a:rPr sz="1300" b="1" dirty="0">
                <a:solidFill>
                  <a:srgbClr val="1D1C1C"/>
                </a:solidFill>
                <a:latin typeface="Arial Unicode MS"/>
                <a:cs typeface="Arial Unicode MS"/>
              </a:rPr>
              <a:t>Faza de inducţie</a:t>
            </a:r>
            <a:r>
              <a:rPr sz="1300" b="1" spc="-7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300" b="1" dirty="0">
                <a:solidFill>
                  <a:srgbClr val="1D1C1C"/>
                </a:solidFill>
                <a:latin typeface="Arial Unicode MS"/>
                <a:cs typeface="Arial Unicode MS"/>
              </a:rPr>
              <a:t>dublu-orb  </a:t>
            </a:r>
            <a:r>
              <a:rPr sz="1300" spc="-5" dirty="0">
                <a:solidFill>
                  <a:srgbClr val="1D1C1C"/>
                </a:solidFill>
                <a:latin typeface="Arial Unicode MS"/>
                <a:cs typeface="Arial Unicode MS"/>
              </a:rPr>
              <a:t>4</a:t>
            </a:r>
            <a:r>
              <a:rPr sz="1300" spc="5" dirty="0">
                <a:solidFill>
                  <a:srgbClr val="1D1C1C"/>
                </a:solidFill>
                <a:latin typeface="Arial Unicode MS"/>
                <a:cs typeface="Arial Unicode MS"/>
              </a:rPr>
              <a:t> </a:t>
            </a:r>
            <a:r>
              <a:rPr sz="1300" spc="-10" dirty="0">
                <a:solidFill>
                  <a:srgbClr val="1D1C1C"/>
                </a:solidFill>
                <a:latin typeface="Arial Unicode MS"/>
                <a:cs typeface="Arial Unicode MS"/>
              </a:rPr>
              <a:t>săptămâni</a:t>
            </a:r>
            <a:endParaRPr sz="1300">
              <a:latin typeface="Arial Unicode MS"/>
              <a:cs typeface="Arial Unicode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554223" y="2036064"/>
            <a:ext cx="2700655" cy="3202305"/>
            <a:chOff x="2554223" y="2036064"/>
            <a:chExt cx="2700655" cy="3202305"/>
          </a:xfrm>
        </p:grpSpPr>
        <p:sp>
          <p:nvSpPr>
            <p:cNvPr id="9" name="object 9"/>
            <p:cNvSpPr/>
            <p:nvPr/>
          </p:nvSpPr>
          <p:spPr>
            <a:xfrm>
              <a:off x="2915411" y="4276344"/>
              <a:ext cx="2339340" cy="422275"/>
            </a:xfrm>
            <a:custGeom>
              <a:avLst/>
              <a:gdLst/>
              <a:ahLst/>
              <a:cxnLst/>
              <a:rect l="l" t="t" r="r" b="b"/>
              <a:pathLst>
                <a:path w="2339340" h="422275">
                  <a:moveTo>
                    <a:pt x="0" y="422147"/>
                  </a:moveTo>
                  <a:lnTo>
                    <a:pt x="2339340" y="422147"/>
                  </a:lnTo>
                  <a:lnTo>
                    <a:pt x="2339340" y="0"/>
                  </a:lnTo>
                  <a:lnTo>
                    <a:pt x="0" y="0"/>
                  </a:lnTo>
                  <a:lnTo>
                    <a:pt x="0" y="422147"/>
                  </a:lnTo>
                  <a:close/>
                </a:path>
              </a:pathLst>
            </a:custGeom>
            <a:solidFill>
              <a:srgbClr val="E7D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554223" y="2036064"/>
              <a:ext cx="361315" cy="3202305"/>
            </a:xfrm>
            <a:custGeom>
              <a:avLst/>
              <a:gdLst/>
              <a:ahLst/>
              <a:cxnLst/>
              <a:rect l="l" t="t" r="r" b="b"/>
              <a:pathLst>
                <a:path w="361314" h="3202304">
                  <a:moveTo>
                    <a:pt x="361188" y="0"/>
                  </a:moveTo>
                  <a:lnTo>
                    <a:pt x="0" y="0"/>
                  </a:lnTo>
                  <a:lnTo>
                    <a:pt x="0" y="3201924"/>
                  </a:lnTo>
                  <a:lnTo>
                    <a:pt x="361188" y="3201924"/>
                  </a:lnTo>
                  <a:lnTo>
                    <a:pt x="361188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566433" y="2824580"/>
            <a:ext cx="297180" cy="1571625"/>
          </a:xfrm>
          <a:prstGeom prst="rect">
            <a:avLst/>
          </a:prstGeom>
        </p:spPr>
        <p:txBody>
          <a:bodyPr vert="vert270" wrap="square" lIns="0" tIns="2603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1600" spc="-5" dirty="0">
                <a:solidFill>
                  <a:srgbClr val="FFFFFF"/>
                </a:solidFill>
                <a:latin typeface="Arial Unicode MS"/>
                <a:cs typeface="Arial Unicode MS"/>
              </a:rPr>
              <a:t>Randomizare</a:t>
            </a:r>
            <a:r>
              <a:rPr sz="1600" spc="-5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 Unicode MS"/>
                <a:cs typeface="Arial Unicode MS"/>
              </a:rPr>
              <a:t>1:1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8432" y="5857511"/>
            <a:ext cx="11875135" cy="767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1025"/>
              </a:lnSpc>
              <a:spcBef>
                <a:spcPts val="100"/>
              </a:spcBef>
            </a:pPr>
            <a:r>
              <a:rPr sz="900" b="1" spc="-25" dirty="0">
                <a:latin typeface="Calibri"/>
                <a:cs typeface="Calibri"/>
              </a:rPr>
              <a:t>EQ-5D-5L: </a:t>
            </a:r>
            <a:r>
              <a:rPr sz="900" spc="-25" dirty="0">
                <a:latin typeface="Calibri"/>
                <a:cs typeface="Calibri"/>
              </a:rPr>
              <a:t>EuroQol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sz="900" dirty="0">
                <a:latin typeface="Calibri"/>
                <a:cs typeface="Calibri"/>
              </a:rPr>
              <a:t>5 </a:t>
            </a:r>
            <a:r>
              <a:rPr sz="900" spc="-25" dirty="0">
                <a:latin typeface="Calibri"/>
                <a:cs typeface="Calibri"/>
              </a:rPr>
              <a:t>dimensiuni </a:t>
            </a:r>
            <a:r>
              <a:rPr sz="900" spc="-15" dirty="0">
                <a:latin typeface="Calibri"/>
                <a:cs typeface="Calibri"/>
              </a:rPr>
              <a:t>şi </a:t>
            </a:r>
            <a:r>
              <a:rPr sz="900" dirty="0">
                <a:latin typeface="Calibri"/>
                <a:cs typeface="Calibri"/>
              </a:rPr>
              <a:t>5 </a:t>
            </a:r>
            <a:r>
              <a:rPr sz="900" spc="-25" dirty="0">
                <a:latin typeface="Calibri"/>
                <a:cs typeface="Calibri"/>
              </a:rPr>
              <a:t>niveluri; </a:t>
            </a:r>
            <a:r>
              <a:rPr sz="900" b="1" spc="-20" dirty="0">
                <a:latin typeface="Calibri"/>
                <a:cs typeface="Calibri"/>
              </a:rPr>
              <a:t>URM: </a:t>
            </a:r>
            <a:r>
              <a:rPr sz="900" spc="-30" dirty="0">
                <a:latin typeface="Calibri"/>
                <a:cs typeface="Calibri"/>
              </a:rPr>
              <a:t>urmărire; </a:t>
            </a:r>
            <a:r>
              <a:rPr sz="900" b="1" spc="-25" dirty="0">
                <a:latin typeface="Calibri"/>
                <a:cs typeface="Calibri"/>
              </a:rPr>
              <a:t>PHQ-9: </a:t>
            </a:r>
            <a:r>
              <a:rPr sz="900" spc="-25" dirty="0">
                <a:latin typeface="Calibri"/>
                <a:cs typeface="Calibri"/>
              </a:rPr>
              <a:t>Patient Health Questionnaire (</a:t>
            </a:r>
            <a:r>
              <a:rPr sz="900" i="1" spc="-25" dirty="0">
                <a:latin typeface="Calibri"/>
                <a:cs typeface="Calibri"/>
              </a:rPr>
              <a:t>Chestionar </a:t>
            </a:r>
            <a:r>
              <a:rPr sz="900" i="1" spc="-20" dirty="0">
                <a:latin typeface="Calibri"/>
                <a:cs typeface="Calibri"/>
              </a:rPr>
              <a:t>despre </a:t>
            </a:r>
            <a:r>
              <a:rPr sz="900" i="1" spc="-25" dirty="0">
                <a:latin typeface="Calibri"/>
                <a:cs typeface="Calibri"/>
              </a:rPr>
              <a:t>starea </a:t>
            </a:r>
            <a:r>
              <a:rPr sz="900" i="1" spc="-10" dirty="0">
                <a:latin typeface="Calibri"/>
                <a:cs typeface="Calibri"/>
              </a:rPr>
              <a:t>de </a:t>
            </a:r>
            <a:r>
              <a:rPr sz="900" i="1" spc="-25" dirty="0">
                <a:latin typeface="Calibri"/>
                <a:cs typeface="Calibri"/>
              </a:rPr>
              <a:t>sănătate </a:t>
            </a:r>
            <a:r>
              <a:rPr sz="900" i="1" dirty="0">
                <a:latin typeface="Calibri"/>
                <a:cs typeface="Calibri"/>
              </a:rPr>
              <a:t>a </a:t>
            </a:r>
            <a:r>
              <a:rPr sz="900" i="1" spc="-25" dirty="0">
                <a:latin typeface="Calibri"/>
                <a:cs typeface="Calibri"/>
              </a:rPr>
              <a:t>pacientului</a:t>
            </a:r>
            <a:r>
              <a:rPr sz="900" spc="-25" dirty="0">
                <a:latin typeface="Calibri"/>
                <a:cs typeface="Calibri"/>
              </a:rPr>
              <a:t>); </a:t>
            </a:r>
            <a:r>
              <a:rPr sz="900" b="1" spc="-25" dirty="0">
                <a:latin typeface="Calibri"/>
                <a:cs typeface="Calibri"/>
              </a:rPr>
              <a:t>SDS: </a:t>
            </a:r>
            <a:r>
              <a:rPr sz="900" spc="-25" dirty="0">
                <a:latin typeface="Calibri"/>
                <a:cs typeface="Calibri"/>
              </a:rPr>
              <a:t>Sheenan Disability Scale (</a:t>
            </a:r>
            <a:r>
              <a:rPr sz="900" i="1" spc="-25" dirty="0">
                <a:latin typeface="Calibri"/>
                <a:cs typeface="Calibri"/>
              </a:rPr>
              <a:t>Scala </a:t>
            </a:r>
            <a:r>
              <a:rPr sz="900" i="1" spc="-10" dirty="0">
                <a:latin typeface="Calibri"/>
                <a:cs typeface="Calibri"/>
              </a:rPr>
              <a:t>de </a:t>
            </a:r>
            <a:r>
              <a:rPr sz="900" i="1" spc="-25" dirty="0">
                <a:latin typeface="Calibri"/>
                <a:cs typeface="Calibri"/>
              </a:rPr>
              <a:t>dizabilitate</a:t>
            </a:r>
            <a:r>
              <a:rPr sz="900" i="1" spc="-75" dirty="0">
                <a:latin typeface="Calibri"/>
                <a:cs typeface="Calibri"/>
              </a:rPr>
              <a:t> </a:t>
            </a:r>
            <a:r>
              <a:rPr sz="900" i="1" spc="-20" dirty="0">
                <a:latin typeface="Calibri"/>
                <a:cs typeface="Calibri"/>
              </a:rPr>
              <a:t>Sheenan</a:t>
            </a:r>
            <a:r>
              <a:rPr sz="900" spc="-20" dirty="0">
                <a:latin typeface="Calibri"/>
                <a:cs typeface="Calibri"/>
              </a:rPr>
              <a:t>).</a:t>
            </a:r>
            <a:endParaRPr sz="900" dirty="0">
              <a:latin typeface="Calibri"/>
              <a:cs typeface="Calibri"/>
            </a:endParaRPr>
          </a:p>
          <a:p>
            <a:pPr marL="38100" marR="30480">
              <a:lnSpc>
                <a:spcPts val="969"/>
              </a:lnSpc>
              <a:spcBef>
                <a:spcPts val="70"/>
              </a:spcBef>
            </a:pPr>
            <a:r>
              <a:rPr sz="900" spc="-20" dirty="0">
                <a:latin typeface="Calibri"/>
                <a:cs typeface="Calibri"/>
              </a:rPr>
              <a:t>*În </a:t>
            </a:r>
            <a:r>
              <a:rPr sz="900" spc="-25" dirty="0">
                <a:latin typeface="Calibri"/>
                <a:cs typeface="Calibri"/>
              </a:rPr>
              <a:t>studiile clinice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0" dirty="0">
                <a:latin typeface="Calibri"/>
                <a:cs typeface="Calibri"/>
              </a:rPr>
              <a:t>faza </a:t>
            </a:r>
            <a:r>
              <a:rPr sz="900" spc="-25" dirty="0">
                <a:latin typeface="Calibri"/>
                <a:cs typeface="Calibri"/>
              </a:rPr>
              <a:t>Ill, lipsa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răspuns </a:t>
            </a:r>
            <a:r>
              <a:rPr sz="900" spc="-15" dirty="0">
                <a:latin typeface="Calibri"/>
                <a:cs typeface="Calibri"/>
              </a:rPr>
              <a:t>la </a:t>
            </a:r>
            <a:r>
              <a:rPr sz="900" spc="-25" dirty="0">
                <a:latin typeface="Calibri"/>
                <a:cs typeface="Calibri"/>
              </a:rPr>
              <a:t>finalul </a:t>
            </a:r>
            <a:r>
              <a:rPr sz="900" spc="-20" dirty="0">
                <a:latin typeface="Calibri"/>
                <a:cs typeface="Calibri"/>
              </a:rPr>
              <a:t>fazei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screening/prospective observaţionale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0" dirty="0">
                <a:latin typeface="Calibri"/>
                <a:cs typeface="Calibri"/>
              </a:rPr>
              <a:t>fost </a:t>
            </a:r>
            <a:r>
              <a:rPr sz="900" spc="-25" dirty="0">
                <a:latin typeface="Calibri"/>
                <a:cs typeface="Calibri"/>
              </a:rPr>
              <a:t>definită prin îmbunătăţirea </a:t>
            </a:r>
            <a:r>
              <a:rPr sz="900" spc="-20" dirty="0">
                <a:latin typeface="Calibri"/>
                <a:cs typeface="Calibri"/>
              </a:rPr>
              <a:t>≤25%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5" dirty="0">
                <a:latin typeface="Calibri"/>
                <a:cs typeface="Calibri"/>
              </a:rPr>
              <a:t>scorului total MADRS </a:t>
            </a:r>
            <a:r>
              <a:rPr sz="900" spc="-20" dirty="0">
                <a:latin typeface="Calibri"/>
                <a:cs typeface="Calibri"/>
              </a:rPr>
              <a:t>din </a:t>
            </a:r>
            <a:r>
              <a:rPr sz="900" spc="-25" dirty="0">
                <a:latin typeface="Calibri"/>
                <a:cs typeface="Calibri"/>
              </a:rPr>
              <a:t>săptămâna </a:t>
            </a:r>
            <a:r>
              <a:rPr sz="900" dirty="0">
                <a:latin typeface="Calibri"/>
                <a:cs typeface="Calibri"/>
              </a:rPr>
              <a:t>1 </a:t>
            </a:r>
            <a:r>
              <a:rPr sz="900" spc="-25" dirty="0">
                <a:latin typeface="Calibri"/>
                <a:cs typeface="Calibri"/>
              </a:rPr>
              <a:t>până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5" dirty="0">
                <a:latin typeface="Calibri"/>
                <a:cs typeface="Calibri"/>
              </a:rPr>
              <a:t>săptămâna </a:t>
            </a:r>
            <a:r>
              <a:rPr sz="900" dirty="0">
                <a:latin typeface="Calibri"/>
                <a:cs typeface="Calibri"/>
              </a:rPr>
              <a:t>4 </a:t>
            </a:r>
            <a:r>
              <a:rPr sz="900" spc="-15" dirty="0">
                <a:latin typeface="Calibri"/>
                <a:cs typeface="Calibri"/>
              </a:rPr>
              <a:t>şi un </a:t>
            </a:r>
            <a:r>
              <a:rPr sz="900" spc="-20" dirty="0">
                <a:latin typeface="Calibri"/>
                <a:cs typeface="Calibri"/>
              </a:rPr>
              <a:t>scor </a:t>
            </a:r>
            <a:r>
              <a:rPr sz="900" spc="-25" dirty="0">
                <a:latin typeface="Calibri"/>
                <a:cs typeface="Calibri"/>
              </a:rPr>
              <a:t>total MADRS </a:t>
            </a:r>
            <a:r>
              <a:rPr sz="900" spc="-20" dirty="0">
                <a:latin typeface="Calibri"/>
                <a:cs typeface="Calibri"/>
              </a:rPr>
              <a:t>≥28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30" dirty="0">
                <a:latin typeface="Calibri"/>
                <a:cs typeface="Calibri"/>
              </a:rPr>
              <a:t>săptămânile </a:t>
            </a:r>
            <a:r>
              <a:rPr sz="900" dirty="0">
                <a:latin typeface="Calibri"/>
                <a:cs typeface="Calibri"/>
              </a:rPr>
              <a:t>2 </a:t>
            </a:r>
            <a:r>
              <a:rPr sz="900" spc="-15" dirty="0">
                <a:latin typeface="Calibri"/>
                <a:cs typeface="Calibri"/>
              </a:rPr>
              <a:t>şi </a:t>
            </a:r>
            <a:r>
              <a:rPr sz="900" dirty="0">
                <a:latin typeface="Calibri"/>
                <a:cs typeface="Calibri"/>
              </a:rPr>
              <a:t>4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5" dirty="0">
                <a:latin typeface="Calibri"/>
                <a:cs typeface="Calibri"/>
              </a:rPr>
              <a:t>TRANSFORM </a:t>
            </a:r>
            <a:r>
              <a:rPr sz="900" spc="-15" dirty="0">
                <a:latin typeface="Calibri"/>
                <a:cs typeface="Calibri"/>
              </a:rPr>
              <a:t>1,  </a:t>
            </a:r>
            <a:r>
              <a:rPr sz="900" spc="-25" dirty="0">
                <a:latin typeface="Calibri"/>
                <a:cs typeface="Calibri"/>
              </a:rPr>
              <a:t>TRANSFORM </a:t>
            </a:r>
            <a:r>
              <a:rPr sz="900" dirty="0">
                <a:latin typeface="Calibri"/>
                <a:cs typeface="Calibri"/>
              </a:rPr>
              <a:t>2 </a:t>
            </a:r>
            <a:r>
              <a:rPr sz="900" spc="-15" dirty="0">
                <a:latin typeface="Calibri"/>
                <a:cs typeface="Calibri"/>
              </a:rPr>
              <a:t>şi </a:t>
            </a:r>
            <a:r>
              <a:rPr sz="900" spc="-25" dirty="0">
                <a:latin typeface="Calibri"/>
                <a:cs typeface="Calibri"/>
              </a:rPr>
              <a:t>SUSTAIN </a:t>
            </a:r>
            <a:r>
              <a:rPr sz="900" spc="-20" dirty="0">
                <a:latin typeface="Calibri"/>
                <a:cs typeface="Calibri"/>
              </a:rPr>
              <a:t>1</a:t>
            </a:r>
            <a:r>
              <a:rPr sz="900" spc="-30" baseline="27777" dirty="0">
                <a:latin typeface="Calibri"/>
                <a:cs typeface="Calibri"/>
              </a:rPr>
              <a:t>1,4– </a:t>
            </a:r>
            <a:r>
              <a:rPr sz="900" baseline="27777" dirty="0">
                <a:latin typeface="Calibri"/>
                <a:cs typeface="Calibri"/>
              </a:rPr>
              <a:t>6 </a:t>
            </a:r>
            <a:r>
              <a:rPr sz="900" spc="-15" dirty="0">
                <a:latin typeface="Calibri"/>
                <a:cs typeface="Calibri"/>
              </a:rPr>
              <a:t>şi un </a:t>
            </a:r>
            <a:r>
              <a:rPr sz="900" spc="-20" dirty="0">
                <a:latin typeface="Calibri"/>
                <a:cs typeface="Calibri"/>
              </a:rPr>
              <a:t>scor </a:t>
            </a:r>
            <a:r>
              <a:rPr sz="900" spc="-25" dirty="0">
                <a:latin typeface="Calibri"/>
                <a:cs typeface="Calibri"/>
              </a:rPr>
              <a:t>total MADRS </a:t>
            </a:r>
            <a:r>
              <a:rPr sz="900" spc="-20" dirty="0">
                <a:latin typeface="Calibri"/>
                <a:cs typeface="Calibri"/>
              </a:rPr>
              <a:t>≥22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5" dirty="0">
                <a:latin typeface="Calibri"/>
                <a:cs typeface="Calibri"/>
              </a:rPr>
              <a:t>SUSTAIN </a:t>
            </a:r>
            <a:r>
              <a:rPr sz="900" dirty="0">
                <a:latin typeface="Calibri"/>
                <a:cs typeface="Calibri"/>
              </a:rPr>
              <a:t>2 </a:t>
            </a:r>
            <a:r>
              <a:rPr sz="900" spc="-25" dirty="0">
                <a:latin typeface="Calibri"/>
                <a:cs typeface="Calibri"/>
              </a:rPr>
              <a:t>până </a:t>
            </a:r>
            <a:r>
              <a:rPr sz="900" spc="-15" dirty="0">
                <a:latin typeface="Calibri"/>
                <a:cs typeface="Calibri"/>
              </a:rPr>
              <a:t>în </a:t>
            </a:r>
            <a:r>
              <a:rPr sz="900" spc="-25" dirty="0">
                <a:latin typeface="Calibri"/>
                <a:cs typeface="Calibri"/>
              </a:rPr>
              <a:t>săptămâna </a:t>
            </a:r>
            <a:r>
              <a:rPr sz="900" spc="-15" dirty="0">
                <a:latin typeface="Calibri"/>
                <a:cs typeface="Calibri"/>
              </a:rPr>
              <a:t>4</a:t>
            </a:r>
            <a:r>
              <a:rPr sz="900" spc="-22" baseline="27777" dirty="0">
                <a:latin typeface="Calibri"/>
                <a:cs typeface="Calibri"/>
              </a:rPr>
              <a:t>7</a:t>
            </a:r>
            <a:r>
              <a:rPr sz="900" b="1" spc="-15" dirty="0">
                <a:latin typeface="Calibri"/>
                <a:cs typeface="Calibri"/>
              </a:rPr>
              <a:t>. </a:t>
            </a:r>
            <a:r>
              <a:rPr sz="900" b="1" spc="-15" baseline="27777" dirty="0">
                <a:latin typeface="Calibri"/>
                <a:cs typeface="Calibri"/>
              </a:rPr>
              <a:t>** </a:t>
            </a:r>
            <a:r>
              <a:rPr sz="900" spc="-25" dirty="0">
                <a:latin typeface="Calibri"/>
                <a:cs typeface="Calibri"/>
              </a:rPr>
              <a:t>Răspuns: </a:t>
            </a:r>
            <a:r>
              <a:rPr sz="900" spc="-30" dirty="0">
                <a:latin typeface="Calibri"/>
                <a:cs typeface="Calibri"/>
              </a:rPr>
              <a:t>reducere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sz="900" spc="-20" dirty="0">
                <a:latin typeface="Calibri"/>
                <a:cs typeface="Calibri"/>
              </a:rPr>
              <a:t>≥50% </a:t>
            </a:r>
            <a:r>
              <a:rPr sz="900" dirty="0">
                <a:latin typeface="Calibri"/>
                <a:cs typeface="Calibri"/>
              </a:rPr>
              <a:t>a </a:t>
            </a:r>
            <a:r>
              <a:rPr sz="900" spc="-25" dirty="0">
                <a:latin typeface="Calibri"/>
                <a:cs typeface="Calibri"/>
              </a:rPr>
              <a:t>scorului total MADRS </a:t>
            </a:r>
            <a:r>
              <a:rPr sz="900" spc="-20" dirty="0">
                <a:latin typeface="Calibri"/>
                <a:cs typeface="Calibri"/>
              </a:rPr>
              <a:t>faţă </a:t>
            </a:r>
            <a:r>
              <a:rPr sz="900" spc="-15" dirty="0">
                <a:latin typeface="Calibri"/>
                <a:cs typeface="Calibri"/>
              </a:rPr>
              <a:t>de </a:t>
            </a:r>
            <a:r>
              <a:rPr sz="900" spc="-25" dirty="0">
                <a:latin typeface="Calibri"/>
                <a:cs typeface="Calibri"/>
              </a:rPr>
              <a:t>momentul iniţial (ziua </a:t>
            </a:r>
            <a:r>
              <a:rPr sz="900" dirty="0">
                <a:latin typeface="Calibri"/>
                <a:cs typeface="Calibri"/>
              </a:rPr>
              <a:t>1 </a:t>
            </a:r>
            <a:r>
              <a:rPr sz="900" spc="-30" dirty="0">
                <a:latin typeface="Calibri"/>
                <a:cs typeface="Calibri"/>
              </a:rPr>
              <a:t>înaintea </a:t>
            </a:r>
            <a:r>
              <a:rPr sz="900" spc="-25" dirty="0">
                <a:latin typeface="Calibri"/>
                <a:cs typeface="Calibri"/>
              </a:rPr>
              <a:t>randomizării) până </a:t>
            </a:r>
            <a:r>
              <a:rPr sz="900" spc="-15" dirty="0">
                <a:latin typeface="Calibri"/>
                <a:cs typeface="Calibri"/>
              </a:rPr>
              <a:t>la </a:t>
            </a:r>
            <a:r>
              <a:rPr sz="900" spc="-25" dirty="0">
                <a:latin typeface="Calibri"/>
                <a:cs typeface="Calibri"/>
              </a:rPr>
              <a:t>finalul </a:t>
            </a:r>
            <a:r>
              <a:rPr sz="900" spc="-20" dirty="0">
                <a:latin typeface="Calibri"/>
                <a:cs typeface="Calibri"/>
              </a:rPr>
              <a:t>fazei </a:t>
            </a:r>
            <a:r>
              <a:rPr sz="900" spc="-25" dirty="0">
                <a:latin typeface="Calibri"/>
                <a:cs typeface="Calibri"/>
              </a:rPr>
              <a:t>dublu-orb</a:t>
            </a:r>
            <a:r>
              <a:rPr sz="900" spc="-37" baseline="27777" dirty="0">
                <a:latin typeface="Calibri"/>
                <a:cs typeface="Calibri"/>
              </a:rPr>
              <a:t>1</a:t>
            </a:r>
            <a:r>
              <a:rPr sz="900" spc="-25" dirty="0">
                <a:latin typeface="Calibri"/>
                <a:cs typeface="Calibri"/>
              </a:rPr>
              <a:t>. </a:t>
            </a:r>
            <a:r>
              <a:rPr sz="900" b="1" spc="-30" dirty="0">
                <a:latin typeface="Calibri"/>
                <a:cs typeface="Calibri"/>
              </a:rPr>
              <a:t>†</a:t>
            </a:r>
            <a:r>
              <a:rPr sz="900" spc="-30" dirty="0">
                <a:latin typeface="Calibri"/>
                <a:cs typeface="Calibri"/>
              </a:rPr>
              <a:t>Diferenţa </a:t>
            </a:r>
            <a:r>
              <a:rPr sz="900" spc="-25" dirty="0">
                <a:latin typeface="Calibri"/>
                <a:cs typeface="Calibri"/>
              </a:rPr>
              <a:t>dintre grupurile </a:t>
            </a:r>
            <a:r>
              <a:rPr sz="900" spc="-30" dirty="0">
                <a:latin typeface="Calibri"/>
                <a:cs typeface="Calibri"/>
              </a:rPr>
              <a:t>de  </a:t>
            </a:r>
            <a:r>
              <a:rPr sz="900" spc="-25" dirty="0">
                <a:latin typeface="Calibri"/>
                <a:cs typeface="Calibri"/>
              </a:rPr>
              <a:t>tratament </a:t>
            </a:r>
            <a:r>
              <a:rPr sz="900" spc="-15" dirty="0">
                <a:latin typeface="Calibri"/>
                <a:cs typeface="Calibri"/>
              </a:rPr>
              <a:t>cu </a:t>
            </a:r>
            <a:r>
              <a:rPr lang="ro-RO" sz="900" spc="-25" dirty="0">
                <a:latin typeface="Calibri"/>
                <a:cs typeface="Calibri"/>
              </a:rPr>
              <a:t>Esketamină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+ </a:t>
            </a:r>
            <a:r>
              <a:rPr sz="900" spc="-25" dirty="0">
                <a:latin typeface="Calibri"/>
                <a:cs typeface="Calibri"/>
              </a:rPr>
              <a:t>SSRI/SNRI </a:t>
            </a:r>
            <a:r>
              <a:rPr sz="900" spc="-15" dirty="0">
                <a:latin typeface="Calibri"/>
                <a:cs typeface="Calibri"/>
              </a:rPr>
              <a:t>şi </a:t>
            </a:r>
            <a:r>
              <a:rPr sz="900" spc="-25" dirty="0">
                <a:latin typeface="Calibri"/>
                <a:cs typeface="Calibri"/>
              </a:rPr>
              <a:t>placebo spray nazal+</a:t>
            </a:r>
            <a:r>
              <a:rPr sz="900" spc="-8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SSRI/SNRI</a:t>
            </a:r>
            <a:r>
              <a:rPr sz="900" spc="-37" baseline="27777" dirty="0">
                <a:latin typeface="Calibri"/>
                <a:cs typeface="Calibri"/>
              </a:rPr>
              <a:t>1</a:t>
            </a:r>
            <a:endParaRPr sz="900" baseline="27777" dirty="0">
              <a:latin typeface="Calibri"/>
              <a:cs typeface="Calibri"/>
            </a:endParaRPr>
          </a:p>
          <a:p>
            <a:pPr marL="38100">
              <a:lnSpc>
                <a:spcPts val="835"/>
              </a:lnSpc>
            </a:pPr>
            <a:r>
              <a:rPr sz="900" b="1" spc="-15" dirty="0">
                <a:latin typeface="Calibri"/>
                <a:cs typeface="Calibri"/>
              </a:rPr>
              <a:t>1</a:t>
            </a:r>
            <a:r>
              <a:rPr sz="900" spc="-15" dirty="0">
                <a:latin typeface="Calibri"/>
                <a:cs typeface="Calibri"/>
              </a:rPr>
              <a:t>.</a:t>
            </a:r>
            <a:r>
              <a:rPr sz="900" spc="-70" dirty="0">
                <a:latin typeface="Calibri"/>
                <a:cs typeface="Calibri"/>
              </a:rPr>
              <a:t> </a:t>
            </a:r>
            <a:r>
              <a:rPr sz="900" spc="-35" dirty="0">
                <a:latin typeface="Calibri"/>
                <a:cs typeface="Calibri"/>
              </a:rPr>
              <a:t>Popova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V,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et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30" dirty="0">
                <a:latin typeface="Calibri"/>
                <a:cs typeface="Calibri"/>
              </a:rPr>
              <a:t>al.</a:t>
            </a:r>
            <a:r>
              <a:rPr sz="900" spc="-55" dirty="0">
                <a:latin typeface="Calibri"/>
                <a:cs typeface="Calibri"/>
              </a:rPr>
              <a:t> </a:t>
            </a:r>
            <a:r>
              <a:rPr sz="900" i="1" spc="-25" dirty="0">
                <a:latin typeface="Calibri"/>
                <a:cs typeface="Calibri"/>
              </a:rPr>
              <a:t>Am</a:t>
            </a:r>
            <a:r>
              <a:rPr sz="900" i="1" spc="-30" dirty="0">
                <a:latin typeface="Calibri"/>
                <a:cs typeface="Calibri"/>
              </a:rPr>
              <a:t> </a:t>
            </a:r>
            <a:r>
              <a:rPr sz="900" i="1" dirty="0">
                <a:latin typeface="Calibri"/>
                <a:cs typeface="Calibri"/>
              </a:rPr>
              <a:t>J</a:t>
            </a:r>
            <a:r>
              <a:rPr sz="900" i="1" spc="-70" dirty="0">
                <a:latin typeface="Calibri"/>
                <a:cs typeface="Calibri"/>
              </a:rPr>
              <a:t> </a:t>
            </a:r>
            <a:r>
              <a:rPr sz="900" i="1" spc="-35" dirty="0">
                <a:latin typeface="Calibri"/>
                <a:cs typeface="Calibri"/>
              </a:rPr>
              <a:t>Psychiatry.</a:t>
            </a:r>
            <a:r>
              <a:rPr sz="900" i="1" spc="-15" dirty="0">
                <a:latin typeface="Calibri"/>
                <a:cs typeface="Calibri"/>
              </a:rPr>
              <a:t> </a:t>
            </a:r>
            <a:r>
              <a:rPr sz="900" spc="-40" dirty="0">
                <a:latin typeface="Calibri"/>
                <a:cs typeface="Calibri"/>
              </a:rPr>
              <a:t>2019;176:428–38;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b="1" spc="-20" dirty="0">
                <a:latin typeface="Calibri"/>
                <a:cs typeface="Calibri"/>
              </a:rPr>
              <a:t>2</a:t>
            </a:r>
            <a:r>
              <a:rPr sz="900" spc="-20" dirty="0">
                <a:latin typeface="Calibri"/>
                <a:cs typeface="Calibri"/>
              </a:rPr>
              <a:t>.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35" dirty="0">
                <a:latin typeface="Calibri"/>
                <a:cs typeface="Calibri"/>
              </a:rPr>
              <a:t>ClinicalTrials.gov.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40" dirty="0">
                <a:latin typeface="Calibri"/>
                <a:cs typeface="Calibri"/>
              </a:rPr>
              <a:t>NCT02782104.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35" dirty="0">
                <a:latin typeface="Calibri"/>
                <a:cs typeface="Calibri"/>
              </a:rPr>
              <a:t>Available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30" dirty="0">
                <a:latin typeface="Calibri"/>
                <a:cs typeface="Calibri"/>
              </a:rPr>
              <a:t>at:</a:t>
            </a:r>
            <a:r>
              <a:rPr sz="900" spc="-55" dirty="0">
                <a:latin typeface="Calibri"/>
                <a:cs typeface="Calibri"/>
              </a:rPr>
              <a:t> </a:t>
            </a:r>
            <a:r>
              <a:rPr sz="900" spc="-35" dirty="0">
                <a:latin typeface="Calibri"/>
                <a:cs typeface="Calibri"/>
              </a:rPr>
              <a:t>https://clinicaltrials.gov/ct2/show/NCT02782104;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b="1" spc="-20" dirty="0">
                <a:latin typeface="Calibri"/>
                <a:cs typeface="Calibri"/>
              </a:rPr>
              <a:t>3</a:t>
            </a:r>
            <a:r>
              <a:rPr sz="900" spc="-20" dirty="0">
                <a:latin typeface="Calibri"/>
                <a:cs typeface="Calibri"/>
              </a:rPr>
              <a:t>.</a:t>
            </a:r>
            <a:r>
              <a:rPr sz="900" spc="-55" dirty="0">
                <a:latin typeface="Calibri"/>
                <a:cs typeface="Calibri"/>
              </a:rPr>
              <a:t> </a:t>
            </a:r>
            <a:r>
              <a:rPr sz="900" spc="-35" dirty="0">
                <a:latin typeface="Calibri"/>
                <a:cs typeface="Calibri"/>
              </a:rPr>
              <a:t>ClinicalTrials.gov.</a:t>
            </a:r>
            <a:r>
              <a:rPr sz="900" spc="-5" dirty="0">
                <a:latin typeface="Calibri"/>
                <a:cs typeface="Calibri"/>
              </a:rPr>
              <a:t> </a:t>
            </a:r>
            <a:r>
              <a:rPr sz="900" spc="-40" dirty="0">
                <a:latin typeface="Calibri"/>
                <a:cs typeface="Calibri"/>
              </a:rPr>
              <a:t>NCT02418585.</a:t>
            </a:r>
            <a:r>
              <a:rPr sz="900" spc="-55" dirty="0">
                <a:latin typeface="Calibri"/>
                <a:cs typeface="Calibri"/>
              </a:rPr>
              <a:t> </a:t>
            </a:r>
            <a:r>
              <a:rPr sz="900" spc="-35" dirty="0">
                <a:latin typeface="Calibri"/>
                <a:cs typeface="Calibri"/>
              </a:rPr>
              <a:t>Available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spc="-30" dirty="0">
                <a:latin typeface="Calibri"/>
                <a:cs typeface="Calibri"/>
              </a:rPr>
              <a:t>at:</a:t>
            </a:r>
            <a:r>
              <a:rPr sz="900" spc="-60" dirty="0">
                <a:latin typeface="Calibri"/>
                <a:cs typeface="Calibri"/>
              </a:rPr>
              <a:t> </a:t>
            </a:r>
            <a:r>
              <a:rPr sz="900" spc="-35" dirty="0">
                <a:latin typeface="Calibri"/>
                <a:cs typeface="Calibri"/>
              </a:rPr>
              <a:t>https://clinicaltrials.gov/ct2/show/NCT02418585;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sz="900" b="1" spc="-15" dirty="0">
                <a:latin typeface="Calibri"/>
                <a:cs typeface="Calibri"/>
              </a:rPr>
              <a:t>4</a:t>
            </a:r>
            <a:r>
              <a:rPr sz="900" spc="-15" dirty="0">
                <a:latin typeface="Calibri"/>
                <a:cs typeface="Calibri"/>
              </a:rPr>
              <a:t>.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Fedgchin</a:t>
            </a:r>
            <a:r>
              <a:rPr sz="900" spc="1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M,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et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al.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i="1" spc="-15" dirty="0">
                <a:latin typeface="Calibri"/>
                <a:cs typeface="Calibri"/>
              </a:rPr>
              <a:t>Int</a:t>
            </a:r>
            <a:r>
              <a:rPr sz="900" i="1" spc="-40" dirty="0">
                <a:latin typeface="Calibri"/>
                <a:cs typeface="Calibri"/>
              </a:rPr>
              <a:t> </a:t>
            </a:r>
            <a:r>
              <a:rPr sz="900" i="1" dirty="0">
                <a:latin typeface="Calibri"/>
                <a:cs typeface="Calibri"/>
              </a:rPr>
              <a:t>J</a:t>
            </a:r>
            <a:endParaRPr sz="900" dirty="0">
              <a:latin typeface="Calibri"/>
              <a:cs typeface="Calibri"/>
            </a:endParaRPr>
          </a:p>
          <a:p>
            <a:pPr marL="38100">
              <a:lnSpc>
                <a:spcPts val="1000"/>
              </a:lnSpc>
            </a:pPr>
            <a:r>
              <a:rPr sz="900" i="1" spc="-25" dirty="0">
                <a:latin typeface="Calibri"/>
                <a:cs typeface="Calibri"/>
              </a:rPr>
              <a:t>Neuropsychopharmacol.</a:t>
            </a:r>
            <a:r>
              <a:rPr sz="900" i="1" spc="10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2019;22:616–30;</a:t>
            </a:r>
            <a:r>
              <a:rPr sz="900" spc="-60" dirty="0">
                <a:latin typeface="Calibri"/>
                <a:cs typeface="Calibri"/>
              </a:rPr>
              <a:t> </a:t>
            </a:r>
            <a:r>
              <a:rPr sz="900" b="1" spc="-15" dirty="0">
                <a:latin typeface="Calibri"/>
                <a:cs typeface="Calibri"/>
              </a:rPr>
              <a:t>5</a:t>
            </a:r>
            <a:r>
              <a:rPr sz="900" spc="-15" dirty="0">
                <a:latin typeface="Calibri"/>
                <a:cs typeface="Calibri"/>
              </a:rPr>
              <a:t>.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Daly </a:t>
            </a:r>
            <a:r>
              <a:rPr sz="900" spc="-10" dirty="0">
                <a:latin typeface="Calibri"/>
                <a:cs typeface="Calibri"/>
              </a:rPr>
              <a:t>E,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et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al.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i="1" spc="-25" dirty="0">
                <a:latin typeface="Calibri"/>
                <a:cs typeface="Calibri"/>
              </a:rPr>
              <a:t>JAMA</a:t>
            </a:r>
            <a:r>
              <a:rPr sz="900" i="1" spc="-20" dirty="0">
                <a:latin typeface="Calibri"/>
                <a:cs typeface="Calibri"/>
              </a:rPr>
              <a:t> </a:t>
            </a:r>
            <a:r>
              <a:rPr sz="900" i="1" spc="-25" dirty="0">
                <a:latin typeface="Calibri"/>
                <a:cs typeface="Calibri"/>
              </a:rPr>
              <a:t>Psychiatry</a:t>
            </a:r>
            <a:r>
              <a:rPr sz="900" spc="-25" dirty="0">
                <a:latin typeface="Calibri"/>
                <a:cs typeface="Calibri"/>
              </a:rPr>
              <a:t>.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2019;76:893–903;</a:t>
            </a:r>
            <a:r>
              <a:rPr sz="900" spc="-60" dirty="0">
                <a:latin typeface="Calibri"/>
                <a:cs typeface="Calibri"/>
              </a:rPr>
              <a:t> </a:t>
            </a:r>
            <a:r>
              <a:rPr sz="900" b="1" spc="-15" dirty="0">
                <a:latin typeface="Calibri"/>
                <a:cs typeface="Calibri"/>
              </a:rPr>
              <a:t>6</a:t>
            </a:r>
            <a:r>
              <a:rPr sz="900" spc="-15" dirty="0">
                <a:latin typeface="Calibri"/>
                <a:cs typeface="Calibri"/>
              </a:rPr>
              <a:t>.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Ochs-Ross </a:t>
            </a:r>
            <a:r>
              <a:rPr sz="900" spc="-15" dirty="0">
                <a:latin typeface="Calibri"/>
                <a:cs typeface="Calibri"/>
              </a:rPr>
              <a:t>R,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et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al.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i="1" spc="-15" dirty="0">
                <a:latin typeface="Calibri"/>
                <a:cs typeface="Calibri"/>
              </a:rPr>
              <a:t>Am</a:t>
            </a:r>
            <a:r>
              <a:rPr sz="900" i="1" spc="-30" dirty="0">
                <a:latin typeface="Calibri"/>
                <a:cs typeface="Calibri"/>
              </a:rPr>
              <a:t> </a:t>
            </a:r>
            <a:r>
              <a:rPr sz="900" i="1" dirty="0">
                <a:latin typeface="Calibri"/>
                <a:cs typeface="Calibri"/>
              </a:rPr>
              <a:t>J</a:t>
            </a:r>
            <a:r>
              <a:rPr sz="900" i="1" spc="-35" dirty="0">
                <a:latin typeface="Calibri"/>
                <a:cs typeface="Calibri"/>
              </a:rPr>
              <a:t> </a:t>
            </a:r>
            <a:r>
              <a:rPr sz="900" i="1" spc="-25" dirty="0">
                <a:latin typeface="Calibri"/>
                <a:cs typeface="Calibri"/>
              </a:rPr>
              <a:t>Geriatr</a:t>
            </a:r>
            <a:r>
              <a:rPr sz="900" i="1" spc="-15" dirty="0">
                <a:latin typeface="Calibri"/>
                <a:cs typeface="Calibri"/>
              </a:rPr>
              <a:t> </a:t>
            </a:r>
            <a:r>
              <a:rPr sz="900" i="1" spc="-25" dirty="0">
                <a:latin typeface="Calibri"/>
                <a:cs typeface="Calibri"/>
              </a:rPr>
              <a:t>Psychiatry.</a:t>
            </a:r>
            <a:r>
              <a:rPr sz="900" i="1" spc="-3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2019;27:S180–S181;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b="1" spc="-15" dirty="0">
                <a:latin typeface="Calibri"/>
                <a:cs typeface="Calibri"/>
              </a:rPr>
              <a:t>7</a:t>
            </a:r>
            <a:r>
              <a:rPr sz="900" spc="-15" dirty="0">
                <a:latin typeface="Calibri"/>
                <a:cs typeface="Calibri"/>
              </a:rPr>
              <a:t>.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Wajs</a:t>
            </a:r>
            <a:r>
              <a:rPr sz="900" spc="-5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E,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et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al.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i="1" dirty="0">
                <a:latin typeface="Calibri"/>
                <a:cs typeface="Calibri"/>
              </a:rPr>
              <a:t>J</a:t>
            </a:r>
            <a:r>
              <a:rPr sz="900" i="1" spc="-50" dirty="0">
                <a:latin typeface="Calibri"/>
                <a:cs typeface="Calibri"/>
              </a:rPr>
              <a:t> </a:t>
            </a:r>
            <a:r>
              <a:rPr sz="900" i="1" spc="-25" dirty="0">
                <a:latin typeface="Calibri"/>
                <a:cs typeface="Calibri"/>
              </a:rPr>
              <a:t>Clin</a:t>
            </a:r>
            <a:r>
              <a:rPr sz="900" i="1" spc="-5" dirty="0">
                <a:latin typeface="Calibri"/>
                <a:cs typeface="Calibri"/>
              </a:rPr>
              <a:t> </a:t>
            </a:r>
            <a:r>
              <a:rPr sz="900" i="1" spc="-25" dirty="0">
                <a:latin typeface="Calibri"/>
                <a:cs typeface="Calibri"/>
              </a:rPr>
              <a:t>Psychiatry</a:t>
            </a:r>
            <a:r>
              <a:rPr sz="900" spc="-25" dirty="0">
                <a:latin typeface="Calibri"/>
                <a:cs typeface="Calibri"/>
              </a:rPr>
              <a:t>. </a:t>
            </a:r>
            <a:r>
              <a:rPr sz="900" spc="-30" dirty="0">
                <a:latin typeface="Calibri"/>
                <a:cs typeface="Calibri"/>
              </a:rPr>
              <a:t>2020;81(3):19m12891.</a:t>
            </a:r>
            <a:endParaRPr sz="900" dirty="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516636" y="1359408"/>
            <a:ext cx="11675745" cy="3953510"/>
            <a:chOff x="516636" y="1359408"/>
            <a:chExt cx="11675745" cy="3953510"/>
          </a:xfrm>
        </p:grpSpPr>
        <p:sp>
          <p:nvSpPr>
            <p:cNvPr id="14" name="object 14"/>
            <p:cNvSpPr/>
            <p:nvPr/>
          </p:nvSpPr>
          <p:spPr>
            <a:xfrm>
              <a:off x="8075676" y="1359408"/>
              <a:ext cx="4116704" cy="3953510"/>
            </a:xfrm>
            <a:custGeom>
              <a:avLst/>
              <a:gdLst/>
              <a:ahLst/>
              <a:cxnLst/>
              <a:rect l="l" t="t" r="r" b="b"/>
              <a:pathLst>
                <a:path w="4116704" h="3953510">
                  <a:moveTo>
                    <a:pt x="4116324" y="0"/>
                  </a:moveTo>
                  <a:lnTo>
                    <a:pt x="0" y="0"/>
                  </a:lnTo>
                  <a:lnTo>
                    <a:pt x="0" y="3953255"/>
                  </a:lnTo>
                  <a:lnTo>
                    <a:pt x="4116324" y="3953255"/>
                  </a:lnTo>
                  <a:lnTo>
                    <a:pt x="4116324" y="0"/>
                  </a:lnTo>
                  <a:close/>
                </a:path>
              </a:pathLst>
            </a:custGeom>
            <a:solidFill>
              <a:srgbClr val="FBE1D2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16636" y="2036063"/>
              <a:ext cx="2303145" cy="899160"/>
            </a:xfrm>
            <a:custGeom>
              <a:avLst/>
              <a:gdLst/>
              <a:ahLst/>
              <a:cxnLst/>
              <a:rect l="l" t="t" r="r" b="b"/>
              <a:pathLst>
                <a:path w="2303145" h="899160">
                  <a:moveTo>
                    <a:pt x="2035898" y="0"/>
                  </a:moveTo>
                  <a:lnTo>
                    <a:pt x="0" y="0"/>
                  </a:lnTo>
                  <a:lnTo>
                    <a:pt x="0" y="899160"/>
                  </a:lnTo>
                  <a:lnTo>
                    <a:pt x="2035898" y="899160"/>
                  </a:lnTo>
                  <a:lnTo>
                    <a:pt x="2302764" y="449580"/>
                  </a:lnTo>
                  <a:lnTo>
                    <a:pt x="2035898" y="0"/>
                  </a:lnTo>
                  <a:close/>
                </a:path>
              </a:pathLst>
            </a:custGeom>
            <a:solidFill>
              <a:srgbClr val="A20B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47237" y="2148329"/>
            <a:ext cx="193167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5" dirty="0">
                <a:solidFill>
                  <a:srgbClr val="FFFFFF"/>
                </a:solidFill>
                <a:latin typeface="Arial Unicode MS"/>
                <a:cs typeface="Arial Unicode MS"/>
              </a:rPr>
              <a:t>Faza de</a:t>
            </a:r>
            <a:r>
              <a:rPr sz="1100" b="1" spc="-8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Arial Unicode MS"/>
                <a:cs typeface="Arial Unicode MS"/>
              </a:rPr>
              <a:t>screening/prospectivă</a:t>
            </a:r>
            <a:endParaRPr sz="1100">
              <a:latin typeface="Arial Unicode MS"/>
              <a:cs typeface="Arial Unicode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47237" y="2299205"/>
            <a:ext cx="93980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10" dirty="0">
                <a:solidFill>
                  <a:srgbClr val="FFFFFF"/>
                </a:solidFill>
                <a:latin typeface="Arial Unicode MS"/>
                <a:cs typeface="Arial Unicode MS"/>
              </a:rPr>
              <a:t>obs</a:t>
            </a:r>
            <a:r>
              <a:rPr sz="1100" b="1" spc="-5" dirty="0">
                <a:solidFill>
                  <a:srgbClr val="FFFFFF"/>
                </a:solidFill>
                <a:latin typeface="Arial Unicode MS"/>
                <a:cs typeface="Arial Unicode MS"/>
              </a:rPr>
              <a:t>e</a:t>
            </a:r>
            <a:r>
              <a:rPr sz="1100" b="1" spc="-10" dirty="0">
                <a:solidFill>
                  <a:srgbClr val="FFFFFF"/>
                </a:solidFill>
                <a:latin typeface="Arial Unicode MS"/>
                <a:cs typeface="Arial Unicode MS"/>
              </a:rPr>
              <a:t>r</a:t>
            </a:r>
            <a:r>
              <a:rPr sz="1100" b="1" dirty="0">
                <a:solidFill>
                  <a:srgbClr val="FFFFFF"/>
                </a:solidFill>
                <a:latin typeface="Arial Unicode MS"/>
                <a:cs typeface="Arial Unicode MS"/>
              </a:rPr>
              <a:t>v</a:t>
            </a:r>
            <a:r>
              <a:rPr sz="1100" b="1" spc="-5" dirty="0">
                <a:solidFill>
                  <a:srgbClr val="FFFFFF"/>
                </a:solidFill>
                <a:latin typeface="Arial Unicode MS"/>
                <a:cs typeface="Arial Unicode MS"/>
              </a:rPr>
              <a:t>a</a:t>
            </a:r>
            <a:r>
              <a:rPr sz="1100" b="1" spc="-10" dirty="0">
                <a:solidFill>
                  <a:srgbClr val="FFFFFF"/>
                </a:solidFill>
                <a:latin typeface="Arial Unicode MS"/>
                <a:cs typeface="Arial Unicode MS"/>
              </a:rPr>
              <a:t>ţ</a:t>
            </a:r>
            <a:r>
              <a:rPr sz="1100" b="1" spc="5" dirty="0">
                <a:solidFill>
                  <a:srgbClr val="FFFFFF"/>
                </a:solidFill>
                <a:latin typeface="Arial Unicode MS"/>
                <a:cs typeface="Arial Unicode MS"/>
              </a:rPr>
              <a:t>i</a:t>
            </a:r>
            <a:r>
              <a:rPr sz="1100" b="1" spc="-5" dirty="0">
                <a:solidFill>
                  <a:srgbClr val="FFFFFF"/>
                </a:solidFill>
                <a:latin typeface="Arial Unicode MS"/>
                <a:cs typeface="Arial Unicode MS"/>
              </a:rPr>
              <a:t>ona</a:t>
            </a:r>
            <a:r>
              <a:rPr sz="1100" b="1" spc="5" dirty="0">
                <a:solidFill>
                  <a:srgbClr val="FFFFFF"/>
                </a:solidFill>
                <a:latin typeface="Arial Unicode MS"/>
                <a:cs typeface="Arial Unicode MS"/>
              </a:rPr>
              <a:t>l</a:t>
            </a:r>
            <a:r>
              <a:rPr sz="1100" b="1" dirty="0">
                <a:solidFill>
                  <a:srgbClr val="FFFFFF"/>
                </a:solidFill>
                <a:latin typeface="Arial Unicode MS"/>
                <a:cs typeface="Arial Unicode MS"/>
              </a:rPr>
              <a:t>ă</a:t>
            </a:r>
            <a:endParaRPr sz="1100">
              <a:latin typeface="Arial Unicode MS"/>
              <a:cs typeface="Arial Unicode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7237" y="2450080"/>
            <a:ext cx="148717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solidFill>
                  <a:srgbClr val="FFFFFF"/>
                </a:solidFill>
                <a:latin typeface="Arial Unicode MS"/>
                <a:cs typeface="Arial Unicode MS"/>
              </a:rPr>
              <a:t>4 </a:t>
            </a:r>
            <a:r>
              <a:rPr sz="1100" spc="-5" dirty="0">
                <a:solidFill>
                  <a:srgbClr val="FFFFFF"/>
                </a:solidFill>
                <a:latin typeface="Arial Unicode MS"/>
                <a:cs typeface="Arial Unicode MS"/>
              </a:rPr>
              <a:t>săptămâni </a:t>
            </a:r>
            <a:r>
              <a:rPr sz="1100" dirty="0">
                <a:solidFill>
                  <a:srgbClr val="FFFFFF"/>
                </a:solidFill>
                <a:latin typeface="Arial Unicode MS"/>
                <a:cs typeface="Arial Unicode MS"/>
              </a:rPr>
              <a:t>(+</a:t>
            </a:r>
            <a:r>
              <a:rPr sz="1100" spc="-8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Arial Unicode MS"/>
                <a:cs typeface="Arial Unicode MS"/>
              </a:rPr>
              <a:t>ajustare</a:t>
            </a:r>
            <a:endParaRPr sz="1100" dirty="0">
              <a:latin typeface="Arial Unicode MS"/>
              <a:cs typeface="Arial Unicode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7237" y="2600944"/>
            <a:ext cx="193675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solidFill>
                  <a:srgbClr val="FFFFFF"/>
                </a:solidFill>
                <a:latin typeface="Arial Unicode MS"/>
                <a:cs typeface="Arial Unicode MS"/>
              </a:rPr>
              <a:t>opţională până la </a:t>
            </a:r>
            <a:r>
              <a:rPr sz="1100" dirty="0">
                <a:solidFill>
                  <a:srgbClr val="FFFFFF"/>
                </a:solidFill>
                <a:latin typeface="Arial Unicode MS"/>
                <a:cs typeface="Arial Unicode MS"/>
              </a:rPr>
              <a:t>3</a:t>
            </a:r>
            <a:r>
              <a:rPr sz="1100" spc="-3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Arial Unicode MS"/>
                <a:cs typeface="Arial Unicode MS"/>
              </a:rPr>
              <a:t>săptămâni)</a:t>
            </a:r>
            <a:endParaRPr sz="1100">
              <a:latin typeface="Arial Unicode MS"/>
              <a:cs typeface="Arial Unicode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6636" y="2935223"/>
            <a:ext cx="2037714" cy="2303145"/>
          </a:xfrm>
          <a:prstGeom prst="rect">
            <a:avLst/>
          </a:prstGeom>
          <a:solidFill>
            <a:srgbClr val="E7DFE7"/>
          </a:solidFill>
        </p:spPr>
        <p:txBody>
          <a:bodyPr vert="horz" wrap="square" lIns="0" tIns="40005" rIns="0" bIns="0" rtlCol="0">
            <a:spAutoFit/>
          </a:bodyPr>
          <a:lstStyle/>
          <a:p>
            <a:pPr marL="142875" marR="118745">
              <a:lnSpc>
                <a:spcPts val="1190"/>
              </a:lnSpc>
              <a:spcBef>
                <a:spcPts val="315"/>
              </a:spcBef>
            </a:pPr>
            <a:r>
              <a:rPr sz="1100" spc="-5" dirty="0">
                <a:latin typeface="Arial Unicode MS"/>
                <a:cs typeface="Arial Unicode MS"/>
              </a:rPr>
              <a:t>Pacienţii </a:t>
            </a:r>
            <a:r>
              <a:rPr sz="1100" dirty="0">
                <a:latin typeface="Arial Unicode MS"/>
                <a:cs typeface="Arial Unicode MS"/>
              </a:rPr>
              <a:t>cu </a:t>
            </a:r>
            <a:r>
              <a:rPr sz="1100" spc="-5" dirty="0">
                <a:latin typeface="Arial Unicode MS"/>
                <a:cs typeface="Arial Unicode MS"/>
              </a:rPr>
              <a:t>DRT (adulţi </a:t>
            </a:r>
            <a:r>
              <a:rPr sz="1100" dirty="0">
                <a:latin typeface="Arial Unicode MS"/>
                <a:cs typeface="Arial Unicode MS"/>
              </a:rPr>
              <a:t>cu  vârsta </a:t>
            </a:r>
            <a:r>
              <a:rPr sz="1100" spc="-5" dirty="0">
                <a:latin typeface="Arial Unicode MS"/>
                <a:cs typeface="Arial Unicode MS"/>
              </a:rPr>
              <a:t>de 18–64 de ani </a:t>
            </a:r>
            <a:r>
              <a:rPr sz="1100" dirty="0">
                <a:latin typeface="Arial Unicode MS"/>
                <a:cs typeface="Arial Unicode MS"/>
              </a:rPr>
              <a:t>cu  </a:t>
            </a:r>
            <a:r>
              <a:rPr sz="1100" spc="-5" dirty="0">
                <a:latin typeface="Arial Unicode MS"/>
                <a:cs typeface="Arial Unicode MS"/>
              </a:rPr>
              <a:t>TDM </a:t>
            </a:r>
            <a:r>
              <a:rPr sz="1100" dirty="0">
                <a:latin typeface="Arial Unicode MS"/>
                <a:cs typeface="Arial Unicode MS"/>
              </a:rPr>
              <a:t>care </a:t>
            </a:r>
            <a:r>
              <a:rPr sz="1100" spc="-5" dirty="0">
                <a:latin typeface="Arial Unicode MS"/>
                <a:cs typeface="Arial Unicode MS"/>
              </a:rPr>
              <a:t>nu au răspuns  adecvat la </a:t>
            </a:r>
            <a:r>
              <a:rPr sz="1100" dirty="0">
                <a:latin typeface="Arial Unicode MS"/>
                <a:cs typeface="Arial Unicode MS"/>
              </a:rPr>
              <a:t>≥2 </a:t>
            </a:r>
            <a:r>
              <a:rPr sz="1100" spc="-5" dirty="0">
                <a:latin typeface="Arial Unicode MS"/>
                <a:cs typeface="Arial Unicode MS"/>
              </a:rPr>
              <a:t>tratamente</a:t>
            </a:r>
            <a:r>
              <a:rPr sz="1100" spc="-110" dirty="0">
                <a:latin typeface="Arial Unicode MS"/>
                <a:cs typeface="Arial Unicode MS"/>
              </a:rPr>
              <a:t> </a:t>
            </a:r>
            <a:r>
              <a:rPr sz="1100" dirty="0">
                <a:latin typeface="Arial Unicode MS"/>
                <a:cs typeface="Arial Unicode MS"/>
              </a:rPr>
              <a:t>AD  </a:t>
            </a:r>
            <a:r>
              <a:rPr sz="1100" spc="-5" dirty="0">
                <a:latin typeface="Arial Unicode MS"/>
                <a:cs typeface="Arial Unicode MS"/>
              </a:rPr>
              <a:t>diferite adecvate </a:t>
            </a:r>
            <a:r>
              <a:rPr sz="1100" dirty="0">
                <a:latin typeface="Arial Unicode MS"/>
                <a:cs typeface="Arial Unicode MS"/>
              </a:rPr>
              <a:t>ca </a:t>
            </a:r>
            <a:r>
              <a:rPr sz="1100" spc="-5" dirty="0">
                <a:latin typeface="Arial Unicode MS"/>
                <a:cs typeface="Arial Unicode MS"/>
              </a:rPr>
              <a:t>doză </a:t>
            </a:r>
            <a:r>
              <a:rPr sz="1100" dirty="0">
                <a:latin typeface="Arial Unicode MS"/>
                <a:cs typeface="Arial Unicode MS"/>
              </a:rPr>
              <a:t>şi  </a:t>
            </a:r>
            <a:r>
              <a:rPr sz="1100" spc="-5" dirty="0">
                <a:latin typeface="Arial Unicode MS"/>
                <a:cs typeface="Arial Unicode MS"/>
              </a:rPr>
              <a:t>durată pentru episodul  depresiv</a:t>
            </a:r>
            <a:r>
              <a:rPr sz="1100" spc="-15" dirty="0">
                <a:latin typeface="Arial Unicode MS"/>
                <a:cs typeface="Arial Unicode MS"/>
              </a:rPr>
              <a:t> </a:t>
            </a:r>
            <a:r>
              <a:rPr sz="1100" spc="-5" dirty="0">
                <a:latin typeface="Arial Unicode MS"/>
                <a:cs typeface="Arial Unicode MS"/>
              </a:rPr>
              <a:t>actual)</a:t>
            </a:r>
            <a:endParaRPr sz="1100">
              <a:latin typeface="Arial Unicode MS"/>
              <a:cs typeface="Arial Unicode MS"/>
            </a:endParaRPr>
          </a:p>
          <a:p>
            <a:pPr marL="142875" marR="99060">
              <a:lnSpc>
                <a:spcPts val="1190"/>
              </a:lnSpc>
              <a:spcBef>
                <a:spcPts val="985"/>
              </a:spcBef>
            </a:pPr>
            <a:r>
              <a:rPr sz="1100" spc="-5" dirty="0">
                <a:latin typeface="Arial Unicode MS"/>
                <a:cs typeface="Arial Unicode MS"/>
              </a:rPr>
              <a:t>Pacienţii </a:t>
            </a:r>
            <a:r>
              <a:rPr sz="1100" dirty="0">
                <a:latin typeface="Arial Unicode MS"/>
                <a:cs typeface="Arial Unicode MS"/>
              </a:rPr>
              <a:t>care </a:t>
            </a:r>
            <a:r>
              <a:rPr sz="1100" spc="-5" dirty="0">
                <a:latin typeface="Arial Unicode MS"/>
                <a:cs typeface="Arial Unicode MS"/>
              </a:rPr>
              <a:t>nu au  răspuns* la </a:t>
            </a:r>
            <a:r>
              <a:rPr sz="1100" dirty="0">
                <a:latin typeface="Arial Unicode MS"/>
                <a:cs typeface="Arial Unicode MS"/>
              </a:rPr>
              <a:t>AD </a:t>
            </a:r>
            <a:r>
              <a:rPr sz="1100" spc="-5" dirty="0">
                <a:latin typeface="Arial Unicode MS"/>
                <a:cs typeface="Arial Unicode MS"/>
              </a:rPr>
              <a:t>orale curente  au schimbat tratamentul </a:t>
            </a:r>
            <a:r>
              <a:rPr sz="1100" dirty="0">
                <a:latin typeface="Arial Unicode MS"/>
                <a:cs typeface="Arial Unicode MS"/>
              </a:rPr>
              <a:t>cu  </a:t>
            </a:r>
            <a:r>
              <a:rPr sz="1100" spc="-5" dirty="0">
                <a:latin typeface="Arial Unicode MS"/>
                <a:cs typeface="Arial Unicode MS"/>
              </a:rPr>
              <a:t>un nou SSRI/SNRI la  randomizare</a:t>
            </a:r>
            <a:endParaRPr sz="1100">
              <a:latin typeface="Arial Unicode MS"/>
              <a:cs typeface="Arial Unicode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915411" y="2935223"/>
            <a:ext cx="2339340" cy="800100"/>
          </a:xfrm>
          <a:prstGeom prst="rect">
            <a:avLst/>
          </a:prstGeom>
          <a:solidFill>
            <a:srgbClr val="E7DFE7"/>
          </a:solidFill>
        </p:spPr>
        <p:txBody>
          <a:bodyPr vert="horz" wrap="square" lIns="0" tIns="155575" rIns="0" bIns="0" rtlCol="0">
            <a:spAutoFit/>
          </a:bodyPr>
          <a:lstStyle/>
          <a:p>
            <a:pPr marL="153670" marR="652145">
              <a:lnSpc>
                <a:spcPts val="1300"/>
              </a:lnSpc>
              <a:spcBef>
                <a:spcPts val="1225"/>
              </a:spcBef>
            </a:pPr>
            <a:r>
              <a:rPr sz="1200" b="1" spc="-5" dirty="0">
                <a:latin typeface="Arial Unicode MS"/>
                <a:cs typeface="Arial Unicode MS"/>
              </a:rPr>
              <a:t>Administrat </a:t>
            </a:r>
            <a:r>
              <a:rPr sz="1200" b="1" spc="5" dirty="0">
                <a:latin typeface="Arial Unicode MS"/>
                <a:cs typeface="Arial Unicode MS"/>
              </a:rPr>
              <a:t>de </a:t>
            </a:r>
            <a:r>
              <a:rPr sz="1200" b="1" spc="-5" dirty="0">
                <a:latin typeface="Arial Unicode MS"/>
                <a:cs typeface="Arial Unicode MS"/>
              </a:rPr>
              <a:t>2 </a:t>
            </a:r>
            <a:r>
              <a:rPr sz="1200" b="1" spc="5" dirty="0">
                <a:latin typeface="Arial Unicode MS"/>
                <a:cs typeface="Arial Unicode MS"/>
              </a:rPr>
              <a:t>ori</a:t>
            </a:r>
            <a:r>
              <a:rPr sz="1200" b="1" spc="-130" dirty="0">
                <a:latin typeface="Arial Unicode MS"/>
                <a:cs typeface="Arial Unicode MS"/>
              </a:rPr>
              <a:t> </a:t>
            </a:r>
            <a:r>
              <a:rPr sz="1200" b="1" spc="10" dirty="0">
                <a:latin typeface="Arial Unicode MS"/>
                <a:cs typeface="Arial Unicode MS"/>
              </a:rPr>
              <a:t>pe  </a:t>
            </a:r>
            <a:r>
              <a:rPr sz="1200" b="1" spc="-5" dirty="0">
                <a:latin typeface="Arial Unicode MS"/>
                <a:cs typeface="Arial Unicode MS"/>
              </a:rPr>
              <a:t>săptămână</a:t>
            </a:r>
            <a:endParaRPr sz="1200">
              <a:latin typeface="Arial Unicode MS"/>
              <a:cs typeface="Arial Unicode MS"/>
            </a:endParaRPr>
          </a:p>
          <a:p>
            <a:pPr marL="153670">
              <a:lnSpc>
                <a:spcPts val="1270"/>
              </a:lnSpc>
            </a:pPr>
            <a:r>
              <a:rPr sz="1200" spc="-25" dirty="0">
                <a:latin typeface="Arial Unicode MS"/>
                <a:cs typeface="Arial Unicode MS"/>
              </a:rPr>
              <a:t>(56</a:t>
            </a:r>
            <a:r>
              <a:rPr sz="1200" spc="-65" dirty="0">
                <a:latin typeface="Arial Unicode MS"/>
                <a:cs typeface="Arial Unicode MS"/>
              </a:rPr>
              <a:t> </a:t>
            </a:r>
            <a:r>
              <a:rPr sz="1200" spc="-20" dirty="0">
                <a:latin typeface="Arial Unicode MS"/>
                <a:cs typeface="Arial Unicode MS"/>
              </a:rPr>
              <a:t>mg</a:t>
            </a:r>
            <a:r>
              <a:rPr sz="1200" spc="-60" dirty="0">
                <a:latin typeface="Arial Unicode MS"/>
                <a:cs typeface="Arial Unicode MS"/>
              </a:rPr>
              <a:t> </a:t>
            </a:r>
            <a:r>
              <a:rPr sz="1200" spc="-25" dirty="0">
                <a:latin typeface="Arial Unicode MS"/>
                <a:cs typeface="Arial Unicode MS"/>
              </a:rPr>
              <a:t>sau</a:t>
            </a:r>
            <a:r>
              <a:rPr sz="1200" spc="-65" dirty="0">
                <a:latin typeface="Arial Unicode MS"/>
                <a:cs typeface="Arial Unicode MS"/>
              </a:rPr>
              <a:t> </a:t>
            </a:r>
            <a:r>
              <a:rPr sz="1200" spc="-20" dirty="0">
                <a:latin typeface="Arial Unicode MS"/>
                <a:cs typeface="Arial Unicode MS"/>
              </a:rPr>
              <a:t>84</a:t>
            </a:r>
            <a:r>
              <a:rPr sz="1200" spc="-70" dirty="0">
                <a:latin typeface="Arial Unicode MS"/>
                <a:cs typeface="Arial Unicode MS"/>
              </a:rPr>
              <a:t> </a:t>
            </a:r>
            <a:r>
              <a:rPr sz="1200" spc="-25" dirty="0">
                <a:latin typeface="Arial Unicode MS"/>
                <a:cs typeface="Arial Unicode MS"/>
              </a:rPr>
              <a:t>mg,</a:t>
            </a:r>
            <a:r>
              <a:rPr sz="1200" spc="-70" dirty="0">
                <a:latin typeface="Arial Unicode MS"/>
                <a:cs typeface="Arial Unicode MS"/>
              </a:rPr>
              <a:t> </a:t>
            </a:r>
            <a:r>
              <a:rPr sz="1200" spc="-30" dirty="0">
                <a:latin typeface="Arial Unicode MS"/>
                <a:cs typeface="Arial Unicode MS"/>
              </a:rPr>
              <a:t>doză</a:t>
            </a:r>
            <a:r>
              <a:rPr sz="1200" spc="-60" dirty="0">
                <a:latin typeface="Arial Unicode MS"/>
                <a:cs typeface="Arial Unicode MS"/>
              </a:rPr>
              <a:t> </a:t>
            </a:r>
            <a:r>
              <a:rPr sz="1200" spc="-40" dirty="0">
                <a:latin typeface="Arial Unicode MS"/>
                <a:cs typeface="Arial Unicode MS"/>
              </a:rPr>
              <a:t>flexibilă)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915411" y="3735323"/>
            <a:ext cx="2339340" cy="441146"/>
          </a:xfrm>
          <a:prstGeom prst="rect">
            <a:avLst/>
          </a:prstGeom>
          <a:solidFill>
            <a:srgbClr val="A20B35"/>
          </a:solidFill>
        </p:spPr>
        <p:txBody>
          <a:bodyPr vert="horz" wrap="square" lIns="0" tIns="81280" rIns="0" bIns="0" rtlCol="0">
            <a:spAutoFit/>
          </a:bodyPr>
          <a:lstStyle/>
          <a:p>
            <a:pPr marL="142875">
              <a:lnSpc>
                <a:spcPts val="1370"/>
              </a:lnSpc>
              <a:spcBef>
                <a:spcPts val="640"/>
              </a:spcBef>
            </a:pPr>
            <a:r>
              <a:rPr lang="ro-RO" sz="1200" b="1" dirty="0">
                <a:solidFill>
                  <a:srgbClr val="FFFFFF"/>
                </a:solidFill>
                <a:latin typeface="Arial Unicode MS"/>
                <a:cs typeface="Arial Unicode MS"/>
              </a:rPr>
              <a:t>Esketamină</a:t>
            </a:r>
            <a:r>
              <a:rPr sz="1200" dirty="0">
                <a:solidFill>
                  <a:srgbClr val="FFFFFF"/>
                </a:solidFill>
                <a:latin typeface="Arial Unicode MS"/>
                <a:cs typeface="Arial Unicode MS"/>
              </a:rPr>
              <a:t> 56 </a:t>
            </a:r>
            <a:r>
              <a:rPr sz="1200" spc="-5" dirty="0">
                <a:solidFill>
                  <a:srgbClr val="FFFFFF"/>
                </a:solidFill>
                <a:latin typeface="Arial Unicode MS"/>
                <a:cs typeface="Arial Unicode MS"/>
              </a:rPr>
              <a:t>mg</a:t>
            </a:r>
            <a:r>
              <a:rPr sz="1200" spc="-6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200" dirty="0">
                <a:solidFill>
                  <a:srgbClr val="FFFFFF"/>
                </a:solidFill>
                <a:latin typeface="Arial Unicode MS"/>
                <a:cs typeface="Arial Unicode MS"/>
              </a:rPr>
              <a:t>sau</a:t>
            </a:r>
            <a:endParaRPr sz="1200" dirty="0">
              <a:latin typeface="Arial Unicode MS"/>
              <a:cs typeface="Arial Unicode MS"/>
            </a:endParaRPr>
          </a:p>
          <a:p>
            <a:pPr marL="142875">
              <a:lnSpc>
                <a:spcPts val="1370"/>
              </a:lnSpc>
            </a:pPr>
            <a:r>
              <a:rPr sz="1200" dirty="0">
                <a:solidFill>
                  <a:srgbClr val="FFFFFF"/>
                </a:solidFill>
                <a:latin typeface="Arial Unicode MS"/>
                <a:cs typeface="Arial Unicode MS"/>
              </a:rPr>
              <a:t>84 </a:t>
            </a:r>
            <a:r>
              <a:rPr sz="1200" spc="-5" dirty="0">
                <a:solidFill>
                  <a:srgbClr val="FFFFFF"/>
                </a:solidFill>
                <a:latin typeface="Arial Unicode MS"/>
                <a:cs typeface="Arial Unicode MS"/>
              </a:rPr>
              <a:t>mg </a:t>
            </a:r>
            <a:r>
              <a:rPr sz="1200" dirty="0">
                <a:solidFill>
                  <a:srgbClr val="FFFFFF"/>
                </a:solidFill>
                <a:latin typeface="Arial Unicode MS"/>
                <a:cs typeface="Arial Unicode MS"/>
              </a:rPr>
              <a:t>+</a:t>
            </a:r>
            <a:r>
              <a:rPr sz="1200" spc="-10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 Unicode MS"/>
                <a:cs typeface="Arial Unicode MS"/>
              </a:rPr>
              <a:t>SSRI/SNRI</a:t>
            </a:r>
            <a:endParaRPr sz="1200" dirty="0">
              <a:latin typeface="Arial Unicode MS"/>
              <a:cs typeface="Arial Unicode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15411" y="4698491"/>
            <a:ext cx="2339340" cy="539750"/>
          </a:xfrm>
          <a:prstGeom prst="rect">
            <a:avLst/>
          </a:prstGeom>
          <a:solidFill>
            <a:srgbClr val="A6A6A6"/>
          </a:solidFill>
        </p:spPr>
        <p:txBody>
          <a:bodyPr vert="horz" wrap="square" lIns="0" tIns="100965" rIns="0" bIns="0" rtlCol="0">
            <a:spAutoFit/>
          </a:bodyPr>
          <a:lstStyle/>
          <a:p>
            <a:pPr marL="142875" marR="765810">
              <a:lnSpc>
                <a:spcPts val="1300"/>
              </a:lnSpc>
              <a:spcBef>
                <a:spcPts val="795"/>
              </a:spcBef>
            </a:pPr>
            <a:r>
              <a:rPr sz="1200" b="1" spc="-30" dirty="0">
                <a:latin typeface="Arial Unicode MS"/>
                <a:cs typeface="Arial Unicode MS"/>
              </a:rPr>
              <a:t>Placebo</a:t>
            </a:r>
            <a:r>
              <a:rPr sz="1200" b="1" spc="-125" dirty="0">
                <a:latin typeface="Arial Unicode MS"/>
                <a:cs typeface="Arial Unicode MS"/>
              </a:rPr>
              <a:t> </a:t>
            </a:r>
            <a:r>
              <a:rPr sz="1200" b="1" spc="-20" dirty="0">
                <a:latin typeface="Arial Unicode MS"/>
                <a:cs typeface="Arial Unicode MS"/>
              </a:rPr>
              <a:t>spray</a:t>
            </a:r>
            <a:r>
              <a:rPr sz="1200" b="1" spc="-110" dirty="0">
                <a:latin typeface="Arial Unicode MS"/>
                <a:cs typeface="Arial Unicode MS"/>
              </a:rPr>
              <a:t> </a:t>
            </a:r>
            <a:r>
              <a:rPr sz="1200" b="1" spc="-25" dirty="0">
                <a:latin typeface="Arial Unicode MS"/>
                <a:cs typeface="Arial Unicode MS"/>
              </a:rPr>
              <a:t>nazal</a:t>
            </a:r>
            <a:r>
              <a:rPr sz="1200" b="1" spc="-114" dirty="0">
                <a:latin typeface="Arial Unicode MS"/>
                <a:cs typeface="Arial Unicode MS"/>
              </a:rPr>
              <a:t> </a:t>
            </a:r>
            <a:r>
              <a:rPr sz="1200" b="1" spc="-5" dirty="0">
                <a:latin typeface="Arial Unicode MS"/>
                <a:cs typeface="Arial Unicode MS"/>
              </a:rPr>
              <a:t>+  </a:t>
            </a:r>
            <a:r>
              <a:rPr sz="1200" b="1" spc="-30" dirty="0">
                <a:latin typeface="Arial Unicode MS"/>
                <a:cs typeface="Arial Unicode MS"/>
              </a:rPr>
              <a:t>SSRI/SNRI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77837" y="1571275"/>
            <a:ext cx="66059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600" spc="-25" dirty="0">
                <a:latin typeface="Arial Unicode MS"/>
                <a:cs typeface="Arial Unicode MS"/>
              </a:rPr>
              <a:t>Studiu </a:t>
            </a:r>
            <a:r>
              <a:rPr sz="1600" spc="-15" dirty="0">
                <a:latin typeface="Arial Unicode MS"/>
                <a:cs typeface="Arial Unicode MS"/>
              </a:rPr>
              <a:t>de </a:t>
            </a:r>
            <a:r>
              <a:rPr sz="1600" spc="-20" dirty="0">
                <a:latin typeface="Arial Unicode MS"/>
                <a:cs typeface="Arial Unicode MS"/>
              </a:rPr>
              <a:t>faza III, </a:t>
            </a:r>
            <a:r>
              <a:rPr sz="1600" spc="-25" dirty="0">
                <a:latin typeface="Arial Unicode MS"/>
                <a:cs typeface="Arial Unicode MS"/>
              </a:rPr>
              <a:t>multicentric, randomizat, dublu-orb, </a:t>
            </a:r>
            <a:r>
              <a:rPr sz="1600" spc="-15" dirty="0">
                <a:latin typeface="Arial Unicode MS"/>
                <a:cs typeface="Arial Unicode MS"/>
              </a:rPr>
              <a:t>cu </a:t>
            </a:r>
            <a:r>
              <a:rPr sz="1600" spc="-25" dirty="0">
                <a:latin typeface="Arial Unicode MS"/>
                <a:cs typeface="Arial Unicode MS"/>
              </a:rPr>
              <a:t>comparator</a:t>
            </a:r>
            <a:r>
              <a:rPr sz="1600" spc="95" dirty="0">
                <a:latin typeface="Arial Unicode MS"/>
                <a:cs typeface="Arial Unicode MS"/>
              </a:rPr>
              <a:t> </a:t>
            </a:r>
            <a:r>
              <a:rPr sz="1600" spc="-20" dirty="0">
                <a:latin typeface="Arial Unicode MS"/>
                <a:cs typeface="Arial Unicode MS"/>
              </a:rPr>
              <a:t>activ</a:t>
            </a:r>
            <a:r>
              <a:rPr sz="1575" spc="-30" baseline="26455" dirty="0">
                <a:latin typeface="Arial Unicode MS"/>
                <a:cs typeface="Arial Unicode MS"/>
              </a:rPr>
              <a:t>1</a:t>
            </a:r>
            <a:endParaRPr sz="1575" baseline="26455">
              <a:latin typeface="Arial Unicode MS"/>
              <a:cs typeface="Arial Unicode MS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xfrm>
            <a:off x="538632" y="18159"/>
            <a:ext cx="11348568" cy="1261418"/>
          </a:xfrm>
          <a:prstGeom prst="rect">
            <a:avLst/>
          </a:prstGeom>
        </p:spPr>
        <p:txBody>
          <a:bodyPr vert="horz" wrap="square" lIns="0" tIns="368283" rIns="0" bIns="0" rtlCol="0">
            <a:spAutoFit/>
          </a:bodyPr>
          <a:lstStyle/>
          <a:p>
            <a:pPr marL="278765" marR="30480">
              <a:lnSpc>
                <a:spcPts val="3260"/>
              </a:lnSpc>
              <a:spcBef>
                <a:spcPts val="695"/>
              </a:spcBef>
            </a:pPr>
            <a:r>
              <a:rPr spc="-20" dirty="0">
                <a:solidFill>
                  <a:srgbClr val="FF0000"/>
                </a:solidFill>
              </a:rPr>
              <a:t>Programul </a:t>
            </a:r>
            <a:r>
              <a:rPr spc="-10" dirty="0">
                <a:solidFill>
                  <a:srgbClr val="FF0000"/>
                </a:solidFill>
              </a:rPr>
              <a:t>de </a:t>
            </a:r>
            <a:r>
              <a:rPr spc="-15" dirty="0">
                <a:solidFill>
                  <a:srgbClr val="FF0000"/>
                </a:solidFill>
              </a:rPr>
              <a:t>studii </a:t>
            </a:r>
            <a:r>
              <a:rPr spc="-20" dirty="0">
                <a:solidFill>
                  <a:srgbClr val="FF0000"/>
                </a:solidFill>
              </a:rPr>
              <a:t>clinice </a:t>
            </a:r>
            <a:r>
              <a:rPr spc="-10" dirty="0">
                <a:solidFill>
                  <a:srgbClr val="FF0000"/>
                </a:solidFill>
              </a:rPr>
              <a:t>de </a:t>
            </a:r>
            <a:r>
              <a:rPr spc="-15" dirty="0">
                <a:solidFill>
                  <a:srgbClr val="FF0000"/>
                </a:solidFill>
              </a:rPr>
              <a:t>faza III </a:t>
            </a:r>
            <a:r>
              <a:rPr spc="-10" dirty="0">
                <a:solidFill>
                  <a:srgbClr val="FF0000"/>
                </a:solidFill>
              </a:rPr>
              <a:t>al</a:t>
            </a:r>
            <a:r>
              <a:rPr spc="-345" dirty="0">
                <a:solidFill>
                  <a:srgbClr val="FF0000"/>
                </a:solidFill>
              </a:rPr>
              <a:t> </a:t>
            </a:r>
            <a:r>
              <a:rPr lang="ro-RO" spc="-10" dirty="0">
                <a:solidFill>
                  <a:srgbClr val="FF0000"/>
                </a:solidFill>
              </a:rPr>
              <a:t>Esketamină</a:t>
            </a:r>
            <a:r>
              <a:rPr sz="3150" spc="-15" baseline="25132" dirty="0">
                <a:solidFill>
                  <a:srgbClr val="FF0000"/>
                </a:solidFill>
              </a:rPr>
              <a:t>  </a:t>
            </a:r>
            <a:r>
              <a:rPr sz="3200" spc="-15" dirty="0">
                <a:solidFill>
                  <a:srgbClr val="FF0000"/>
                </a:solidFill>
              </a:rPr>
              <a:t>TRANSFORM</a:t>
            </a:r>
            <a:r>
              <a:rPr sz="3200" spc="-85" dirty="0">
                <a:solidFill>
                  <a:srgbClr val="FF0000"/>
                </a:solidFill>
              </a:rPr>
              <a:t> </a:t>
            </a:r>
            <a:r>
              <a:rPr sz="3200" spc="-5" dirty="0">
                <a:solidFill>
                  <a:srgbClr val="FF0000"/>
                </a:solidFill>
              </a:rPr>
              <a:t>2</a:t>
            </a:r>
            <a:r>
              <a:rPr sz="3150" spc="-7" baseline="25132" dirty="0">
                <a:solidFill>
                  <a:srgbClr val="FF0000"/>
                </a:solidFill>
              </a:rPr>
              <a:t>1</a:t>
            </a:r>
            <a:endParaRPr sz="3150" baseline="25132" dirty="0">
              <a:solidFill>
                <a:srgbClr val="FF0000"/>
              </a:solidFill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254752" y="2935223"/>
            <a:ext cx="2520950" cy="2303145"/>
          </a:xfrm>
          <a:prstGeom prst="rect">
            <a:avLst/>
          </a:prstGeom>
          <a:solidFill>
            <a:srgbClr val="D7D6D6"/>
          </a:solidFill>
        </p:spPr>
        <p:txBody>
          <a:bodyPr vert="horz" wrap="square" lIns="0" tIns="12700" rIns="0" bIns="0" rtlCol="0">
            <a:spAutoFit/>
          </a:bodyPr>
          <a:lstStyle/>
          <a:p>
            <a:pPr marL="143510">
              <a:lnSpc>
                <a:spcPts val="1370"/>
              </a:lnSpc>
              <a:spcBef>
                <a:spcPts val="100"/>
              </a:spcBef>
            </a:pPr>
            <a:r>
              <a:rPr sz="1200" b="1" dirty="0">
                <a:latin typeface="Arial Unicode MS"/>
                <a:cs typeface="Arial Unicode MS"/>
              </a:rPr>
              <a:t>Fără spray nazal la </a:t>
            </a:r>
            <a:r>
              <a:rPr sz="1200" b="1" spc="-5" dirty="0">
                <a:latin typeface="Arial Unicode MS"/>
                <a:cs typeface="Arial Unicode MS"/>
              </a:rPr>
              <a:t>pacienţii</a:t>
            </a:r>
            <a:r>
              <a:rPr sz="1200" b="1" spc="-170" dirty="0">
                <a:latin typeface="Arial Unicode MS"/>
                <a:cs typeface="Arial Unicode MS"/>
              </a:rPr>
              <a:t> </a:t>
            </a:r>
            <a:r>
              <a:rPr sz="1200" b="1" dirty="0">
                <a:latin typeface="Arial Unicode MS"/>
                <a:cs typeface="Arial Unicode MS"/>
              </a:rPr>
              <a:t>care</a:t>
            </a:r>
            <a:endParaRPr sz="1200">
              <a:latin typeface="Arial Unicode MS"/>
              <a:cs typeface="Arial Unicode MS"/>
            </a:endParaRPr>
          </a:p>
          <a:p>
            <a:pPr marL="143510">
              <a:lnSpc>
                <a:spcPts val="1370"/>
              </a:lnSpc>
            </a:pPr>
            <a:r>
              <a:rPr sz="1200" b="1" spc="5" dirty="0">
                <a:latin typeface="Arial Unicode MS"/>
                <a:cs typeface="Arial Unicode MS"/>
              </a:rPr>
              <a:t>au </a:t>
            </a:r>
            <a:r>
              <a:rPr sz="1200" b="1" dirty="0">
                <a:latin typeface="Arial Unicode MS"/>
                <a:cs typeface="Arial Unicode MS"/>
              </a:rPr>
              <a:t>rămas în</a:t>
            </a:r>
            <a:r>
              <a:rPr sz="1200" b="1" spc="-85" dirty="0">
                <a:latin typeface="Arial Unicode MS"/>
                <a:cs typeface="Arial Unicode MS"/>
              </a:rPr>
              <a:t> </a:t>
            </a:r>
            <a:r>
              <a:rPr sz="1200" b="1" spc="-5" dirty="0">
                <a:latin typeface="Arial Unicode MS"/>
                <a:cs typeface="Arial Unicode MS"/>
              </a:rPr>
              <a:t>urmărire</a:t>
            </a:r>
            <a:endParaRPr sz="1200">
              <a:latin typeface="Arial Unicode MS"/>
              <a:cs typeface="Arial Unicode MS"/>
            </a:endParaRPr>
          </a:p>
          <a:p>
            <a:pPr marL="143510" marR="123825">
              <a:lnSpc>
                <a:spcPts val="1300"/>
              </a:lnSpc>
              <a:spcBef>
                <a:spcPts val="1010"/>
              </a:spcBef>
            </a:pPr>
            <a:r>
              <a:rPr sz="1200" spc="-5" dirty="0">
                <a:latin typeface="Arial Unicode MS"/>
                <a:cs typeface="Arial Unicode MS"/>
              </a:rPr>
              <a:t>Pacienţii care </a:t>
            </a:r>
            <a:r>
              <a:rPr sz="1200" dirty="0">
                <a:latin typeface="Arial Unicode MS"/>
                <a:cs typeface="Arial Unicode MS"/>
              </a:rPr>
              <a:t>au </a:t>
            </a:r>
            <a:r>
              <a:rPr sz="1200" spc="-5" dirty="0">
                <a:latin typeface="Arial Unicode MS"/>
                <a:cs typeface="Arial Unicode MS"/>
              </a:rPr>
              <a:t>prezentat  răspuns** </a:t>
            </a:r>
            <a:r>
              <a:rPr sz="1200" dirty="0">
                <a:latin typeface="Arial Unicode MS"/>
                <a:cs typeface="Arial Unicode MS"/>
              </a:rPr>
              <a:t>în </a:t>
            </a:r>
            <a:r>
              <a:rPr sz="1200" spc="-5" dirty="0">
                <a:latin typeface="Arial Unicode MS"/>
                <a:cs typeface="Arial Unicode MS"/>
              </a:rPr>
              <a:t>orice grup </a:t>
            </a:r>
            <a:r>
              <a:rPr sz="1200" dirty="0">
                <a:latin typeface="Arial Unicode MS"/>
                <a:cs typeface="Arial Unicode MS"/>
              </a:rPr>
              <a:t>au </a:t>
            </a:r>
            <a:r>
              <a:rPr sz="1200" spc="-5" dirty="0">
                <a:latin typeface="Arial Unicode MS"/>
                <a:cs typeface="Arial Unicode MS"/>
              </a:rPr>
              <a:t>fost  incluşi </a:t>
            </a:r>
            <a:r>
              <a:rPr sz="1200" dirty="0">
                <a:latin typeface="Arial Unicode MS"/>
                <a:cs typeface="Arial Unicode MS"/>
              </a:rPr>
              <a:t>în </a:t>
            </a:r>
            <a:r>
              <a:rPr sz="1200" spc="-5" dirty="0">
                <a:latin typeface="Arial Unicode MS"/>
                <a:cs typeface="Arial Unicode MS"/>
              </a:rPr>
              <a:t>SUSTAIN </a:t>
            </a:r>
            <a:r>
              <a:rPr sz="1200" dirty="0">
                <a:latin typeface="Arial Unicode MS"/>
                <a:cs typeface="Arial Unicode MS"/>
              </a:rPr>
              <a:t>1, au </a:t>
            </a:r>
            <a:r>
              <a:rPr sz="1200" spc="-5" dirty="0">
                <a:latin typeface="Arial Unicode MS"/>
                <a:cs typeface="Arial Unicode MS"/>
              </a:rPr>
              <a:t>rămas  </a:t>
            </a:r>
            <a:r>
              <a:rPr sz="1200" dirty="0">
                <a:latin typeface="Arial Unicode MS"/>
                <a:cs typeface="Arial Unicode MS"/>
              </a:rPr>
              <a:t>în </a:t>
            </a:r>
            <a:r>
              <a:rPr sz="1200" spc="-5" dirty="0">
                <a:latin typeface="Arial Unicode MS"/>
                <a:cs typeface="Arial Unicode MS"/>
              </a:rPr>
              <a:t>urmărire </a:t>
            </a:r>
            <a:r>
              <a:rPr sz="1200" dirty="0">
                <a:latin typeface="Arial Unicode MS"/>
                <a:cs typeface="Arial Unicode MS"/>
              </a:rPr>
              <a:t>sau au </a:t>
            </a:r>
            <a:r>
              <a:rPr sz="1200" spc="-5" dirty="0">
                <a:latin typeface="Arial Unicode MS"/>
                <a:cs typeface="Arial Unicode MS"/>
              </a:rPr>
              <a:t>fost transferaţi  </a:t>
            </a:r>
            <a:r>
              <a:rPr sz="1200" dirty="0">
                <a:latin typeface="Arial Unicode MS"/>
                <a:cs typeface="Arial Unicode MS"/>
              </a:rPr>
              <a:t>în </a:t>
            </a:r>
            <a:r>
              <a:rPr sz="1200" spc="-5" dirty="0">
                <a:latin typeface="Arial Unicode MS"/>
                <a:cs typeface="Arial Unicode MS"/>
              </a:rPr>
              <a:t>studiul </a:t>
            </a:r>
            <a:r>
              <a:rPr sz="1200" dirty="0">
                <a:latin typeface="Arial Unicode MS"/>
                <a:cs typeface="Arial Unicode MS"/>
              </a:rPr>
              <a:t>de </a:t>
            </a:r>
            <a:r>
              <a:rPr sz="1200" spc="-5" dirty="0">
                <a:latin typeface="Arial Unicode MS"/>
                <a:cs typeface="Arial Unicode MS"/>
              </a:rPr>
              <a:t>continuare </a:t>
            </a:r>
            <a:r>
              <a:rPr sz="1200" dirty="0">
                <a:latin typeface="Arial Unicode MS"/>
                <a:cs typeface="Arial Unicode MS"/>
              </a:rPr>
              <a:t>a  </a:t>
            </a:r>
            <a:r>
              <a:rPr sz="1200" spc="-5" dirty="0">
                <a:latin typeface="Arial Unicode MS"/>
                <a:cs typeface="Arial Unicode MS"/>
              </a:rPr>
              <a:t>îngrijirilor SUSTAIN</a:t>
            </a:r>
            <a:r>
              <a:rPr sz="1200" spc="-30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3</a:t>
            </a:r>
            <a:r>
              <a:rPr sz="1200" baseline="24305" dirty="0">
                <a:latin typeface="Arial Unicode MS"/>
                <a:cs typeface="Arial Unicode MS"/>
              </a:rPr>
              <a:t>2</a:t>
            </a:r>
            <a:endParaRPr sz="1200" baseline="24305">
              <a:latin typeface="Arial Unicode MS"/>
              <a:cs typeface="Arial Unicode MS"/>
            </a:endParaRPr>
          </a:p>
          <a:p>
            <a:pPr marL="143510" marR="103505">
              <a:lnSpc>
                <a:spcPts val="1300"/>
              </a:lnSpc>
              <a:spcBef>
                <a:spcPts val="969"/>
              </a:spcBef>
            </a:pPr>
            <a:r>
              <a:rPr sz="1200" spc="-5" dirty="0">
                <a:latin typeface="Arial Unicode MS"/>
                <a:cs typeface="Arial Unicode MS"/>
              </a:rPr>
              <a:t>Pacienţii care </a:t>
            </a:r>
            <a:r>
              <a:rPr sz="1200" dirty="0">
                <a:latin typeface="Arial Unicode MS"/>
                <a:cs typeface="Arial Unicode MS"/>
              </a:rPr>
              <a:t>nu au </a:t>
            </a:r>
            <a:r>
              <a:rPr sz="1200" spc="-5" dirty="0">
                <a:latin typeface="Arial Unicode MS"/>
                <a:cs typeface="Arial Unicode MS"/>
              </a:rPr>
              <a:t>prezentat  răspuns, din orice grup, </a:t>
            </a:r>
            <a:r>
              <a:rPr sz="1200" dirty="0">
                <a:latin typeface="Arial Unicode MS"/>
                <a:cs typeface="Arial Unicode MS"/>
              </a:rPr>
              <a:t>au </a:t>
            </a:r>
            <a:r>
              <a:rPr sz="1200" spc="-5" dirty="0">
                <a:latin typeface="Arial Unicode MS"/>
                <a:cs typeface="Arial Unicode MS"/>
              </a:rPr>
              <a:t>rămas  </a:t>
            </a:r>
            <a:r>
              <a:rPr sz="1200" dirty="0">
                <a:latin typeface="Arial Unicode MS"/>
                <a:cs typeface="Arial Unicode MS"/>
              </a:rPr>
              <a:t>în </a:t>
            </a:r>
            <a:r>
              <a:rPr sz="1200" spc="-5" dirty="0">
                <a:latin typeface="Arial Unicode MS"/>
                <a:cs typeface="Arial Unicode MS"/>
              </a:rPr>
              <a:t>urmărire </a:t>
            </a:r>
            <a:r>
              <a:rPr sz="1200" dirty="0">
                <a:latin typeface="Arial Unicode MS"/>
                <a:cs typeface="Arial Unicode MS"/>
              </a:rPr>
              <a:t>sau au </a:t>
            </a:r>
            <a:r>
              <a:rPr sz="1200" spc="-5" dirty="0">
                <a:latin typeface="Arial Unicode MS"/>
                <a:cs typeface="Arial Unicode MS"/>
              </a:rPr>
              <a:t>fost transferaţi  </a:t>
            </a:r>
            <a:r>
              <a:rPr sz="1200" dirty="0">
                <a:latin typeface="Arial Unicode MS"/>
                <a:cs typeface="Arial Unicode MS"/>
              </a:rPr>
              <a:t>în </a:t>
            </a:r>
            <a:r>
              <a:rPr sz="1200" spc="-5" dirty="0">
                <a:latin typeface="Arial Unicode MS"/>
                <a:cs typeface="Arial Unicode MS"/>
              </a:rPr>
              <a:t>SUSTAIN</a:t>
            </a:r>
            <a:r>
              <a:rPr sz="1200" spc="-15" dirty="0">
                <a:latin typeface="Arial Unicode MS"/>
                <a:cs typeface="Arial Unicode MS"/>
              </a:rPr>
              <a:t> </a:t>
            </a:r>
            <a:r>
              <a:rPr sz="1200" dirty="0">
                <a:latin typeface="Arial Unicode MS"/>
                <a:cs typeface="Arial Unicode MS"/>
              </a:rPr>
              <a:t>3</a:t>
            </a:r>
            <a:r>
              <a:rPr sz="1200" baseline="24305" dirty="0">
                <a:latin typeface="Arial Unicode MS"/>
                <a:cs typeface="Arial Unicode MS"/>
              </a:rPr>
              <a:t>2</a:t>
            </a:r>
            <a:endParaRPr sz="1200" baseline="24305">
              <a:latin typeface="Arial Unicode MS"/>
              <a:cs typeface="Arial Unicode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328586" y="1546786"/>
            <a:ext cx="3747770" cy="3430904"/>
          </a:xfrm>
          <a:prstGeom prst="rect">
            <a:avLst/>
          </a:prstGeom>
        </p:spPr>
        <p:txBody>
          <a:bodyPr vert="horz" wrap="square" lIns="0" tIns="36194" rIns="0" bIns="0" rtlCol="0">
            <a:spAutoFit/>
          </a:bodyPr>
          <a:lstStyle/>
          <a:p>
            <a:pPr marL="38100" marR="218440">
              <a:lnSpc>
                <a:spcPct val="90200"/>
              </a:lnSpc>
              <a:spcBef>
                <a:spcPts val="284"/>
              </a:spcBef>
            </a:pPr>
            <a:r>
              <a:rPr sz="1600" spc="-25" dirty="0">
                <a:solidFill>
                  <a:srgbClr val="A20B35"/>
                </a:solidFill>
                <a:latin typeface="Arial Unicode MS"/>
                <a:cs typeface="Arial Unicode MS"/>
              </a:rPr>
              <a:t>Criteriul final principal </a:t>
            </a:r>
            <a:r>
              <a:rPr sz="1600" spc="-15" dirty="0">
                <a:solidFill>
                  <a:srgbClr val="A20B35"/>
                </a:solidFill>
                <a:latin typeface="Arial Unicode MS"/>
                <a:cs typeface="Arial Unicode MS"/>
              </a:rPr>
              <a:t>de </a:t>
            </a:r>
            <a:r>
              <a:rPr sz="1600" spc="-25" dirty="0">
                <a:solidFill>
                  <a:srgbClr val="A20B35"/>
                </a:solidFill>
                <a:latin typeface="Arial Unicode MS"/>
                <a:cs typeface="Arial Unicode MS"/>
              </a:rPr>
              <a:t>evaluare</a:t>
            </a:r>
            <a:r>
              <a:rPr sz="1575" spc="-37" baseline="26455" dirty="0">
                <a:solidFill>
                  <a:srgbClr val="A20B35"/>
                </a:solidFill>
                <a:latin typeface="Arial Unicode MS"/>
                <a:cs typeface="Arial Unicode MS"/>
              </a:rPr>
              <a:t>1  </a:t>
            </a:r>
            <a:r>
              <a:rPr sz="1400" dirty="0">
                <a:latin typeface="Arial Unicode MS"/>
                <a:cs typeface="Arial Unicode MS"/>
              </a:rPr>
              <a:t>Diferenţa în privinţa scorului total </a:t>
            </a:r>
            <a:r>
              <a:rPr sz="1400" spc="-5" dirty="0">
                <a:latin typeface="Arial Unicode MS"/>
                <a:cs typeface="Arial Unicode MS"/>
              </a:rPr>
              <a:t>MADRS</a:t>
            </a:r>
            <a:r>
              <a:rPr sz="1400" spc="-215" dirty="0">
                <a:latin typeface="Arial Unicode MS"/>
                <a:cs typeface="Arial Unicode MS"/>
              </a:rPr>
              <a:t> </a:t>
            </a:r>
            <a:r>
              <a:rPr sz="1400" dirty="0">
                <a:latin typeface="Arial Unicode MS"/>
                <a:cs typeface="Arial Unicode MS"/>
              </a:rPr>
              <a:t>în  ziua </a:t>
            </a:r>
            <a:r>
              <a:rPr sz="1400" spc="-5" dirty="0">
                <a:latin typeface="Arial Unicode MS"/>
                <a:cs typeface="Arial Unicode MS"/>
              </a:rPr>
              <a:t>28 </a:t>
            </a:r>
            <a:r>
              <a:rPr sz="1400" dirty="0">
                <a:latin typeface="Arial Unicode MS"/>
                <a:cs typeface="Arial Unicode MS"/>
              </a:rPr>
              <a:t>între </a:t>
            </a:r>
            <a:r>
              <a:rPr sz="1400" spc="-5" dirty="0">
                <a:latin typeface="Arial Unicode MS"/>
                <a:cs typeface="Arial Unicode MS"/>
              </a:rPr>
              <a:t>grupurile de tratament </a:t>
            </a:r>
            <a:r>
              <a:rPr sz="1400" dirty="0">
                <a:latin typeface="Arial Unicode MS"/>
                <a:cs typeface="Arial Unicode MS"/>
              </a:rPr>
              <a:t>cu  </a:t>
            </a:r>
            <a:r>
              <a:rPr lang="ro-RO" sz="1400" dirty="0">
                <a:latin typeface="Arial Unicode MS"/>
                <a:cs typeface="Arial Unicode MS"/>
              </a:rPr>
              <a:t>Esketamină</a:t>
            </a:r>
            <a:r>
              <a:rPr sz="1350" baseline="24691" dirty="0">
                <a:latin typeface="Arial Unicode MS"/>
                <a:cs typeface="Arial Unicode MS"/>
              </a:rPr>
              <a:t> </a:t>
            </a:r>
            <a:r>
              <a:rPr sz="1400" dirty="0">
                <a:latin typeface="Arial Unicode MS"/>
                <a:cs typeface="Arial Unicode MS"/>
              </a:rPr>
              <a:t>+ </a:t>
            </a:r>
            <a:r>
              <a:rPr sz="1400" spc="-5" dirty="0">
                <a:latin typeface="Arial Unicode MS"/>
                <a:cs typeface="Arial Unicode MS"/>
              </a:rPr>
              <a:t>SSRI/SNRI </a:t>
            </a:r>
            <a:r>
              <a:rPr sz="1400" dirty="0">
                <a:latin typeface="Arial Unicode MS"/>
                <a:cs typeface="Arial Unicode MS"/>
              </a:rPr>
              <a:t>şi </a:t>
            </a:r>
            <a:r>
              <a:rPr sz="1400" spc="-5" dirty="0">
                <a:latin typeface="Arial Unicode MS"/>
                <a:cs typeface="Arial Unicode MS"/>
              </a:rPr>
              <a:t>placebo </a:t>
            </a:r>
            <a:r>
              <a:rPr sz="1400" dirty="0">
                <a:latin typeface="Arial Unicode MS"/>
                <a:cs typeface="Arial Unicode MS"/>
              </a:rPr>
              <a:t>spray  </a:t>
            </a:r>
            <a:r>
              <a:rPr sz="1400" spc="-5" dirty="0">
                <a:latin typeface="Arial Unicode MS"/>
                <a:cs typeface="Arial Unicode MS"/>
              </a:rPr>
              <a:t>nazal </a:t>
            </a:r>
            <a:r>
              <a:rPr sz="1400" dirty="0">
                <a:latin typeface="Arial Unicode MS"/>
                <a:cs typeface="Arial Unicode MS"/>
              </a:rPr>
              <a:t>+</a:t>
            </a:r>
            <a:r>
              <a:rPr sz="1400" spc="-40" dirty="0">
                <a:latin typeface="Arial Unicode MS"/>
                <a:cs typeface="Arial Unicode MS"/>
              </a:rPr>
              <a:t> </a:t>
            </a:r>
            <a:r>
              <a:rPr sz="1400" spc="-5" dirty="0">
                <a:latin typeface="Arial Unicode MS"/>
                <a:cs typeface="Arial Unicode MS"/>
              </a:rPr>
              <a:t>SSRI/SNRI</a:t>
            </a:r>
            <a:endParaRPr sz="1400" dirty="0">
              <a:latin typeface="Arial Unicode MS"/>
              <a:cs typeface="Arial Unicode MS"/>
            </a:endParaRPr>
          </a:p>
          <a:p>
            <a:pPr marL="38100">
              <a:lnSpc>
                <a:spcPts val="1839"/>
              </a:lnSpc>
              <a:spcBef>
                <a:spcPts val="795"/>
              </a:spcBef>
            </a:pPr>
            <a:r>
              <a:rPr sz="1600" spc="-25" dirty="0">
                <a:solidFill>
                  <a:srgbClr val="A20B35"/>
                </a:solidFill>
                <a:latin typeface="Arial Unicode MS"/>
                <a:cs typeface="Arial Unicode MS"/>
              </a:rPr>
              <a:t>Criteriile finale secundare </a:t>
            </a:r>
            <a:r>
              <a:rPr sz="1600" spc="-15" dirty="0">
                <a:solidFill>
                  <a:srgbClr val="A20B35"/>
                </a:solidFill>
                <a:latin typeface="Arial Unicode MS"/>
                <a:cs typeface="Arial Unicode MS"/>
              </a:rPr>
              <a:t>de</a:t>
            </a:r>
            <a:r>
              <a:rPr sz="1600" spc="-30" dirty="0">
                <a:solidFill>
                  <a:srgbClr val="A20B35"/>
                </a:solidFill>
                <a:latin typeface="Arial Unicode MS"/>
                <a:cs typeface="Arial Unicode MS"/>
              </a:rPr>
              <a:t> </a:t>
            </a:r>
            <a:r>
              <a:rPr sz="1600" spc="-25" dirty="0">
                <a:solidFill>
                  <a:srgbClr val="A20B35"/>
                </a:solidFill>
                <a:latin typeface="Arial Unicode MS"/>
                <a:cs typeface="Arial Unicode MS"/>
              </a:rPr>
              <a:t>evaluare</a:t>
            </a:r>
            <a:r>
              <a:rPr sz="1575" spc="-37" baseline="26455" dirty="0">
                <a:solidFill>
                  <a:srgbClr val="A20B35"/>
                </a:solidFill>
                <a:latin typeface="Arial Unicode MS"/>
                <a:cs typeface="Arial Unicode MS"/>
              </a:rPr>
              <a:t>3</a:t>
            </a:r>
            <a:endParaRPr sz="1575" baseline="26455" dirty="0">
              <a:latin typeface="Arial Unicode MS"/>
              <a:cs typeface="Arial Unicode MS"/>
            </a:endParaRPr>
          </a:p>
          <a:p>
            <a:pPr marL="217804" marR="130810" indent="-180340">
              <a:lnSpc>
                <a:spcPts val="1510"/>
              </a:lnSpc>
              <a:spcBef>
                <a:spcPts val="110"/>
              </a:spcBef>
              <a:buClr>
                <a:srgbClr val="FCA606"/>
              </a:buClr>
              <a:buFont typeface="Arial"/>
              <a:buChar char="•"/>
              <a:tabLst>
                <a:tab pos="218440" algn="l"/>
              </a:tabLst>
            </a:pPr>
            <a:r>
              <a:rPr sz="1400" dirty="0">
                <a:latin typeface="Arial Unicode MS"/>
                <a:cs typeface="Arial Unicode MS"/>
              </a:rPr>
              <a:t>Proporţia pacienţilor care </a:t>
            </a:r>
            <a:r>
              <a:rPr sz="1400" spc="-5" dirty="0">
                <a:latin typeface="Arial Unicode MS"/>
                <a:cs typeface="Arial Unicode MS"/>
              </a:rPr>
              <a:t>au prezentat  debutul răspunsului </a:t>
            </a:r>
            <a:r>
              <a:rPr sz="1400" dirty="0">
                <a:latin typeface="Arial Unicode MS"/>
                <a:cs typeface="Arial Unicode MS"/>
              </a:rPr>
              <a:t>clinic </a:t>
            </a:r>
            <a:r>
              <a:rPr sz="1400" spc="-5" dirty="0">
                <a:latin typeface="Arial Unicode MS"/>
                <a:cs typeface="Arial Unicode MS"/>
              </a:rPr>
              <a:t>până </a:t>
            </a:r>
            <a:r>
              <a:rPr sz="1400" dirty="0">
                <a:latin typeface="Arial Unicode MS"/>
                <a:cs typeface="Arial Unicode MS"/>
              </a:rPr>
              <a:t>în ziua </a:t>
            </a:r>
            <a:r>
              <a:rPr sz="1400" spc="-5" dirty="0">
                <a:latin typeface="Arial Unicode MS"/>
                <a:cs typeface="Arial Unicode MS"/>
              </a:rPr>
              <a:t>2,  </a:t>
            </a:r>
            <a:r>
              <a:rPr sz="1400" dirty="0">
                <a:latin typeface="Arial Unicode MS"/>
                <a:cs typeface="Arial Unicode MS"/>
              </a:rPr>
              <a:t>care s-a </a:t>
            </a:r>
            <a:r>
              <a:rPr sz="1400" spc="-5" dirty="0">
                <a:latin typeface="Arial Unicode MS"/>
                <a:cs typeface="Arial Unicode MS"/>
              </a:rPr>
              <a:t>menţinut pe </a:t>
            </a:r>
            <a:r>
              <a:rPr sz="1400" dirty="0">
                <a:latin typeface="Arial Unicode MS"/>
                <a:cs typeface="Arial Unicode MS"/>
              </a:rPr>
              <a:t>durata fazei</a:t>
            </a:r>
            <a:r>
              <a:rPr sz="1400" spc="-160" dirty="0">
                <a:latin typeface="Arial Unicode MS"/>
                <a:cs typeface="Arial Unicode MS"/>
              </a:rPr>
              <a:t> </a:t>
            </a:r>
            <a:r>
              <a:rPr sz="1400" spc="-5" dirty="0">
                <a:latin typeface="Arial Unicode MS"/>
                <a:cs typeface="Arial Unicode MS"/>
              </a:rPr>
              <a:t>dublu-orb</a:t>
            </a:r>
            <a:endParaRPr sz="1400" dirty="0">
              <a:latin typeface="Arial Unicode MS"/>
              <a:cs typeface="Arial Unicode MS"/>
            </a:endParaRPr>
          </a:p>
          <a:p>
            <a:pPr marL="217804" indent="-180340">
              <a:lnSpc>
                <a:spcPts val="1410"/>
              </a:lnSpc>
              <a:buClr>
                <a:srgbClr val="FCA606"/>
              </a:buClr>
              <a:buFont typeface="Arial"/>
              <a:buChar char="•"/>
              <a:tabLst>
                <a:tab pos="218440" algn="l"/>
              </a:tabLst>
            </a:pPr>
            <a:r>
              <a:rPr sz="1400" dirty="0">
                <a:latin typeface="Arial Unicode MS"/>
                <a:cs typeface="Arial Unicode MS"/>
              </a:rPr>
              <a:t>Proporţia pacienţilor cu </a:t>
            </a:r>
            <a:r>
              <a:rPr sz="1400" spc="-5" dirty="0">
                <a:latin typeface="Arial Unicode MS"/>
                <a:cs typeface="Arial Unicode MS"/>
              </a:rPr>
              <a:t>răspuns </a:t>
            </a:r>
            <a:r>
              <a:rPr sz="1400" dirty="0">
                <a:latin typeface="Arial Unicode MS"/>
                <a:cs typeface="Arial Unicode MS"/>
              </a:rPr>
              <a:t>şi</a:t>
            </a:r>
            <a:r>
              <a:rPr sz="1400" spc="-165" dirty="0">
                <a:latin typeface="Arial Unicode MS"/>
                <a:cs typeface="Arial Unicode MS"/>
              </a:rPr>
              <a:t> </a:t>
            </a:r>
            <a:r>
              <a:rPr sz="1400" spc="-5" dirty="0">
                <a:latin typeface="Arial Unicode MS"/>
                <a:cs typeface="Arial Unicode MS"/>
              </a:rPr>
              <a:t>remisiune</a:t>
            </a:r>
            <a:endParaRPr sz="1400" dirty="0">
              <a:latin typeface="Arial Unicode MS"/>
              <a:cs typeface="Arial Unicode MS"/>
            </a:endParaRPr>
          </a:p>
          <a:p>
            <a:pPr marL="217804">
              <a:lnSpc>
                <a:spcPts val="1595"/>
              </a:lnSpc>
            </a:pPr>
            <a:r>
              <a:rPr sz="1400" dirty="0">
                <a:latin typeface="Arial Unicode MS"/>
                <a:cs typeface="Arial Unicode MS"/>
              </a:rPr>
              <a:t>în ziua</a:t>
            </a:r>
            <a:r>
              <a:rPr sz="1400" spc="-120" dirty="0">
                <a:latin typeface="Arial Unicode MS"/>
                <a:cs typeface="Arial Unicode MS"/>
              </a:rPr>
              <a:t> </a:t>
            </a:r>
            <a:r>
              <a:rPr sz="1400" spc="-5" dirty="0">
                <a:latin typeface="Arial Unicode MS"/>
                <a:cs typeface="Arial Unicode MS"/>
              </a:rPr>
              <a:t>28</a:t>
            </a:r>
            <a:endParaRPr sz="1400" dirty="0">
              <a:latin typeface="Arial Unicode MS"/>
              <a:cs typeface="Arial Unicode MS"/>
            </a:endParaRPr>
          </a:p>
          <a:p>
            <a:pPr marL="217804" indent="-180340">
              <a:lnSpc>
                <a:spcPct val="100000"/>
              </a:lnSpc>
              <a:spcBef>
                <a:spcPts val="35"/>
              </a:spcBef>
              <a:buClr>
                <a:srgbClr val="FCA606"/>
              </a:buClr>
              <a:buFont typeface="Arial"/>
              <a:buChar char="•"/>
              <a:tabLst>
                <a:tab pos="218440" algn="l"/>
              </a:tabLst>
            </a:pPr>
            <a:r>
              <a:rPr sz="1400" spc="-5" dirty="0">
                <a:latin typeface="Arial Unicode MS"/>
                <a:cs typeface="Arial Unicode MS"/>
              </a:rPr>
              <a:t>La </a:t>
            </a:r>
            <a:r>
              <a:rPr sz="1400" dirty="0">
                <a:latin typeface="Arial Unicode MS"/>
                <a:cs typeface="Arial Unicode MS"/>
              </a:rPr>
              <a:t>finalul fazei </a:t>
            </a:r>
            <a:r>
              <a:rPr sz="1400" spc="-5" dirty="0">
                <a:latin typeface="Arial Unicode MS"/>
                <a:cs typeface="Arial Unicode MS"/>
              </a:rPr>
              <a:t>dublu-orb, diferenţele</a:t>
            </a:r>
            <a:r>
              <a:rPr sz="1400" spc="-145" dirty="0">
                <a:latin typeface="Arial Unicode MS"/>
                <a:cs typeface="Arial Unicode MS"/>
              </a:rPr>
              <a:t> </a:t>
            </a:r>
            <a:r>
              <a:rPr sz="1400" dirty="0">
                <a:latin typeface="Arial Unicode MS"/>
                <a:cs typeface="Arial Unicode MS"/>
              </a:rPr>
              <a:t>privind:</a:t>
            </a:r>
          </a:p>
          <a:p>
            <a:pPr marL="469265" lvl="1" indent="-180340">
              <a:lnSpc>
                <a:spcPct val="100000"/>
              </a:lnSpc>
              <a:spcBef>
                <a:spcPts val="25"/>
              </a:spcBef>
              <a:buClr>
                <a:srgbClr val="FCA606"/>
              </a:buClr>
              <a:buFont typeface="Courier New"/>
              <a:buChar char="o"/>
              <a:tabLst>
                <a:tab pos="469900" algn="l"/>
              </a:tabLst>
            </a:pPr>
            <a:r>
              <a:rPr sz="1400" dirty="0">
                <a:latin typeface="Arial Unicode MS"/>
                <a:cs typeface="Arial Unicode MS"/>
              </a:rPr>
              <a:t>Scorul total</a:t>
            </a:r>
            <a:r>
              <a:rPr sz="1400" spc="-55" dirty="0">
                <a:latin typeface="Arial Unicode MS"/>
                <a:cs typeface="Arial Unicode MS"/>
              </a:rPr>
              <a:t> </a:t>
            </a:r>
            <a:r>
              <a:rPr sz="1400" dirty="0">
                <a:latin typeface="Arial Unicode MS"/>
                <a:cs typeface="Arial Unicode MS"/>
              </a:rPr>
              <a:t>SDS</a:t>
            </a:r>
            <a:r>
              <a:rPr sz="1350" baseline="24691" dirty="0">
                <a:latin typeface="Arial Unicode MS"/>
                <a:cs typeface="Arial Unicode MS"/>
              </a:rPr>
              <a:t>†</a:t>
            </a:r>
          </a:p>
          <a:p>
            <a:pPr marL="469265" lvl="1" indent="-180340">
              <a:lnSpc>
                <a:spcPct val="100000"/>
              </a:lnSpc>
              <a:spcBef>
                <a:spcPts val="35"/>
              </a:spcBef>
              <a:buClr>
                <a:srgbClr val="FCA606"/>
              </a:buClr>
              <a:buFont typeface="Courier New"/>
              <a:buChar char="o"/>
              <a:tabLst>
                <a:tab pos="469900" algn="l"/>
              </a:tabLst>
            </a:pPr>
            <a:r>
              <a:rPr sz="1400" dirty="0">
                <a:latin typeface="Arial Unicode MS"/>
                <a:cs typeface="Arial Unicode MS"/>
              </a:rPr>
              <a:t>Scorul total</a:t>
            </a:r>
            <a:r>
              <a:rPr sz="1400" spc="-55" dirty="0">
                <a:latin typeface="Arial Unicode MS"/>
                <a:cs typeface="Arial Unicode MS"/>
              </a:rPr>
              <a:t> </a:t>
            </a:r>
            <a:r>
              <a:rPr sz="1400" dirty="0">
                <a:latin typeface="Arial Unicode MS"/>
                <a:cs typeface="Arial Unicode MS"/>
              </a:rPr>
              <a:t>PHQ-9</a:t>
            </a:r>
            <a:r>
              <a:rPr sz="1350" baseline="24691" dirty="0">
                <a:latin typeface="Arial Unicode MS"/>
                <a:cs typeface="Arial Unicode MS"/>
              </a:rPr>
              <a:t>†</a:t>
            </a:r>
          </a:p>
          <a:p>
            <a:pPr marL="469265" lvl="1" indent="-180340">
              <a:lnSpc>
                <a:spcPct val="100000"/>
              </a:lnSpc>
              <a:spcBef>
                <a:spcPts val="35"/>
              </a:spcBef>
              <a:buClr>
                <a:srgbClr val="FCA606"/>
              </a:buClr>
              <a:buFont typeface="Courier New"/>
              <a:buChar char="o"/>
              <a:tabLst>
                <a:tab pos="469900" algn="l"/>
              </a:tabLst>
            </a:pPr>
            <a:r>
              <a:rPr sz="1400" dirty="0">
                <a:latin typeface="Arial Unicode MS"/>
                <a:cs typeface="Arial Unicode MS"/>
              </a:rPr>
              <a:t>EQ-5D-5L</a:t>
            </a:r>
            <a:r>
              <a:rPr sz="1350" baseline="24691" dirty="0">
                <a:latin typeface="Arial Unicode MS"/>
                <a:cs typeface="Arial Unicode MS"/>
              </a:rPr>
              <a:t>†</a:t>
            </a:r>
          </a:p>
          <a:p>
            <a:pPr marL="469265" lvl="1" indent="-180340">
              <a:lnSpc>
                <a:spcPct val="100000"/>
              </a:lnSpc>
              <a:spcBef>
                <a:spcPts val="25"/>
              </a:spcBef>
              <a:buClr>
                <a:srgbClr val="FCA606"/>
              </a:buClr>
              <a:buFont typeface="Courier New"/>
              <a:buChar char="o"/>
              <a:tabLst>
                <a:tab pos="469900" algn="l"/>
              </a:tabLst>
            </a:pPr>
            <a:r>
              <a:rPr sz="1400" spc="-5" dirty="0">
                <a:latin typeface="Arial Unicode MS"/>
                <a:cs typeface="Arial Unicode MS"/>
              </a:rPr>
              <a:t>Siguranţa</a:t>
            </a:r>
            <a:endParaRPr sz="1400" dirty="0">
              <a:latin typeface="Arial Unicode MS"/>
              <a:cs typeface="Arial Unicode MS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411391C0-A762-4CBB-6C93-88D0493ADA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54" t="22229" r="8854" b="16666"/>
          <a:stretch/>
        </p:blipFill>
        <p:spPr>
          <a:xfrm>
            <a:off x="10591800" y="4832"/>
            <a:ext cx="1600200" cy="838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